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  <p:sldMasterId id="2147483697" r:id="rId5"/>
  </p:sldMasterIdLst>
  <p:notesMasterIdLst>
    <p:notesMasterId r:id="rId28"/>
  </p:notesMasterIdLst>
  <p:handoutMasterIdLst>
    <p:handoutMasterId r:id="rId29"/>
  </p:handoutMasterIdLst>
  <p:sldIdLst>
    <p:sldId id="258" r:id="rId6"/>
    <p:sldId id="340" r:id="rId7"/>
    <p:sldId id="341" r:id="rId8"/>
    <p:sldId id="308" r:id="rId9"/>
    <p:sldId id="335" r:id="rId10"/>
    <p:sldId id="337" r:id="rId11"/>
    <p:sldId id="355" r:id="rId12"/>
    <p:sldId id="359" r:id="rId13"/>
    <p:sldId id="350" r:id="rId14"/>
    <p:sldId id="344" r:id="rId15"/>
    <p:sldId id="345" r:id="rId16"/>
    <p:sldId id="356" r:id="rId17"/>
    <p:sldId id="360" r:id="rId18"/>
    <p:sldId id="349" r:id="rId19"/>
    <p:sldId id="358" r:id="rId20"/>
    <p:sldId id="361" r:id="rId21"/>
    <p:sldId id="351" r:id="rId22"/>
    <p:sldId id="353" r:id="rId23"/>
    <p:sldId id="354" r:id="rId24"/>
    <p:sldId id="339" r:id="rId25"/>
    <p:sldId id="338" r:id="rId26"/>
    <p:sldId id="28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51" autoAdjust="0"/>
  </p:normalViewPr>
  <p:slideViewPr>
    <p:cSldViewPr snapToGrid="0" showGuides="1">
      <p:cViewPr varScale="1">
        <p:scale>
          <a:sx n="59" d="100"/>
          <a:sy n="59" d="100"/>
        </p:scale>
        <p:origin x="148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24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4C2525-4256-4A96-8AF4-0A68CD50C7C8}" type="doc">
      <dgm:prSet loTypeId="urn:microsoft.com/office/officeart/2005/8/layout/vList5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3187AD7-90A4-420E-AC9E-993B01C31390}">
      <dgm:prSet phldrT="[Text]" custT="1"/>
      <dgm:spPr>
        <a:xfrm>
          <a:off x="569" y="1796"/>
          <a:ext cx="1499535" cy="1046061"/>
        </a:xfrm>
        <a:prstGeom prst="round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r>
            <a:rPr lang="en-US" sz="16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Gender Discrimination</a:t>
          </a:r>
        </a:p>
      </dgm:t>
    </dgm:pt>
    <dgm:pt modelId="{C101837B-C13E-49D8-AD1A-90FA2E458DD6}" type="parTrans" cxnId="{F2455CDC-4CB6-44AD-BC4A-1D77C589B175}">
      <dgm:prSet/>
      <dgm:spPr/>
      <dgm:t>
        <a:bodyPr/>
        <a:lstStyle/>
        <a:p>
          <a:endParaRPr lang="en-US"/>
        </a:p>
      </dgm:t>
    </dgm:pt>
    <dgm:pt modelId="{32C7469E-2EA2-4507-A8B7-24CF4CB7DD5B}" type="sibTrans" cxnId="{F2455CDC-4CB6-44AD-BC4A-1D77C589B175}">
      <dgm:prSet/>
      <dgm:spPr/>
      <dgm:t>
        <a:bodyPr/>
        <a:lstStyle/>
        <a:p>
          <a:endParaRPr lang="en-US"/>
        </a:p>
      </dgm:t>
    </dgm:pt>
    <dgm:pt modelId="{FA2B3B85-D0FF-4F4C-8DDA-E7F0BED21E4F}">
      <dgm:prSet phldrT="[Text]" custT="1"/>
      <dgm:spPr>
        <a:xfrm rot="5400000">
          <a:off x="4391470" y="-2852818"/>
          <a:ext cx="954987" cy="6737717"/>
        </a:xfrm>
        <a:prstGeom prst="round2SameRect">
          <a:avLst/>
        </a:prstGeom>
        <a:solidFill>
          <a:srgbClr val="FFC000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Acts of verbal, nonverbal, or physical aggression, intimidation, or hostility based on gender or gender-stereotyping, even if those acts do not involve conduct of a sexual nature</a:t>
          </a:r>
        </a:p>
      </dgm:t>
    </dgm:pt>
    <dgm:pt modelId="{A579BC4F-929B-466C-82E5-3CE19EB8B0A4}" type="parTrans" cxnId="{08582D1E-65E5-434D-9342-DEE02FA2791A}">
      <dgm:prSet/>
      <dgm:spPr/>
      <dgm:t>
        <a:bodyPr/>
        <a:lstStyle/>
        <a:p>
          <a:endParaRPr lang="en-US"/>
        </a:p>
      </dgm:t>
    </dgm:pt>
    <dgm:pt modelId="{C1EFCAD2-A4DA-4D24-8906-6A953CBD2FED}" type="sibTrans" cxnId="{08582D1E-65E5-434D-9342-DEE02FA2791A}">
      <dgm:prSet/>
      <dgm:spPr/>
      <dgm:t>
        <a:bodyPr/>
        <a:lstStyle/>
        <a:p>
          <a:endParaRPr lang="en-US"/>
        </a:p>
      </dgm:t>
    </dgm:pt>
    <dgm:pt modelId="{EFD5F68B-8B82-44DB-9133-15F7EB32A017}">
      <dgm:prSet phldrT="[Text]" custT="1"/>
      <dgm:spPr>
        <a:xfrm rot="5400000">
          <a:off x="4391470" y="-2852818"/>
          <a:ext cx="954987" cy="6737717"/>
        </a:xfrm>
        <a:prstGeom prst="round2SameRect">
          <a:avLst/>
        </a:prstGeom>
        <a:solidFill>
          <a:srgbClr val="FFC000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Denied access or parity in opportunity related to admissions, housing and facilities, courses and educational activities, career</a:t>
          </a:r>
          <a:r>
            <a:rPr lang="en-US" sz="11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guidance and counseling activities, financial aid, or athletics based upon gender</a:t>
          </a:r>
          <a:endParaRPr lang="en-US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6959FF05-B984-4220-9789-F238B7872794}" type="parTrans" cxnId="{4E69C6AF-70D9-4761-A045-B0BFD065C255}">
      <dgm:prSet/>
      <dgm:spPr/>
      <dgm:t>
        <a:bodyPr/>
        <a:lstStyle/>
        <a:p>
          <a:endParaRPr lang="en-US"/>
        </a:p>
      </dgm:t>
    </dgm:pt>
    <dgm:pt modelId="{2426E234-4111-4505-9CBA-5B65F7B1E38C}" type="sibTrans" cxnId="{4E69C6AF-70D9-4761-A045-B0BFD065C255}">
      <dgm:prSet/>
      <dgm:spPr/>
      <dgm:t>
        <a:bodyPr/>
        <a:lstStyle/>
        <a:p>
          <a:endParaRPr lang="en-US"/>
        </a:p>
      </dgm:t>
    </dgm:pt>
    <dgm:pt modelId="{58CA0ED4-87FF-43C0-81CE-6866D9579194}">
      <dgm:prSet phldrT="[Text]"/>
      <dgm:spPr>
        <a:xfrm>
          <a:off x="569" y="1100161"/>
          <a:ext cx="1499535" cy="1046061"/>
        </a:xfrm>
        <a:prstGeom prst="roundRect">
          <a:avLst/>
        </a:prstGeom>
        <a:solidFill>
          <a:srgbClr val="FFC000">
            <a:hueOff val="2079139"/>
            <a:satOff val="-9594"/>
            <a:lumOff val="35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Sexual Harassment </a:t>
          </a:r>
        </a:p>
      </dgm:t>
    </dgm:pt>
    <dgm:pt modelId="{5B4CD597-16A0-4A3E-8926-219617CF6F84}" type="parTrans" cxnId="{AFA87AB4-8AA4-45E2-B5D5-2CCE2C607AE0}">
      <dgm:prSet/>
      <dgm:spPr/>
      <dgm:t>
        <a:bodyPr/>
        <a:lstStyle/>
        <a:p>
          <a:endParaRPr lang="en-US"/>
        </a:p>
      </dgm:t>
    </dgm:pt>
    <dgm:pt modelId="{77DB183C-517B-446F-B2CB-00A73EE78808}" type="sibTrans" cxnId="{AFA87AB4-8AA4-45E2-B5D5-2CCE2C607AE0}">
      <dgm:prSet/>
      <dgm:spPr/>
      <dgm:t>
        <a:bodyPr/>
        <a:lstStyle/>
        <a:p>
          <a:endParaRPr lang="en-US"/>
        </a:p>
      </dgm:t>
    </dgm:pt>
    <dgm:pt modelId="{18A3A28F-2223-4976-98A8-72DD7CCBBD2F}">
      <dgm:prSet phldrT="[Text]" custT="1"/>
      <dgm:spPr>
        <a:xfrm rot="5400000">
          <a:off x="4392039" y="-1754454"/>
          <a:ext cx="954987" cy="6737717"/>
        </a:xfrm>
        <a:prstGeom prst="round2SameRect">
          <a:avLst/>
        </a:prstGeom>
        <a:solidFill>
          <a:srgbClr val="FFC000">
            <a:tint val="40000"/>
            <a:alpha val="90000"/>
            <a:hueOff val="2302784"/>
            <a:satOff val="-12252"/>
            <a:lumOff val="-698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2302784"/>
              <a:satOff val="-12252"/>
              <a:lumOff val="-698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Unwelcome sexual advances, requests for sexual favors, and other physical or verbal conduct of a sexual nature</a:t>
          </a:r>
        </a:p>
      </dgm:t>
    </dgm:pt>
    <dgm:pt modelId="{6C33C01C-5837-43A6-9987-85DBA312CA68}" type="parTrans" cxnId="{0236C907-60DB-49A1-BFE2-FA3BA7FF2BFE}">
      <dgm:prSet/>
      <dgm:spPr/>
      <dgm:t>
        <a:bodyPr/>
        <a:lstStyle/>
        <a:p>
          <a:endParaRPr lang="en-US"/>
        </a:p>
      </dgm:t>
    </dgm:pt>
    <dgm:pt modelId="{74B59742-1B60-413C-83E2-5B757FB72895}" type="sibTrans" cxnId="{0236C907-60DB-49A1-BFE2-FA3BA7FF2BFE}">
      <dgm:prSet/>
      <dgm:spPr/>
      <dgm:t>
        <a:bodyPr/>
        <a:lstStyle/>
        <a:p>
          <a:endParaRPr lang="en-US"/>
        </a:p>
      </dgm:t>
    </dgm:pt>
    <dgm:pt modelId="{71706AE6-161F-4879-9422-ACF305EB08F6}">
      <dgm:prSet phldrT="[Text]" custT="1"/>
      <dgm:spPr>
        <a:xfrm rot="5400000">
          <a:off x="4392039" y="-1754454"/>
          <a:ext cx="954987" cy="6737717"/>
        </a:xfrm>
        <a:prstGeom prst="round2SameRect">
          <a:avLst/>
        </a:prstGeom>
        <a:solidFill>
          <a:srgbClr val="FFC000">
            <a:tint val="40000"/>
            <a:alpha val="90000"/>
            <a:hueOff val="2302784"/>
            <a:satOff val="-12252"/>
            <a:lumOff val="-698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2302784"/>
              <a:satOff val="-12252"/>
              <a:lumOff val="-698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Actions of a sexual nature that create discomfort, embarrassment or fear in another person </a:t>
          </a:r>
        </a:p>
      </dgm:t>
    </dgm:pt>
    <dgm:pt modelId="{DF2DE2A1-8D33-45D6-A6F4-2FDFD92932F0}" type="parTrans" cxnId="{6DD1AA7B-ABD9-42E5-8AF3-3013EB88D113}">
      <dgm:prSet/>
      <dgm:spPr/>
      <dgm:t>
        <a:bodyPr/>
        <a:lstStyle/>
        <a:p>
          <a:endParaRPr lang="en-US"/>
        </a:p>
      </dgm:t>
    </dgm:pt>
    <dgm:pt modelId="{F05AC950-01BA-4290-9B39-A4CE9C9CA513}" type="sibTrans" cxnId="{6DD1AA7B-ABD9-42E5-8AF3-3013EB88D113}">
      <dgm:prSet/>
      <dgm:spPr/>
      <dgm:t>
        <a:bodyPr/>
        <a:lstStyle/>
        <a:p>
          <a:endParaRPr lang="en-US"/>
        </a:p>
      </dgm:t>
    </dgm:pt>
    <dgm:pt modelId="{004CE455-5E81-4B6D-9405-207AD6A6EE0A}">
      <dgm:prSet phldrT="[Text]" custT="1"/>
      <dgm:spPr>
        <a:xfrm rot="5400000">
          <a:off x="4392039" y="-1754454"/>
          <a:ext cx="954987" cy="6737717"/>
        </a:xfrm>
        <a:prstGeom prst="round2SameRect">
          <a:avLst/>
        </a:prstGeom>
        <a:solidFill>
          <a:srgbClr val="FFC000">
            <a:tint val="40000"/>
            <a:alpha val="90000"/>
            <a:hueOff val="2302784"/>
            <a:satOff val="-12252"/>
            <a:lumOff val="-698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2302784"/>
              <a:satOff val="-12252"/>
              <a:lumOff val="-698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Creation of a hostile work environment due to repeated harassment or a single, isolated incident, especially if physical in nature</a:t>
          </a:r>
        </a:p>
      </dgm:t>
    </dgm:pt>
    <dgm:pt modelId="{58CD33A0-F881-403D-9182-15B5FDCB0746}" type="parTrans" cxnId="{621935B6-94E9-4886-9892-B899D4580677}">
      <dgm:prSet/>
      <dgm:spPr/>
      <dgm:t>
        <a:bodyPr/>
        <a:lstStyle/>
        <a:p>
          <a:endParaRPr lang="en-US"/>
        </a:p>
      </dgm:t>
    </dgm:pt>
    <dgm:pt modelId="{72FA3DD2-67AB-4484-B4E2-84C7BD2B595F}" type="sibTrans" cxnId="{621935B6-94E9-4886-9892-B899D4580677}">
      <dgm:prSet/>
      <dgm:spPr/>
      <dgm:t>
        <a:bodyPr/>
        <a:lstStyle/>
        <a:p>
          <a:endParaRPr lang="en-US"/>
        </a:p>
      </dgm:t>
    </dgm:pt>
    <dgm:pt modelId="{DA2F28DE-DCEE-4DD9-B31F-5B58989A79E2}">
      <dgm:prSet phldrT="[Text]"/>
      <dgm:spPr>
        <a:xfrm>
          <a:off x="569" y="2198525"/>
          <a:ext cx="1499535" cy="1046061"/>
        </a:xfrm>
        <a:prstGeom prst="roundRect">
          <a:avLst/>
        </a:prstGeom>
        <a:solidFill>
          <a:srgbClr val="FFC000">
            <a:hueOff val="4158277"/>
            <a:satOff val="-19187"/>
            <a:lumOff val="70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Dating &amp;/or Domestic Violence</a:t>
          </a:r>
        </a:p>
      </dgm:t>
    </dgm:pt>
    <dgm:pt modelId="{1C1ED1E2-4070-4846-8B9D-35DC74746134}" type="parTrans" cxnId="{38E8216D-71B7-441E-B9E0-E44DDF8CDC09}">
      <dgm:prSet/>
      <dgm:spPr/>
      <dgm:t>
        <a:bodyPr/>
        <a:lstStyle/>
        <a:p>
          <a:endParaRPr lang="en-US"/>
        </a:p>
      </dgm:t>
    </dgm:pt>
    <dgm:pt modelId="{6050059D-034A-4EC1-9B00-0D3A52F8D894}" type="sibTrans" cxnId="{38E8216D-71B7-441E-B9E0-E44DDF8CDC09}">
      <dgm:prSet/>
      <dgm:spPr/>
      <dgm:t>
        <a:bodyPr/>
        <a:lstStyle/>
        <a:p>
          <a:endParaRPr lang="en-US"/>
        </a:p>
      </dgm:t>
    </dgm:pt>
    <dgm:pt modelId="{DB323F94-557A-4EA1-86B3-83C47AF5E067}">
      <dgm:prSet phldrT="[Text]" custT="1"/>
      <dgm:spPr>
        <a:xfrm rot="5400000">
          <a:off x="4392039" y="-647302"/>
          <a:ext cx="954987" cy="6737717"/>
        </a:xfrm>
        <a:prstGeom prst="round2SameRect">
          <a:avLst/>
        </a:prstGeom>
        <a:solidFill>
          <a:srgbClr val="FFC000">
            <a:tint val="40000"/>
            <a:alpha val="90000"/>
            <a:hueOff val="4605567"/>
            <a:satOff val="-24504"/>
            <a:lumOff val="-1396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4605567"/>
              <a:satOff val="-24504"/>
              <a:lumOff val="-1396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Pattern of abusive behaviors used to exert power and control over a partner or roommate</a:t>
          </a:r>
        </a:p>
      </dgm:t>
    </dgm:pt>
    <dgm:pt modelId="{58E1B9BB-D723-4F51-94AF-BCF522212BFD}" type="parTrans" cxnId="{743927A7-AD08-4127-82AA-920DF47D48AA}">
      <dgm:prSet/>
      <dgm:spPr/>
      <dgm:t>
        <a:bodyPr/>
        <a:lstStyle/>
        <a:p>
          <a:endParaRPr lang="en-US"/>
        </a:p>
      </dgm:t>
    </dgm:pt>
    <dgm:pt modelId="{E79D223E-23EB-48A6-80DB-F4E60CEA426C}" type="sibTrans" cxnId="{743927A7-AD08-4127-82AA-920DF47D48AA}">
      <dgm:prSet/>
      <dgm:spPr/>
      <dgm:t>
        <a:bodyPr/>
        <a:lstStyle/>
        <a:p>
          <a:endParaRPr lang="en-US"/>
        </a:p>
      </dgm:t>
    </dgm:pt>
    <dgm:pt modelId="{577FF009-13CF-44DE-9FBB-F6183D9F10B7}">
      <dgm:prSet phldrT="[Text]" custT="1"/>
      <dgm:spPr>
        <a:xfrm rot="5400000">
          <a:off x="4392039" y="-647302"/>
          <a:ext cx="954987" cy="6737717"/>
        </a:xfrm>
        <a:prstGeom prst="round2SameRect">
          <a:avLst/>
        </a:prstGeom>
        <a:solidFill>
          <a:srgbClr val="FFC000">
            <a:tint val="40000"/>
            <a:alpha val="90000"/>
            <a:hueOff val="4605567"/>
            <a:satOff val="-24504"/>
            <a:lumOff val="-1396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4605567"/>
              <a:satOff val="-24504"/>
              <a:lumOff val="-1396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Includes emotional, sexual, verbal or economic actions, or physical threats of violence</a:t>
          </a:r>
        </a:p>
      </dgm:t>
    </dgm:pt>
    <dgm:pt modelId="{112B1955-D955-4D2F-A129-94076AA71120}" type="parTrans" cxnId="{4382BE60-D8BA-4426-A388-8E03E93F28A0}">
      <dgm:prSet/>
      <dgm:spPr/>
      <dgm:t>
        <a:bodyPr/>
        <a:lstStyle/>
        <a:p>
          <a:endParaRPr lang="en-US"/>
        </a:p>
      </dgm:t>
    </dgm:pt>
    <dgm:pt modelId="{0C07671D-B2D4-4BA2-9E58-86CD17FC2928}" type="sibTrans" cxnId="{4382BE60-D8BA-4426-A388-8E03E93F28A0}">
      <dgm:prSet/>
      <dgm:spPr/>
      <dgm:t>
        <a:bodyPr/>
        <a:lstStyle/>
        <a:p>
          <a:endParaRPr lang="en-US"/>
        </a:p>
      </dgm:t>
    </dgm:pt>
    <dgm:pt modelId="{A38599A2-F7B4-4421-A355-4C669D0B5178}">
      <dgm:prSet phldrT="[Text]" custT="1"/>
      <dgm:spPr>
        <a:xfrm rot="5400000">
          <a:off x="4392039" y="-647302"/>
          <a:ext cx="954987" cy="6737717"/>
        </a:xfrm>
        <a:prstGeom prst="round2SameRect">
          <a:avLst/>
        </a:prstGeom>
        <a:solidFill>
          <a:srgbClr val="FFC000">
            <a:tint val="40000"/>
            <a:alpha val="90000"/>
            <a:hueOff val="4605567"/>
            <a:satOff val="-24504"/>
            <a:lumOff val="-1396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4605567"/>
              <a:satOff val="-24504"/>
              <a:lumOff val="-1396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Acts may include any behaviors that intimidate, isolate, manipulate, humiliate, coerce, frighten, blame or hurt someone</a:t>
          </a:r>
        </a:p>
      </dgm:t>
    </dgm:pt>
    <dgm:pt modelId="{F7747F5A-0D3D-40A3-9FE8-79A432BA9229}" type="parTrans" cxnId="{192CA22D-D6B2-4C71-995F-90D8F7A2AA7B}">
      <dgm:prSet/>
      <dgm:spPr/>
      <dgm:t>
        <a:bodyPr/>
        <a:lstStyle/>
        <a:p>
          <a:endParaRPr lang="en-US"/>
        </a:p>
      </dgm:t>
    </dgm:pt>
    <dgm:pt modelId="{1C7FBAF1-E1B0-4678-95BB-42E006BA452F}" type="sibTrans" cxnId="{192CA22D-D6B2-4C71-995F-90D8F7A2AA7B}">
      <dgm:prSet/>
      <dgm:spPr/>
      <dgm:t>
        <a:bodyPr/>
        <a:lstStyle/>
        <a:p>
          <a:endParaRPr lang="en-US"/>
        </a:p>
      </dgm:t>
    </dgm:pt>
    <dgm:pt modelId="{363DC774-F85A-413E-A03D-CB46CADC5B98}">
      <dgm:prSet phldrT="[Text]"/>
      <dgm:spPr>
        <a:xfrm>
          <a:off x="569" y="3296890"/>
          <a:ext cx="1499535" cy="1046061"/>
        </a:xfrm>
        <a:prstGeom prst="roundRect">
          <a:avLst/>
        </a:prstGeom>
        <a:solidFill>
          <a:srgbClr val="FFC000">
            <a:hueOff val="6237415"/>
            <a:satOff val="-28781"/>
            <a:lumOff val="105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Sexual Assault</a:t>
          </a:r>
        </a:p>
      </dgm:t>
    </dgm:pt>
    <dgm:pt modelId="{F74E68F9-C7C1-4B0A-9132-100D49FFD951}" type="parTrans" cxnId="{2553C840-2815-4F52-8E30-152CA716E447}">
      <dgm:prSet/>
      <dgm:spPr/>
      <dgm:t>
        <a:bodyPr/>
        <a:lstStyle/>
        <a:p>
          <a:endParaRPr lang="en-US"/>
        </a:p>
      </dgm:t>
    </dgm:pt>
    <dgm:pt modelId="{227117AE-D33D-4DEC-9207-CFCA635799EE}" type="sibTrans" cxnId="{2553C840-2815-4F52-8E30-152CA716E447}">
      <dgm:prSet/>
      <dgm:spPr/>
      <dgm:t>
        <a:bodyPr/>
        <a:lstStyle/>
        <a:p>
          <a:endParaRPr lang="en-US"/>
        </a:p>
      </dgm:t>
    </dgm:pt>
    <dgm:pt modelId="{D89E4DED-06B7-4740-8DC7-2B1020F7BAE3}">
      <dgm:prSet phldrT="[Text]" custT="1"/>
      <dgm:spPr>
        <a:xfrm rot="5400000">
          <a:off x="4392039" y="477447"/>
          <a:ext cx="954987" cy="6737717"/>
        </a:xfrm>
        <a:prstGeom prst="round2SameRect">
          <a:avLst/>
        </a:prstGeom>
        <a:solidFill>
          <a:srgbClr val="FFC000">
            <a:tint val="40000"/>
            <a:alpha val="90000"/>
            <a:hueOff val="6908351"/>
            <a:satOff val="-36757"/>
            <a:lumOff val="-2094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6908351"/>
              <a:satOff val="-36757"/>
              <a:lumOff val="-2094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Physical acts of rape, attempted rape, sexual touching, and/or sexual battery perpetrated against an individual without consent or who does not have the capacity to give knowing consent due to alcohol, drugs or disability</a:t>
          </a:r>
        </a:p>
      </dgm:t>
    </dgm:pt>
    <dgm:pt modelId="{D2D951A0-0CA8-4162-A39A-2D07CF0734AC}" type="parTrans" cxnId="{9AA84FA8-2927-4B33-A30A-BEA292B0F6AE}">
      <dgm:prSet/>
      <dgm:spPr/>
      <dgm:t>
        <a:bodyPr/>
        <a:lstStyle/>
        <a:p>
          <a:endParaRPr lang="en-US"/>
        </a:p>
      </dgm:t>
    </dgm:pt>
    <dgm:pt modelId="{5E82DDA2-61C0-47AA-966F-ACDA3345197D}" type="sibTrans" cxnId="{9AA84FA8-2927-4B33-A30A-BEA292B0F6AE}">
      <dgm:prSet/>
      <dgm:spPr/>
      <dgm:t>
        <a:bodyPr/>
        <a:lstStyle/>
        <a:p>
          <a:endParaRPr lang="en-US"/>
        </a:p>
      </dgm:t>
    </dgm:pt>
    <dgm:pt modelId="{EE3795B5-5CB1-4290-A990-D41F67DE30D2}">
      <dgm:prSet phldrT="[Text]" custT="1"/>
      <dgm:spPr>
        <a:xfrm rot="5400000">
          <a:off x="4392039" y="477447"/>
          <a:ext cx="954987" cy="6737717"/>
        </a:xfrm>
        <a:prstGeom prst="round2SameRect">
          <a:avLst/>
        </a:prstGeom>
        <a:solidFill>
          <a:srgbClr val="FFC000">
            <a:tint val="40000"/>
            <a:alpha val="90000"/>
            <a:hueOff val="6908351"/>
            <a:satOff val="-36757"/>
            <a:lumOff val="-2094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6908351"/>
              <a:satOff val="-36757"/>
              <a:lumOff val="-2094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Sexual acts continued after a person has withdrawn his/her consent</a:t>
          </a:r>
        </a:p>
      </dgm:t>
    </dgm:pt>
    <dgm:pt modelId="{39A2D08A-65BC-4AD2-9F16-D1E8C1AAAD91}" type="parTrans" cxnId="{B8262994-8187-4FB3-B420-2E73EA2AEF2E}">
      <dgm:prSet/>
      <dgm:spPr/>
      <dgm:t>
        <a:bodyPr/>
        <a:lstStyle/>
        <a:p>
          <a:endParaRPr lang="en-US"/>
        </a:p>
      </dgm:t>
    </dgm:pt>
    <dgm:pt modelId="{920E1467-467C-47F5-9256-43B853F892DE}" type="sibTrans" cxnId="{B8262994-8187-4FB3-B420-2E73EA2AEF2E}">
      <dgm:prSet/>
      <dgm:spPr/>
      <dgm:t>
        <a:bodyPr/>
        <a:lstStyle/>
        <a:p>
          <a:endParaRPr lang="en-US"/>
        </a:p>
      </dgm:t>
    </dgm:pt>
    <dgm:pt modelId="{E94B724E-1BD0-44E6-9202-386154D2BD2E}">
      <dgm:prSet phldrT="[Text]"/>
      <dgm:spPr>
        <a:xfrm>
          <a:off x="569" y="4395254"/>
          <a:ext cx="1499535" cy="1046061"/>
        </a:xfrm>
        <a:prstGeom prst="roundRect">
          <a:avLst/>
        </a:prstGeom>
        <a:solidFill>
          <a:srgbClr val="FFC000">
            <a:hueOff val="8316554"/>
            <a:satOff val="-38374"/>
            <a:lumOff val="1412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Stalking</a:t>
          </a:r>
        </a:p>
      </dgm:t>
    </dgm:pt>
    <dgm:pt modelId="{04A5C762-6B05-474B-B996-E7180E39C889}" type="parTrans" cxnId="{078AC9ED-3223-4CA5-AB7F-12EE9D3F95CB}">
      <dgm:prSet/>
      <dgm:spPr/>
      <dgm:t>
        <a:bodyPr/>
        <a:lstStyle/>
        <a:p>
          <a:endParaRPr lang="en-US"/>
        </a:p>
      </dgm:t>
    </dgm:pt>
    <dgm:pt modelId="{AEBE117F-7D75-41B7-B2F4-BB8B6AE6DC73}" type="sibTrans" cxnId="{078AC9ED-3223-4CA5-AB7F-12EE9D3F95CB}">
      <dgm:prSet/>
      <dgm:spPr/>
      <dgm:t>
        <a:bodyPr/>
        <a:lstStyle/>
        <a:p>
          <a:endParaRPr lang="en-US"/>
        </a:p>
      </dgm:t>
    </dgm:pt>
    <dgm:pt modelId="{51A993B3-A00C-4970-B4E7-5CB00030F625}">
      <dgm:prSet phldrT="[Text]" custT="1"/>
      <dgm:spPr>
        <a:xfrm rot="5400000">
          <a:off x="4391470" y="1558221"/>
          <a:ext cx="954987" cy="6737717"/>
        </a:xfrm>
        <a:prstGeom prst="round2SameRect">
          <a:avLst/>
        </a:prstGeom>
        <a:solidFill>
          <a:srgbClr val="FFC000">
            <a:tint val="40000"/>
            <a:alpha val="90000"/>
            <a:hueOff val="9211134"/>
            <a:satOff val="-49009"/>
            <a:lumOff val="-2792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9211134"/>
              <a:satOff val="-49009"/>
              <a:lumOff val="-2792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Pattern of unwanted conduct directed at another person that threatens or endangers the safety of another person</a:t>
          </a:r>
        </a:p>
      </dgm:t>
    </dgm:pt>
    <dgm:pt modelId="{BB1EBD95-CCFE-453C-93FF-D871D6214E56}" type="parTrans" cxnId="{377A94B6-D4E5-404F-87E0-4F5183BEDFCF}">
      <dgm:prSet/>
      <dgm:spPr/>
      <dgm:t>
        <a:bodyPr/>
        <a:lstStyle/>
        <a:p>
          <a:endParaRPr lang="en-US"/>
        </a:p>
      </dgm:t>
    </dgm:pt>
    <dgm:pt modelId="{979B495A-8B4C-4F17-A5F0-944CF1FC67E4}" type="sibTrans" cxnId="{377A94B6-D4E5-404F-87E0-4F5183BEDFCF}">
      <dgm:prSet/>
      <dgm:spPr/>
      <dgm:t>
        <a:bodyPr/>
        <a:lstStyle/>
        <a:p>
          <a:endParaRPr lang="en-US"/>
        </a:p>
      </dgm:t>
    </dgm:pt>
    <dgm:pt modelId="{CA0514F6-5BF7-4FD2-B88B-11B7B4DC540F}">
      <dgm:prSet phldrT="[Text]" custT="1"/>
      <dgm:spPr>
        <a:xfrm rot="5400000">
          <a:off x="4391470" y="1558221"/>
          <a:ext cx="954987" cy="6737717"/>
        </a:xfrm>
        <a:prstGeom prst="round2SameRect">
          <a:avLst/>
        </a:prstGeom>
        <a:solidFill>
          <a:srgbClr val="FFC000">
            <a:tint val="40000"/>
            <a:alpha val="90000"/>
            <a:hueOff val="9211134"/>
            <a:satOff val="-49009"/>
            <a:lumOff val="-2792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9211134"/>
              <a:satOff val="-49009"/>
              <a:lumOff val="-2792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Threats or endangerment of a physical nature, mental health, or personal property</a:t>
          </a:r>
        </a:p>
      </dgm:t>
    </dgm:pt>
    <dgm:pt modelId="{31470D7A-A8EA-4EB0-8061-C15BCFB13CB0}" type="parTrans" cxnId="{1C25714D-9237-4D0E-89DC-45E2EB599312}">
      <dgm:prSet/>
      <dgm:spPr/>
      <dgm:t>
        <a:bodyPr/>
        <a:lstStyle/>
        <a:p>
          <a:endParaRPr lang="en-US"/>
        </a:p>
      </dgm:t>
    </dgm:pt>
    <dgm:pt modelId="{69E87D5B-8566-4475-AF75-866CF126DD37}" type="sibTrans" cxnId="{1C25714D-9237-4D0E-89DC-45E2EB599312}">
      <dgm:prSet/>
      <dgm:spPr/>
      <dgm:t>
        <a:bodyPr/>
        <a:lstStyle/>
        <a:p>
          <a:endParaRPr lang="en-US"/>
        </a:p>
      </dgm:t>
    </dgm:pt>
    <dgm:pt modelId="{42A67735-2895-4E20-B6C3-0128975EBBCF}">
      <dgm:prSet phldrT="[Text]" custT="1"/>
      <dgm:spPr>
        <a:xfrm rot="5400000">
          <a:off x="4391470" y="1558221"/>
          <a:ext cx="954987" cy="6737717"/>
        </a:xfrm>
        <a:prstGeom prst="round2SameRect">
          <a:avLst/>
        </a:prstGeom>
        <a:solidFill>
          <a:srgbClr val="FFC000">
            <a:tint val="40000"/>
            <a:alpha val="90000"/>
            <a:hueOff val="9211134"/>
            <a:satOff val="-49009"/>
            <a:lumOff val="-2792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9211134"/>
              <a:satOff val="-49009"/>
              <a:lumOff val="-2792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Threat or action that creates a </a:t>
          </a:r>
          <a:r>
            <a:rPr lang="en-US" sz="110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reasonable fear</a:t>
          </a:r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in another person</a:t>
          </a:r>
        </a:p>
      </dgm:t>
    </dgm:pt>
    <dgm:pt modelId="{9DA6CCF4-9BEB-4EEB-BD7B-CADF646B7C9F}" type="parTrans" cxnId="{37CF78F2-CF0E-4B4D-910B-9E94638B2EA5}">
      <dgm:prSet/>
      <dgm:spPr/>
      <dgm:t>
        <a:bodyPr/>
        <a:lstStyle/>
        <a:p>
          <a:endParaRPr lang="en-US"/>
        </a:p>
      </dgm:t>
    </dgm:pt>
    <dgm:pt modelId="{88602079-C6A7-4454-B7B6-5831D0D35AAB}" type="sibTrans" cxnId="{37CF78F2-CF0E-4B4D-910B-9E94638B2EA5}">
      <dgm:prSet/>
      <dgm:spPr/>
      <dgm:t>
        <a:bodyPr/>
        <a:lstStyle/>
        <a:p>
          <a:endParaRPr lang="en-US"/>
        </a:p>
      </dgm:t>
    </dgm:pt>
    <dgm:pt modelId="{0A6E3C3F-7962-44CD-995B-0807B67269A1}">
      <dgm:prSet phldrT="[Text]"/>
      <dgm:spPr>
        <a:xfrm>
          <a:off x="569" y="5493618"/>
          <a:ext cx="1499535" cy="1046061"/>
        </a:xfrm>
        <a:prstGeom prst="roundRect">
          <a:avLst/>
        </a:prstGeom>
        <a:solidFill>
          <a:srgbClr val="FFC000">
            <a:hueOff val="10395692"/>
            <a:satOff val="-47968"/>
            <a:lumOff val="176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Bullying or Intimidation</a:t>
          </a:r>
        </a:p>
      </dgm:t>
    </dgm:pt>
    <dgm:pt modelId="{B82C5F55-73B9-470F-9526-A3E77062EB36}" type="parTrans" cxnId="{0FE989C3-D604-475C-87AB-7421342BF973}">
      <dgm:prSet/>
      <dgm:spPr/>
      <dgm:t>
        <a:bodyPr/>
        <a:lstStyle/>
        <a:p>
          <a:endParaRPr lang="en-US"/>
        </a:p>
      </dgm:t>
    </dgm:pt>
    <dgm:pt modelId="{6CF568F5-B82D-4A8D-9B32-340958A8715C}" type="sibTrans" cxnId="{0FE989C3-D604-475C-87AB-7421342BF973}">
      <dgm:prSet/>
      <dgm:spPr/>
      <dgm:t>
        <a:bodyPr/>
        <a:lstStyle/>
        <a:p>
          <a:endParaRPr lang="en-US"/>
        </a:p>
      </dgm:t>
    </dgm:pt>
    <dgm:pt modelId="{0D0B2E4E-AA6C-43FE-B5D4-DD073E0444AA}">
      <dgm:prSet phldrT="[Text]" custT="1"/>
      <dgm:spPr>
        <a:xfrm rot="5400000">
          <a:off x="4391470" y="2656585"/>
          <a:ext cx="954987" cy="6737717"/>
        </a:xfrm>
        <a:prstGeom prst="round2SameRect">
          <a:avLst/>
        </a:prstGeom>
        <a:solidFill>
          <a:srgbClr val="FFC000">
            <a:tint val="40000"/>
            <a:alpha val="90000"/>
            <a:hueOff val="11513918"/>
            <a:satOff val="-61261"/>
            <a:lumOff val="-3490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11513918"/>
              <a:satOff val="-61261"/>
              <a:lumOff val="-349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Any intentional electronic, written, verbal, or physical act or a series of acts directed at another student or group of students that is severe, persistent, or pervasive and has the intended effect of substantially interfering with a student’s education, creating a threatening environment, or disrupting the orderly operation of NGU</a:t>
          </a:r>
        </a:p>
      </dgm:t>
    </dgm:pt>
    <dgm:pt modelId="{99363A1C-08A7-4FD0-B721-E632D3A0FFAF}" type="parTrans" cxnId="{3488A509-A1C5-4518-936C-32B0B9B33966}">
      <dgm:prSet/>
      <dgm:spPr/>
      <dgm:t>
        <a:bodyPr/>
        <a:lstStyle/>
        <a:p>
          <a:endParaRPr lang="en-US"/>
        </a:p>
      </dgm:t>
    </dgm:pt>
    <dgm:pt modelId="{DA7BDEDB-2379-460D-B49B-AD9234802544}" type="sibTrans" cxnId="{3488A509-A1C5-4518-936C-32B0B9B33966}">
      <dgm:prSet/>
      <dgm:spPr/>
      <dgm:t>
        <a:bodyPr/>
        <a:lstStyle/>
        <a:p>
          <a:endParaRPr lang="en-US"/>
        </a:p>
      </dgm:t>
    </dgm:pt>
    <dgm:pt modelId="{2190BFEB-B21D-4DC6-A17A-6EE35BF213EC}">
      <dgm:prSet custT="1"/>
      <dgm:spPr>
        <a:xfrm rot="5400000">
          <a:off x="4391470" y="2656585"/>
          <a:ext cx="954987" cy="6737717"/>
        </a:xfrm>
        <a:prstGeom prst="round2SameRect">
          <a:avLst/>
        </a:prstGeom>
        <a:solidFill>
          <a:srgbClr val="FFC000">
            <a:tint val="40000"/>
            <a:alpha val="90000"/>
            <a:hueOff val="11513918"/>
            <a:satOff val="-61261"/>
            <a:lumOff val="-3490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11513918"/>
              <a:satOff val="-61261"/>
              <a:lumOff val="-349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Intimidation includes any verbal, written, or electronic threats of violence or other threatening behavior directed toward another  person or group that reasonably leads the person(s) to fear for his/her physical well-being</a:t>
          </a:r>
        </a:p>
      </dgm:t>
    </dgm:pt>
    <dgm:pt modelId="{BAB552C4-12FA-4C8E-8CA0-A0F66DD5775C}" type="parTrans" cxnId="{0E79D540-90EE-47E7-89C1-52A9EFB253B0}">
      <dgm:prSet/>
      <dgm:spPr/>
      <dgm:t>
        <a:bodyPr/>
        <a:lstStyle/>
        <a:p>
          <a:endParaRPr lang="en-US"/>
        </a:p>
      </dgm:t>
    </dgm:pt>
    <dgm:pt modelId="{BB61C7CE-CEE2-4F7E-A774-79A2908B0EB2}" type="sibTrans" cxnId="{0E79D540-90EE-47E7-89C1-52A9EFB253B0}">
      <dgm:prSet/>
      <dgm:spPr/>
      <dgm:t>
        <a:bodyPr/>
        <a:lstStyle/>
        <a:p>
          <a:endParaRPr lang="en-US"/>
        </a:p>
      </dgm:t>
    </dgm:pt>
    <dgm:pt modelId="{0D59BE8B-D7D2-43E8-924C-C148989098A4}">
      <dgm:prSet/>
      <dgm:spPr>
        <a:xfrm rot="5400000">
          <a:off x="4391470" y="2656585"/>
          <a:ext cx="954987" cy="6737717"/>
        </a:xfrm>
        <a:prstGeom prst="round2SameRect">
          <a:avLst/>
        </a:prstGeom>
        <a:solidFill>
          <a:srgbClr val="FFC000">
            <a:tint val="40000"/>
            <a:alpha val="90000"/>
            <a:hueOff val="11513918"/>
            <a:satOff val="-61261"/>
            <a:lumOff val="-3490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11513918"/>
              <a:satOff val="-61261"/>
              <a:lumOff val="-349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87A7C559-A709-45D8-AFDB-51BBEF1C83A8}" type="parTrans" cxnId="{2B509CFB-55F7-4D3C-B2A5-58027DEE58DF}">
      <dgm:prSet/>
      <dgm:spPr/>
      <dgm:t>
        <a:bodyPr/>
        <a:lstStyle/>
        <a:p>
          <a:endParaRPr lang="en-US"/>
        </a:p>
      </dgm:t>
    </dgm:pt>
    <dgm:pt modelId="{EF37A3A1-B413-46E9-B4C5-6725B4F625C1}" type="sibTrans" cxnId="{2B509CFB-55F7-4D3C-B2A5-58027DEE58DF}">
      <dgm:prSet/>
      <dgm:spPr/>
      <dgm:t>
        <a:bodyPr/>
        <a:lstStyle/>
        <a:p>
          <a:endParaRPr lang="en-US"/>
        </a:p>
      </dgm:t>
    </dgm:pt>
    <dgm:pt modelId="{6F487BBA-B03F-4137-B52A-8299E81CEB8F}">
      <dgm:prSet phldrT="[Text]" custT="1"/>
      <dgm:spPr>
        <a:xfrm rot="5400000">
          <a:off x="4391470" y="2656585"/>
          <a:ext cx="954987" cy="6737717"/>
        </a:xfrm>
        <a:prstGeom prst="round2SameRect">
          <a:avLst/>
        </a:prstGeom>
        <a:solidFill>
          <a:srgbClr val="FFC000">
            <a:tint val="40000"/>
            <a:alpha val="90000"/>
            <a:hueOff val="11513918"/>
            <a:satOff val="-61261"/>
            <a:lumOff val="-3490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11513918"/>
              <a:satOff val="-61261"/>
              <a:lumOff val="-349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32C5AA9-FCED-48CC-AC50-5D3D41BF87EE}" type="parTrans" cxnId="{17205A69-B872-4EE0-A451-ABF18C00E2F1}">
      <dgm:prSet/>
      <dgm:spPr/>
      <dgm:t>
        <a:bodyPr/>
        <a:lstStyle/>
        <a:p>
          <a:endParaRPr lang="en-US"/>
        </a:p>
      </dgm:t>
    </dgm:pt>
    <dgm:pt modelId="{605FCC52-6899-491B-A9CC-E8963FD11097}" type="sibTrans" cxnId="{17205A69-B872-4EE0-A451-ABF18C00E2F1}">
      <dgm:prSet/>
      <dgm:spPr/>
      <dgm:t>
        <a:bodyPr/>
        <a:lstStyle/>
        <a:p>
          <a:endParaRPr lang="en-US"/>
        </a:p>
      </dgm:t>
    </dgm:pt>
    <dgm:pt modelId="{89E1040C-5AFC-4C2B-AB91-3BCAD2EE14A2}" type="pres">
      <dgm:prSet presAssocID="{CB4C2525-4256-4A96-8AF4-0A68CD50C7C8}" presName="Name0" presStyleCnt="0">
        <dgm:presLayoutVars>
          <dgm:dir/>
          <dgm:animLvl val="lvl"/>
          <dgm:resizeHandles val="exact"/>
        </dgm:presLayoutVars>
      </dgm:prSet>
      <dgm:spPr/>
    </dgm:pt>
    <dgm:pt modelId="{B0863C4F-F919-437C-99DB-EF1E027A8E6F}" type="pres">
      <dgm:prSet presAssocID="{D3187AD7-90A4-420E-AC9E-993B01C31390}" presName="linNode" presStyleCnt="0"/>
      <dgm:spPr/>
    </dgm:pt>
    <dgm:pt modelId="{B0B203DD-DA1F-400E-BD54-AB83FC3A07E4}" type="pres">
      <dgm:prSet presAssocID="{D3187AD7-90A4-420E-AC9E-993B01C31390}" presName="parentText" presStyleLbl="node1" presStyleIdx="0" presStyleCnt="6" custScaleX="61271">
        <dgm:presLayoutVars>
          <dgm:chMax val="1"/>
          <dgm:bulletEnabled val="1"/>
        </dgm:presLayoutVars>
      </dgm:prSet>
      <dgm:spPr/>
    </dgm:pt>
    <dgm:pt modelId="{CCE6005A-4879-43B5-946A-B05ECD2C341D}" type="pres">
      <dgm:prSet presAssocID="{D3187AD7-90A4-420E-AC9E-993B01C31390}" presName="descendantText" presStyleLbl="alignAccFollowNode1" presStyleIdx="0" presStyleCnt="6" custScaleX="154858" custScaleY="114117" custLinFactNeighborY="-1050">
        <dgm:presLayoutVars>
          <dgm:bulletEnabled val="1"/>
        </dgm:presLayoutVars>
      </dgm:prSet>
      <dgm:spPr/>
    </dgm:pt>
    <dgm:pt modelId="{44F30A94-EEB3-474B-8C72-DB173A40C8C1}" type="pres">
      <dgm:prSet presAssocID="{32C7469E-2EA2-4507-A8B7-24CF4CB7DD5B}" presName="sp" presStyleCnt="0"/>
      <dgm:spPr/>
    </dgm:pt>
    <dgm:pt modelId="{62971EC4-E65F-4616-9132-C618928C20B9}" type="pres">
      <dgm:prSet presAssocID="{58CA0ED4-87FF-43C0-81CE-6866D9579194}" presName="linNode" presStyleCnt="0"/>
      <dgm:spPr/>
    </dgm:pt>
    <dgm:pt modelId="{E2853B83-19A5-4D8B-BA6B-B2C69CCB4290}" type="pres">
      <dgm:prSet presAssocID="{58CA0ED4-87FF-43C0-81CE-6866D9579194}" presName="parentText" presStyleLbl="node1" presStyleIdx="1" presStyleCnt="6" custScaleX="61271">
        <dgm:presLayoutVars>
          <dgm:chMax val="1"/>
          <dgm:bulletEnabled val="1"/>
        </dgm:presLayoutVars>
      </dgm:prSet>
      <dgm:spPr/>
    </dgm:pt>
    <dgm:pt modelId="{C15348D5-44DC-4D54-8285-22AE400801C5}" type="pres">
      <dgm:prSet presAssocID="{58CA0ED4-87FF-43C0-81CE-6866D9579194}" presName="descendantText" presStyleLbl="alignAccFollowNode1" presStyleIdx="1" presStyleCnt="6" custScaleX="154858" custScaleY="114117" custLinFactNeighborX="1437" custLinFactNeighborY="-1050">
        <dgm:presLayoutVars>
          <dgm:bulletEnabled val="1"/>
        </dgm:presLayoutVars>
      </dgm:prSet>
      <dgm:spPr/>
    </dgm:pt>
    <dgm:pt modelId="{B3676B7A-11AE-4F6E-A738-C96B0F1C8DF5}" type="pres">
      <dgm:prSet presAssocID="{77DB183C-517B-446F-B2CB-00A73EE78808}" presName="sp" presStyleCnt="0"/>
      <dgm:spPr/>
    </dgm:pt>
    <dgm:pt modelId="{CF857C33-9FB9-4644-A80B-7DF909693D15}" type="pres">
      <dgm:prSet presAssocID="{DA2F28DE-DCEE-4DD9-B31F-5B58989A79E2}" presName="linNode" presStyleCnt="0"/>
      <dgm:spPr/>
    </dgm:pt>
    <dgm:pt modelId="{C2FF2FB1-675A-4F6F-8B8E-347542265BB5}" type="pres">
      <dgm:prSet presAssocID="{DA2F28DE-DCEE-4DD9-B31F-5B58989A79E2}" presName="parentText" presStyleLbl="node1" presStyleIdx="2" presStyleCnt="6" custScaleX="61271" custLinFactNeighborY="5836">
        <dgm:presLayoutVars>
          <dgm:chMax val="1"/>
          <dgm:bulletEnabled val="1"/>
        </dgm:presLayoutVars>
      </dgm:prSet>
      <dgm:spPr/>
    </dgm:pt>
    <dgm:pt modelId="{A967772C-5247-4CE1-A438-D490EDF74A28}" type="pres">
      <dgm:prSet presAssocID="{DA2F28DE-DCEE-4DD9-B31F-5B58989A79E2}" presName="descendantText" presStyleLbl="alignAccFollowNode1" presStyleIdx="2" presStyleCnt="6" custScaleX="154858" custScaleY="114117" custLinFactNeighborX="1820" custLinFactNeighborY="0">
        <dgm:presLayoutVars>
          <dgm:bulletEnabled val="1"/>
        </dgm:presLayoutVars>
      </dgm:prSet>
      <dgm:spPr/>
    </dgm:pt>
    <dgm:pt modelId="{577DF692-9651-4E6C-A5AB-FF7D97350115}" type="pres">
      <dgm:prSet presAssocID="{6050059D-034A-4EC1-9B00-0D3A52F8D894}" presName="sp" presStyleCnt="0"/>
      <dgm:spPr/>
    </dgm:pt>
    <dgm:pt modelId="{F6017750-2B87-4E5B-8B57-9D3C040E8459}" type="pres">
      <dgm:prSet presAssocID="{363DC774-F85A-413E-A03D-CB46CADC5B98}" presName="linNode" presStyleCnt="0"/>
      <dgm:spPr/>
    </dgm:pt>
    <dgm:pt modelId="{718790DC-C4D9-46B4-9D21-4C8D46B12553}" type="pres">
      <dgm:prSet presAssocID="{363DC774-F85A-413E-A03D-CB46CADC5B98}" presName="parentText" presStyleLbl="node1" presStyleIdx="3" presStyleCnt="6" custScaleX="61271">
        <dgm:presLayoutVars>
          <dgm:chMax val="1"/>
          <dgm:bulletEnabled val="1"/>
        </dgm:presLayoutVars>
      </dgm:prSet>
      <dgm:spPr/>
    </dgm:pt>
    <dgm:pt modelId="{CB11D65E-96F5-4057-9BCD-A6CD268C6936}" type="pres">
      <dgm:prSet presAssocID="{363DC774-F85A-413E-A03D-CB46CADC5B98}" presName="descendantText" presStyleLbl="alignAccFollowNode1" presStyleIdx="3" presStyleCnt="6" custScaleX="154858" custScaleY="114117" custLinFactNeighborX="383" custLinFactNeighborY="3153">
        <dgm:presLayoutVars>
          <dgm:bulletEnabled val="1"/>
        </dgm:presLayoutVars>
      </dgm:prSet>
      <dgm:spPr/>
    </dgm:pt>
    <dgm:pt modelId="{D431FF45-03DD-4A7F-87B5-30C0B3FD91B2}" type="pres">
      <dgm:prSet presAssocID="{227117AE-D33D-4DEC-9207-CFCA635799EE}" presName="sp" presStyleCnt="0"/>
      <dgm:spPr/>
    </dgm:pt>
    <dgm:pt modelId="{9A714D7B-E988-45CB-B748-A46B664D864B}" type="pres">
      <dgm:prSet presAssocID="{E94B724E-1BD0-44E6-9202-386154D2BD2E}" presName="linNode" presStyleCnt="0"/>
      <dgm:spPr/>
    </dgm:pt>
    <dgm:pt modelId="{366BE0E7-7A2A-4E31-AD10-70E61D0C37DF}" type="pres">
      <dgm:prSet presAssocID="{E94B724E-1BD0-44E6-9202-386154D2BD2E}" presName="parentText" presStyleLbl="node1" presStyleIdx="4" presStyleCnt="6" custScaleX="61271">
        <dgm:presLayoutVars>
          <dgm:chMax val="1"/>
          <dgm:bulletEnabled val="1"/>
        </dgm:presLayoutVars>
      </dgm:prSet>
      <dgm:spPr/>
    </dgm:pt>
    <dgm:pt modelId="{81D68B4D-00BE-49E4-8065-2522AF3CB28D}" type="pres">
      <dgm:prSet presAssocID="{E94B724E-1BD0-44E6-9202-386154D2BD2E}" presName="descendantText" presStyleLbl="alignAccFollowNode1" presStyleIdx="4" presStyleCnt="6" custScaleX="154858" custScaleY="114117" custLinFactNeighborY="1051">
        <dgm:presLayoutVars>
          <dgm:bulletEnabled val="1"/>
        </dgm:presLayoutVars>
      </dgm:prSet>
      <dgm:spPr/>
    </dgm:pt>
    <dgm:pt modelId="{E3E8CDCC-97A9-46D1-9523-5DCE2CF70907}" type="pres">
      <dgm:prSet presAssocID="{AEBE117F-7D75-41B7-B2F4-BB8B6AE6DC73}" presName="sp" presStyleCnt="0"/>
      <dgm:spPr/>
    </dgm:pt>
    <dgm:pt modelId="{AB98DBF8-A756-4124-BAA8-C49B07025AE9}" type="pres">
      <dgm:prSet presAssocID="{0A6E3C3F-7962-44CD-995B-0807B67269A1}" presName="linNode" presStyleCnt="0"/>
      <dgm:spPr/>
    </dgm:pt>
    <dgm:pt modelId="{F8BAAAE4-830E-4E78-AECB-588337B604FD}" type="pres">
      <dgm:prSet presAssocID="{0A6E3C3F-7962-44CD-995B-0807B67269A1}" presName="parentText" presStyleLbl="node1" presStyleIdx="5" presStyleCnt="6" custScaleX="61271">
        <dgm:presLayoutVars>
          <dgm:chMax val="1"/>
          <dgm:bulletEnabled val="1"/>
        </dgm:presLayoutVars>
      </dgm:prSet>
      <dgm:spPr/>
    </dgm:pt>
    <dgm:pt modelId="{1180BD38-5B93-4257-AB71-9B346E6A414C}" type="pres">
      <dgm:prSet presAssocID="{0A6E3C3F-7962-44CD-995B-0807B67269A1}" presName="descendantText" presStyleLbl="alignAccFollowNode1" presStyleIdx="5" presStyleCnt="6" custScaleX="154858" custScaleY="114117" custLinFactNeighborY="1051">
        <dgm:presLayoutVars>
          <dgm:bulletEnabled val="1"/>
        </dgm:presLayoutVars>
      </dgm:prSet>
      <dgm:spPr/>
    </dgm:pt>
  </dgm:ptLst>
  <dgm:cxnLst>
    <dgm:cxn modelId="{B6C6E400-DD41-4325-8E9A-0872017AE489}" type="presOf" srcId="{A38599A2-F7B4-4421-A355-4C669D0B5178}" destId="{A967772C-5247-4CE1-A438-D490EDF74A28}" srcOrd="0" destOrd="2" presId="urn:microsoft.com/office/officeart/2005/8/layout/vList5"/>
    <dgm:cxn modelId="{0236C907-60DB-49A1-BFE2-FA3BA7FF2BFE}" srcId="{58CA0ED4-87FF-43C0-81CE-6866D9579194}" destId="{18A3A28F-2223-4976-98A8-72DD7CCBBD2F}" srcOrd="0" destOrd="0" parTransId="{6C33C01C-5837-43A6-9987-85DBA312CA68}" sibTransId="{74B59742-1B60-413C-83E2-5B757FB72895}"/>
    <dgm:cxn modelId="{3488A509-A1C5-4518-936C-32B0B9B33966}" srcId="{0A6E3C3F-7962-44CD-995B-0807B67269A1}" destId="{0D0B2E4E-AA6C-43FE-B5D4-DD073E0444AA}" srcOrd="1" destOrd="0" parTransId="{99363A1C-08A7-4FD0-B721-E632D3A0FFAF}" sibTransId="{DA7BDEDB-2379-460D-B49B-AD9234802544}"/>
    <dgm:cxn modelId="{014A551B-F26D-4E0D-8756-D61E4C5B6FBF}" type="presOf" srcId="{DB323F94-557A-4EA1-86B3-83C47AF5E067}" destId="{A967772C-5247-4CE1-A438-D490EDF74A28}" srcOrd="0" destOrd="0" presId="urn:microsoft.com/office/officeart/2005/8/layout/vList5"/>
    <dgm:cxn modelId="{08582D1E-65E5-434D-9342-DEE02FA2791A}" srcId="{D3187AD7-90A4-420E-AC9E-993B01C31390}" destId="{FA2B3B85-D0FF-4F4C-8DDA-E7F0BED21E4F}" srcOrd="0" destOrd="0" parTransId="{A579BC4F-929B-466C-82E5-3CE19EB8B0A4}" sibTransId="{C1EFCAD2-A4DA-4D24-8906-6A953CBD2FED}"/>
    <dgm:cxn modelId="{192CA22D-D6B2-4C71-995F-90D8F7A2AA7B}" srcId="{DA2F28DE-DCEE-4DD9-B31F-5B58989A79E2}" destId="{A38599A2-F7B4-4421-A355-4C669D0B5178}" srcOrd="2" destOrd="0" parTransId="{F7747F5A-0D3D-40A3-9FE8-79A432BA9229}" sibTransId="{1C7FBAF1-E1B0-4678-95BB-42E006BA452F}"/>
    <dgm:cxn modelId="{9B4A0533-C01E-4D0C-9D63-64245E91FC2A}" type="presOf" srcId="{004CE455-5E81-4B6D-9405-207AD6A6EE0A}" destId="{C15348D5-44DC-4D54-8285-22AE400801C5}" srcOrd="0" destOrd="2" presId="urn:microsoft.com/office/officeart/2005/8/layout/vList5"/>
    <dgm:cxn modelId="{610C3237-C3F2-4A51-B0EB-7DA0720655EB}" type="presOf" srcId="{363DC774-F85A-413E-A03D-CB46CADC5B98}" destId="{718790DC-C4D9-46B4-9D21-4C8D46B12553}" srcOrd="0" destOrd="0" presId="urn:microsoft.com/office/officeart/2005/8/layout/vList5"/>
    <dgm:cxn modelId="{44B4193B-ACEE-47BF-8A3A-5D5ED8D7422F}" type="presOf" srcId="{577FF009-13CF-44DE-9FBB-F6183D9F10B7}" destId="{A967772C-5247-4CE1-A438-D490EDF74A28}" srcOrd="0" destOrd="1" presId="urn:microsoft.com/office/officeart/2005/8/layout/vList5"/>
    <dgm:cxn modelId="{2553C840-2815-4F52-8E30-152CA716E447}" srcId="{CB4C2525-4256-4A96-8AF4-0A68CD50C7C8}" destId="{363DC774-F85A-413E-A03D-CB46CADC5B98}" srcOrd="3" destOrd="0" parTransId="{F74E68F9-C7C1-4B0A-9132-100D49FFD951}" sibTransId="{227117AE-D33D-4DEC-9207-CFCA635799EE}"/>
    <dgm:cxn modelId="{0E79D540-90EE-47E7-89C1-52A9EFB253B0}" srcId="{0A6E3C3F-7962-44CD-995B-0807B67269A1}" destId="{2190BFEB-B21D-4DC6-A17A-6EE35BF213EC}" srcOrd="2" destOrd="0" parTransId="{BAB552C4-12FA-4C8E-8CA0-A0F66DD5775C}" sibTransId="{BB61C7CE-CEE2-4F7E-A774-79A2908B0EB2}"/>
    <dgm:cxn modelId="{4382BE60-D8BA-4426-A388-8E03E93F28A0}" srcId="{DA2F28DE-DCEE-4DD9-B31F-5B58989A79E2}" destId="{577FF009-13CF-44DE-9FBB-F6183D9F10B7}" srcOrd="1" destOrd="0" parTransId="{112B1955-D955-4D2F-A129-94076AA71120}" sibTransId="{0C07671D-B2D4-4BA2-9E58-86CD17FC2928}"/>
    <dgm:cxn modelId="{8C422745-C5E8-4772-AD44-CB15A7DA92A1}" type="presOf" srcId="{58CA0ED4-87FF-43C0-81CE-6866D9579194}" destId="{E2853B83-19A5-4D8B-BA6B-B2C69CCB4290}" srcOrd="0" destOrd="0" presId="urn:microsoft.com/office/officeart/2005/8/layout/vList5"/>
    <dgm:cxn modelId="{17205A69-B872-4EE0-A451-ABF18C00E2F1}" srcId="{0A6E3C3F-7962-44CD-995B-0807B67269A1}" destId="{6F487BBA-B03F-4137-B52A-8299E81CEB8F}" srcOrd="0" destOrd="0" parTransId="{432C5AA9-FCED-48CC-AC50-5D3D41BF87EE}" sibTransId="{605FCC52-6899-491B-A9CC-E8963FD11097}"/>
    <dgm:cxn modelId="{38E8216D-71B7-441E-B9E0-E44DDF8CDC09}" srcId="{CB4C2525-4256-4A96-8AF4-0A68CD50C7C8}" destId="{DA2F28DE-DCEE-4DD9-B31F-5B58989A79E2}" srcOrd="2" destOrd="0" parTransId="{1C1ED1E2-4070-4846-8B9D-35DC74746134}" sibTransId="{6050059D-034A-4EC1-9B00-0D3A52F8D894}"/>
    <dgm:cxn modelId="{1C25714D-9237-4D0E-89DC-45E2EB599312}" srcId="{E94B724E-1BD0-44E6-9202-386154D2BD2E}" destId="{CA0514F6-5BF7-4FD2-B88B-11B7B4DC540F}" srcOrd="1" destOrd="0" parTransId="{31470D7A-A8EA-4EB0-8061-C15BCFB13CB0}" sibTransId="{69E87D5B-8566-4475-AF75-866CF126DD37}"/>
    <dgm:cxn modelId="{4242DE50-DBC3-4A3B-8DA9-5E2719BE4C55}" type="presOf" srcId="{FA2B3B85-D0FF-4F4C-8DDA-E7F0BED21E4F}" destId="{CCE6005A-4879-43B5-946A-B05ECD2C341D}" srcOrd="0" destOrd="0" presId="urn:microsoft.com/office/officeart/2005/8/layout/vList5"/>
    <dgm:cxn modelId="{6D63D875-4C9C-4E6F-9565-2BB75E98570B}" type="presOf" srcId="{CB4C2525-4256-4A96-8AF4-0A68CD50C7C8}" destId="{89E1040C-5AFC-4C2B-AB91-3BCAD2EE14A2}" srcOrd="0" destOrd="0" presId="urn:microsoft.com/office/officeart/2005/8/layout/vList5"/>
    <dgm:cxn modelId="{17B24356-E449-4C8F-B60D-99FC49E24DD4}" type="presOf" srcId="{EE3795B5-5CB1-4290-A990-D41F67DE30D2}" destId="{CB11D65E-96F5-4057-9BCD-A6CD268C6936}" srcOrd="0" destOrd="1" presId="urn:microsoft.com/office/officeart/2005/8/layout/vList5"/>
    <dgm:cxn modelId="{44090D7B-D914-4334-8CD8-09D1A9BED819}" type="presOf" srcId="{DA2F28DE-DCEE-4DD9-B31F-5B58989A79E2}" destId="{C2FF2FB1-675A-4F6F-8B8E-347542265BB5}" srcOrd="0" destOrd="0" presId="urn:microsoft.com/office/officeart/2005/8/layout/vList5"/>
    <dgm:cxn modelId="{6DD1AA7B-ABD9-42E5-8AF3-3013EB88D113}" srcId="{58CA0ED4-87FF-43C0-81CE-6866D9579194}" destId="{71706AE6-161F-4879-9422-ACF305EB08F6}" srcOrd="1" destOrd="0" parTransId="{DF2DE2A1-8D33-45D6-A6F4-2FDFD92932F0}" sibTransId="{F05AC950-01BA-4290-9B39-A4CE9C9CA513}"/>
    <dgm:cxn modelId="{87865A82-BD37-4E11-A536-590B9C993E63}" type="presOf" srcId="{6F487BBA-B03F-4137-B52A-8299E81CEB8F}" destId="{1180BD38-5B93-4257-AB71-9B346E6A414C}" srcOrd="0" destOrd="0" presId="urn:microsoft.com/office/officeart/2005/8/layout/vList5"/>
    <dgm:cxn modelId="{FD80208D-ADE1-4E0D-8A58-1AE569A85B65}" type="presOf" srcId="{2190BFEB-B21D-4DC6-A17A-6EE35BF213EC}" destId="{1180BD38-5B93-4257-AB71-9B346E6A414C}" srcOrd="0" destOrd="2" presId="urn:microsoft.com/office/officeart/2005/8/layout/vList5"/>
    <dgm:cxn modelId="{B8262994-8187-4FB3-B420-2E73EA2AEF2E}" srcId="{363DC774-F85A-413E-A03D-CB46CADC5B98}" destId="{EE3795B5-5CB1-4290-A990-D41F67DE30D2}" srcOrd="1" destOrd="0" parTransId="{39A2D08A-65BC-4AD2-9F16-D1E8C1AAAD91}" sibTransId="{920E1467-467C-47F5-9256-43B853F892DE}"/>
    <dgm:cxn modelId="{7460AEA4-276B-428A-81FE-16ED31B17AD0}" type="presOf" srcId="{D3187AD7-90A4-420E-AC9E-993B01C31390}" destId="{B0B203DD-DA1F-400E-BD54-AB83FC3A07E4}" srcOrd="0" destOrd="0" presId="urn:microsoft.com/office/officeart/2005/8/layout/vList5"/>
    <dgm:cxn modelId="{743927A7-AD08-4127-82AA-920DF47D48AA}" srcId="{DA2F28DE-DCEE-4DD9-B31F-5B58989A79E2}" destId="{DB323F94-557A-4EA1-86B3-83C47AF5E067}" srcOrd="0" destOrd="0" parTransId="{58E1B9BB-D723-4F51-94AF-BCF522212BFD}" sibTransId="{E79D223E-23EB-48A6-80DB-F4E60CEA426C}"/>
    <dgm:cxn modelId="{9AA84FA8-2927-4B33-A30A-BEA292B0F6AE}" srcId="{363DC774-F85A-413E-A03D-CB46CADC5B98}" destId="{D89E4DED-06B7-4740-8DC7-2B1020F7BAE3}" srcOrd="0" destOrd="0" parTransId="{D2D951A0-0CA8-4162-A39A-2D07CF0734AC}" sibTransId="{5E82DDA2-61C0-47AA-966F-ACDA3345197D}"/>
    <dgm:cxn modelId="{ACC5E7A9-6476-4F4E-8E74-89FFD1386C06}" type="presOf" srcId="{D89E4DED-06B7-4740-8DC7-2B1020F7BAE3}" destId="{CB11D65E-96F5-4057-9BCD-A6CD268C6936}" srcOrd="0" destOrd="0" presId="urn:microsoft.com/office/officeart/2005/8/layout/vList5"/>
    <dgm:cxn modelId="{923BD7AA-6BA9-4616-BB36-CE6B84D532DA}" type="presOf" srcId="{18A3A28F-2223-4976-98A8-72DD7CCBBD2F}" destId="{C15348D5-44DC-4D54-8285-22AE400801C5}" srcOrd="0" destOrd="0" presId="urn:microsoft.com/office/officeart/2005/8/layout/vList5"/>
    <dgm:cxn modelId="{038125AD-9033-43F9-B812-D3B007E4EDB3}" type="presOf" srcId="{0D59BE8B-D7D2-43E8-924C-C148989098A4}" destId="{1180BD38-5B93-4257-AB71-9B346E6A414C}" srcOrd="0" destOrd="3" presId="urn:microsoft.com/office/officeart/2005/8/layout/vList5"/>
    <dgm:cxn modelId="{4E69C6AF-70D9-4761-A045-B0BFD065C255}" srcId="{D3187AD7-90A4-420E-AC9E-993B01C31390}" destId="{EFD5F68B-8B82-44DB-9133-15F7EB32A017}" srcOrd="1" destOrd="0" parTransId="{6959FF05-B984-4220-9789-F238B7872794}" sibTransId="{2426E234-4111-4505-9CBA-5B65F7B1E38C}"/>
    <dgm:cxn modelId="{AFA87AB4-8AA4-45E2-B5D5-2CCE2C607AE0}" srcId="{CB4C2525-4256-4A96-8AF4-0A68CD50C7C8}" destId="{58CA0ED4-87FF-43C0-81CE-6866D9579194}" srcOrd="1" destOrd="0" parTransId="{5B4CD597-16A0-4A3E-8926-219617CF6F84}" sibTransId="{77DB183C-517B-446F-B2CB-00A73EE78808}"/>
    <dgm:cxn modelId="{621935B6-94E9-4886-9892-B899D4580677}" srcId="{58CA0ED4-87FF-43C0-81CE-6866D9579194}" destId="{004CE455-5E81-4B6D-9405-207AD6A6EE0A}" srcOrd="2" destOrd="0" parTransId="{58CD33A0-F881-403D-9182-15B5FDCB0746}" sibTransId="{72FA3DD2-67AB-4484-B4E2-84C7BD2B595F}"/>
    <dgm:cxn modelId="{377A94B6-D4E5-404F-87E0-4F5183BEDFCF}" srcId="{E94B724E-1BD0-44E6-9202-386154D2BD2E}" destId="{51A993B3-A00C-4970-B4E7-5CB00030F625}" srcOrd="0" destOrd="0" parTransId="{BB1EBD95-CCFE-453C-93FF-D871D6214E56}" sibTransId="{979B495A-8B4C-4F17-A5F0-944CF1FC67E4}"/>
    <dgm:cxn modelId="{B51A99B9-B559-411D-B589-FC656D16FDC0}" type="presOf" srcId="{51A993B3-A00C-4970-B4E7-5CB00030F625}" destId="{81D68B4D-00BE-49E4-8065-2522AF3CB28D}" srcOrd="0" destOrd="0" presId="urn:microsoft.com/office/officeart/2005/8/layout/vList5"/>
    <dgm:cxn modelId="{C440A5C1-5497-4E93-9C43-FFB3BEB2D9AD}" type="presOf" srcId="{EFD5F68B-8B82-44DB-9133-15F7EB32A017}" destId="{CCE6005A-4879-43B5-946A-B05ECD2C341D}" srcOrd="0" destOrd="1" presId="urn:microsoft.com/office/officeart/2005/8/layout/vList5"/>
    <dgm:cxn modelId="{0FE989C3-D604-475C-87AB-7421342BF973}" srcId="{CB4C2525-4256-4A96-8AF4-0A68CD50C7C8}" destId="{0A6E3C3F-7962-44CD-995B-0807B67269A1}" srcOrd="5" destOrd="0" parTransId="{B82C5F55-73B9-470F-9526-A3E77062EB36}" sibTransId="{6CF568F5-B82D-4A8D-9B32-340958A8715C}"/>
    <dgm:cxn modelId="{C7ED1CC4-A087-450B-A212-F6DFA3650B9A}" type="presOf" srcId="{0D0B2E4E-AA6C-43FE-B5D4-DD073E0444AA}" destId="{1180BD38-5B93-4257-AB71-9B346E6A414C}" srcOrd="0" destOrd="1" presId="urn:microsoft.com/office/officeart/2005/8/layout/vList5"/>
    <dgm:cxn modelId="{C144CACE-52E3-4E11-8206-5F0A313DA7D7}" type="presOf" srcId="{71706AE6-161F-4879-9422-ACF305EB08F6}" destId="{C15348D5-44DC-4D54-8285-22AE400801C5}" srcOrd="0" destOrd="1" presId="urn:microsoft.com/office/officeart/2005/8/layout/vList5"/>
    <dgm:cxn modelId="{E2B726D0-9F06-4AF8-B2E8-020C473E8449}" type="presOf" srcId="{42A67735-2895-4E20-B6C3-0128975EBBCF}" destId="{81D68B4D-00BE-49E4-8065-2522AF3CB28D}" srcOrd="0" destOrd="2" presId="urn:microsoft.com/office/officeart/2005/8/layout/vList5"/>
    <dgm:cxn modelId="{06671DDC-F9DE-4287-B827-FD161D0ACBB4}" type="presOf" srcId="{CA0514F6-5BF7-4FD2-B88B-11B7B4DC540F}" destId="{81D68B4D-00BE-49E4-8065-2522AF3CB28D}" srcOrd="0" destOrd="1" presId="urn:microsoft.com/office/officeart/2005/8/layout/vList5"/>
    <dgm:cxn modelId="{F2455CDC-4CB6-44AD-BC4A-1D77C589B175}" srcId="{CB4C2525-4256-4A96-8AF4-0A68CD50C7C8}" destId="{D3187AD7-90A4-420E-AC9E-993B01C31390}" srcOrd="0" destOrd="0" parTransId="{C101837B-C13E-49D8-AD1A-90FA2E458DD6}" sibTransId="{32C7469E-2EA2-4507-A8B7-24CF4CB7DD5B}"/>
    <dgm:cxn modelId="{69E4DCE5-B82A-479A-B460-1AB2DC0AFB24}" type="presOf" srcId="{E94B724E-1BD0-44E6-9202-386154D2BD2E}" destId="{366BE0E7-7A2A-4E31-AD10-70E61D0C37DF}" srcOrd="0" destOrd="0" presId="urn:microsoft.com/office/officeart/2005/8/layout/vList5"/>
    <dgm:cxn modelId="{078AC9ED-3223-4CA5-AB7F-12EE9D3F95CB}" srcId="{CB4C2525-4256-4A96-8AF4-0A68CD50C7C8}" destId="{E94B724E-1BD0-44E6-9202-386154D2BD2E}" srcOrd="4" destOrd="0" parTransId="{04A5C762-6B05-474B-B996-E7180E39C889}" sibTransId="{AEBE117F-7D75-41B7-B2F4-BB8B6AE6DC73}"/>
    <dgm:cxn modelId="{30EF47EF-7B83-42E1-832F-919A60526A8B}" type="presOf" srcId="{0A6E3C3F-7962-44CD-995B-0807B67269A1}" destId="{F8BAAAE4-830E-4E78-AECB-588337B604FD}" srcOrd="0" destOrd="0" presId="urn:microsoft.com/office/officeart/2005/8/layout/vList5"/>
    <dgm:cxn modelId="{37CF78F2-CF0E-4B4D-910B-9E94638B2EA5}" srcId="{E94B724E-1BD0-44E6-9202-386154D2BD2E}" destId="{42A67735-2895-4E20-B6C3-0128975EBBCF}" srcOrd="2" destOrd="0" parTransId="{9DA6CCF4-9BEB-4EEB-BD7B-CADF646B7C9F}" sibTransId="{88602079-C6A7-4454-B7B6-5831D0D35AAB}"/>
    <dgm:cxn modelId="{2B509CFB-55F7-4D3C-B2A5-58027DEE58DF}" srcId="{0A6E3C3F-7962-44CD-995B-0807B67269A1}" destId="{0D59BE8B-D7D2-43E8-924C-C148989098A4}" srcOrd="3" destOrd="0" parTransId="{87A7C559-A709-45D8-AFDB-51BBEF1C83A8}" sibTransId="{EF37A3A1-B413-46E9-B4C5-6725B4F625C1}"/>
    <dgm:cxn modelId="{8820490C-66AD-4BEF-A8F4-F22EE1654BEB}" type="presParOf" srcId="{89E1040C-5AFC-4C2B-AB91-3BCAD2EE14A2}" destId="{B0863C4F-F919-437C-99DB-EF1E027A8E6F}" srcOrd="0" destOrd="0" presId="urn:microsoft.com/office/officeart/2005/8/layout/vList5"/>
    <dgm:cxn modelId="{DAD4D641-E9BE-4FF1-AE08-C05D592DCF2B}" type="presParOf" srcId="{B0863C4F-F919-437C-99DB-EF1E027A8E6F}" destId="{B0B203DD-DA1F-400E-BD54-AB83FC3A07E4}" srcOrd="0" destOrd="0" presId="urn:microsoft.com/office/officeart/2005/8/layout/vList5"/>
    <dgm:cxn modelId="{690C9080-6E77-4A7F-B17D-458F77CE28B4}" type="presParOf" srcId="{B0863C4F-F919-437C-99DB-EF1E027A8E6F}" destId="{CCE6005A-4879-43B5-946A-B05ECD2C341D}" srcOrd="1" destOrd="0" presId="urn:microsoft.com/office/officeart/2005/8/layout/vList5"/>
    <dgm:cxn modelId="{8A4B6B91-AB5E-48D4-B8A2-B7B6AEBC0758}" type="presParOf" srcId="{89E1040C-5AFC-4C2B-AB91-3BCAD2EE14A2}" destId="{44F30A94-EEB3-474B-8C72-DB173A40C8C1}" srcOrd="1" destOrd="0" presId="urn:microsoft.com/office/officeart/2005/8/layout/vList5"/>
    <dgm:cxn modelId="{25C508C4-F22B-4A9B-84E8-5F30A47A9CDE}" type="presParOf" srcId="{89E1040C-5AFC-4C2B-AB91-3BCAD2EE14A2}" destId="{62971EC4-E65F-4616-9132-C618928C20B9}" srcOrd="2" destOrd="0" presId="urn:microsoft.com/office/officeart/2005/8/layout/vList5"/>
    <dgm:cxn modelId="{1219AF32-A49F-4E88-BF13-3C98DBDAEE59}" type="presParOf" srcId="{62971EC4-E65F-4616-9132-C618928C20B9}" destId="{E2853B83-19A5-4D8B-BA6B-B2C69CCB4290}" srcOrd="0" destOrd="0" presId="urn:microsoft.com/office/officeart/2005/8/layout/vList5"/>
    <dgm:cxn modelId="{CA278B1A-5C22-44B8-899A-4C95B4186724}" type="presParOf" srcId="{62971EC4-E65F-4616-9132-C618928C20B9}" destId="{C15348D5-44DC-4D54-8285-22AE400801C5}" srcOrd="1" destOrd="0" presId="urn:microsoft.com/office/officeart/2005/8/layout/vList5"/>
    <dgm:cxn modelId="{E65D8697-BF93-41F6-87F2-9B07E8EC1FBF}" type="presParOf" srcId="{89E1040C-5AFC-4C2B-AB91-3BCAD2EE14A2}" destId="{B3676B7A-11AE-4F6E-A738-C96B0F1C8DF5}" srcOrd="3" destOrd="0" presId="urn:microsoft.com/office/officeart/2005/8/layout/vList5"/>
    <dgm:cxn modelId="{4F7B2316-5B1E-488E-A2CF-C136368EEFFE}" type="presParOf" srcId="{89E1040C-5AFC-4C2B-AB91-3BCAD2EE14A2}" destId="{CF857C33-9FB9-4644-A80B-7DF909693D15}" srcOrd="4" destOrd="0" presId="urn:microsoft.com/office/officeart/2005/8/layout/vList5"/>
    <dgm:cxn modelId="{534772C7-7FDF-4032-9980-B3553789DAD4}" type="presParOf" srcId="{CF857C33-9FB9-4644-A80B-7DF909693D15}" destId="{C2FF2FB1-675A-4F6F-8B8E-347542265BB5}" srcOrd="0" destOrd="0" presId="urn:microsoft.com/office/officeart/2005/8/layout/vList5"/>
    <dgm:cxn modelId="{028B2941-5755-4F3C-A526-C31FC0E8377A}" type="presParOf" srcId="{CF857C33-9FB9-4644-A80B-7DF909693D15}" destId="{A967772C-5247-4CE1-A438-D490EDF74A28}" srcOrd="1" destOrd="0" presId="urn:microsoft.com/office/officeart/2005/8/layout/vList5"/>
    <dgm:cxn modelId="{71F0D680-157B-4EC1-8911-D46A264492EF}" type="presParOf" srcId="{89E1040C-5AFC-4C2B-AB91-3BCAD2EE14A2}" destId="{577DF692-9651-4E6C-A5AB-FF7D97350115}" srcOrd="5" destOrd="0" presId="urn:microsoft.com/office/officeart/2005/8/layout/vList5"/>
    <dgm:cxn modelId="{1144F689-E352-49AB-AAF2-3BB413EB28FE}" type="presParOf" srcId="{89E1040C-5AFC-4C2B-AB91-3BCAD2EE14A2}" destId="{F6017750-2B87-4E5B-8B57-9D3C040E8459}" srcOrd="6" destOrd="0" presId="urn:microsoft.com/office/officeart/2005/8/layout/vList5"/>
    <dgm:cxn modelId="{EBDE4DE3-C336-4F09-8379-1B5EA86B4D47}" type="presParOf" srcId="{F6017750-2B87-4E5B-8B57-9D3C040E8459}" destId="{718790DC-C4D9-46B4-9D21-4C8D46B12553}" srcOrd="0" destOrd="0" presId="urn:microsoft.com/office/officeart/2005/8/layout/vList5"/>
    <dgm:cxn modelId="{A3228821-E5A2-47A2-B55C-D75068681148}" type="presParOf" srcId="{F6017750-2B87-4E5B-8B57-9D3C040E8459}" destId="{CB11D65E-96F5-4057-9BCD-A6CD268C6936}" srcOrd="1" destOrd="0" presId="urn:microsoft.com/office/officeart/2005/8/layout/vList5"/>
    <dgm:cxn modelId="{3F7EBECC-618E-465E-99E4-CF55AFF1E594}" type="presParOf" srcId="{89E1040C-5AFC-4C2B-AB91-3BCAD2EE14A2}" destId="{D431FF45-03DD-4A7F-87B5-30C0B3FD91B2}" srcOrd="7" destOrd="0" presId="urn:microsoft.com/office/officeart/2005/8/layout/vList5"/>
    <dgm:cxn modelId="{CDAA574D-564E-49A6-A033-DC7F6F02FEE7}" type="presParOf" srcId="{89E1040C-5AFC-4C2B-AB91-3BCAD2EE14A2}" destId="{9A714D7B-E988-45CB-B748-A46B664D864B}" srcOrd="8" destOrd="0" presId="urn:microsoft.com/office/officeart/2005/8/layout/vList5"/>
    <dgm:cxn modelId="{97DBD6B6-3BA5-46D5-A823-38D033661B51}" type="presParOf" srcId="{9A714D7B-E988-45CB-B748-A46B664D864B}" destId="{366BE0E7-7A2A-4E31-AD10-70E61D0C37DF}" srcOrd="0" destOrd="0" presId="urn:microsoft.com/office/officeart/2005/8/layout/vList5"/>
    <dgm:cxn modelId="{A5BBAACE-DD28-4791-B572-FDA680BBD8D9}" type="presParOf" srcId="{9A714D7B-E988-45CB-B748-A46B664D864B}" destId="{81D68B4D-00BE-49E4-8065-2522AF3CB28D}" srcOrd="1" destOrd="0" presId="urn:microsoft.com/office/officeart/2005/8/layout/vList5"/>
    <dgm:cxn modelId="{A760EFA5-75AC-462E-9323-CAE312473321}" type="presParOf" srcId="{89E1040C-5AFC-4C2B-AB91-3BCAD2EE14A2}" destId="{E3E8CDCC-97A9-46D1-9523-5DCE2CF70907}" srcOrd="9" destOrd="0" presId="urn:microsoft.com/office/officeart/2005/8/layout/vList5"/>
    <dgm:cxn modelId="{2965C57F-600C-437A-85BA-A498421D2D6A}" type="presParOf" srcId="{89E1040C-5AFC-4C2B-AB91-3BCAD2EE14A2}" destId="{AB98DBF8-A756-4124-BAA8-C49B07025AE9}" srcOrd="10" destOrd="0" presId="urn:microsoft.com/office/officeart/2005/8/layout/vList5"/>
    <dgm:cxn modelId="{3551AACD-DF33-43DD-86D4-DDD8D496EE22}" type="presParOf" srcId="{AB98DBF8-A756-4124-BAA8-C49B07025AE9}" destId="{F8BAAAE4-830E-4E78-AECB-588337B604FD}" srcOrd="0" destOrd="0" presId="urn:microsoft.com/office/officeart/2005/8/layout/vList5"/>
    <dgm:cxn modelId="{73450A13-3386-4C98-B7A3-964FBA42CAE3}" type="presParOf" srcId="{AB98DBF8-A756-4124-BAA8-C49B07025AE9}" destId="{1180BD38-5B93-4257-AB71-9B346E6A414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6005A-4879-43B5-946A-B05ECD2C341D}">
      <dsp:nvSpPr>
        <dsp:cNvPr id="0" name=""/>
        <dsp:cNvSpPr/>
      </dsp:nvSpPr>
      <dsp:spPr>
        <a:xfrm rot="5400000">
          <a:off x="4434445" y="-2897242"/>
          <a:ext cx="879428" cy="6744908"/>
        </a:xfrm>
        <a:prstGeom prst="round2SameRect">
          <a:avLst/>
        </a:prstGeom>
        <a:solidFill>
          <a:srgbClr val="FFC000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Acts of verbal, nonverbal, or physical aggression, intimidation, or hostility based on gender or gender-stereotyping, even if those acts do not involve conduct of a sexual nature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Denied access or parity in opportunity related to admissions, housing and facilities, courses and educational activities, career</a:t>
          </a:r>
          <a:r>
            <a:rPr lang="en-US" sz="1100" kern="12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guidance and counseling activities, financial aid, or athletics based upon gender</a:t>
          </a:r>
          <a:endParaRPr lang="en-US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501705" y="78428"/>
        <a:ext cx="6701978" cy="793568"/>
      </dsp:txXfrm>
    </dsp:sp>
    <dsp:sp modelId="{B0B203DD-DA1F-400E-BD54-AB83FC3A07E4}">
      <dsp:nvSpPr>
        <dsp:cNvPr id="0" name=""/>
        <dsp:cNvSpPr/>
      </dsp:nvSpPr>
      <dsp:spPr>
        <a:xfrm>
          <a:off x="570" y="1654"/>
          <a:ext cx="1501135" cy="963296"/>
        </a:xfrm>
        <a:prstGeom prst="round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Gender Discrimination</a:t>
          </a:r>
        </a:p>
      </dsp:txBody>
      <dsp:txXfrm>
        <a:off x="47594" y="48678"/>
        <a:ext cx="1407087" cy="869248"/>
      </dsp:txXfrm>
    </dsp:sp>
    <dsp:sp modelId="{C15348D5-44DC-4D54-8285-22AE400801C5}">
      <dsp:nvSpPr>
        <dsp:cNvPr id="0" name=""/>
        <dsp:cNvSpPr/>
      </dsp:nvSpPr>
      <dsp:spPr>
        <a:xfrm rot="5400000">
          <a:off x="4435015" y="-1885781"/>
          <a:ext cx="879428" cy="6744908"/>
        </a:xfrm>
        <a:prstGeom prst="round2SameRect">
          <a:avLst/>
        </a:prstGeom>
        <a:solidFill>
          <a:srgbClr val="FFC000">
            <a:tint val="40000"/>
            <a:alpha val="90000"/>
            <a:hueOff val="2302784"/>
            <a:satOff val="-12252"/>
            <a:lumOff val="-698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2302784"/>
              <a:satOff val="-12252"/>
              <a:lumOff val="-69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Unwelcome sexual advances, requests for sexual favors, and other physical or verbal conduct of a sexual nature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Actions of a sexual nature that create discomfort, embarrassment or fear in another person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Creation of a hostile work environment due to repeated harassment or a single, isolated incident, especially if physical in nature</a:t>
          </a:r>
        </a:p>
      </dsp:txBody>
      <dsp:txXfrm rot="-5400000">
        <a:off x="1502275" y="1089889"/>
        <a:ext cx="6701978" cy="793568"/>
      </dsp:txXfrm>
    </dsp:sp>
    <dsp:sp modelId="{E2853B83-19A5-4D8B-BA6B-B2C69CCB4290}">
      <dsp:nvSpPr>
        <dsp:cNvPr id="0" name=""/>
        <dsp:cNvSpPr/>
      </dsp:nvSpPr>
      <dsp:spPr>
        <a:xfrm>
          <a:off x="570" y="1013116"/>
          <a:ext cx="1501135" cy="963296"/>
        </a:xfrm>
        <a:prstGeom prst="roundRect">
          <a:avLst/>
        </a:prstGeom>
        <a:solidFill>
          <a:srgbClr val="FFC000">
            <a:hueOff val="2079139"/>
            <a:satOff val="-9594"/>
            <a:lumOff val="35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Sexual Harassment </a:t>
          </a:r>
        </a:p>
      </dsp:txBody>
      <dsp:txXfrm>
        <a:off x="47594" y="1060140"/>
        <a:ext cx="1407087" cy="869248"/>
      </dsp:txXfrm>
    </dsp:sp>
    <dsp:sp modelId="{A967772C-5247-4CE1-A438-D490EDF74A28}">
      <dsp:nvSpPr>
        <dsp:cNvPr id="0" name=""/>
        <dsp:cNvSpPr/>
      </dsp:nvSpPr>
      <dsp:spPr>
        <a:xfrm rot="5400000">
          <a:off x="4435015" y="-866228"/>
          <a:ext cx="879428" cy="6744908"/>
        </a:xfrm>
        <a:prstGeom prst="round2SameRect">
          <a:avLst/>
        </a:prstGeom>
        <a:solidFill>
          <a:srgbClr val="FFC000">
            <a:tint val="40000"/>
            <a:alpha val="90000"/>
            <a:hueOff val="4605567"/>
            <a:satOff val="-24504"/>
            <a:lumOff val="-1396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4605567"/>
              <a:satOff val="-24504"/>
              <a:lumOff val="-1396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Pattern of abusive behaviors used to exert power and control over a partner or roommate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Includes emotional, sexual, verbal or economic actions, or physical threats of violence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Acts may include any behaviors that intimidate, isolate, manipulate, humiliate, coerce, frighten, blame or hurt someone</a:t>
          </a:r>
        </a:p>
      </dsp:txBody>
      <dsp:txXfrm rot="-5400000">
        <a:off x="1502275" y="2109442"/>
        <a:ext cx="6701978" cy="793568"/>
      </dsp:txXfrm>
    </dsp:sp>
    <dsp:sp modelId="{C2FF2FB1-675A-4F6F-8B8E-347542265BB5}">
      <dsp:nvSpPr>
        <dsp:cNvPr id="0" name=""/>
        <dsp:cNvSpPr/>
      </dsp:nvSpPr>
      <dsp:spPr>
        <a:xfrm>
          <a:off x="570" y="2080795"/>
          <a:ext cx="1501135" cy="963296"/>
        </a:xfrm>
        <a:prstGeom prst="roundRect">
          <a:avLst/>
        </a:prstGeom>
        <a:solidFill>
          <a:srgbClr val="FFC000">
            <a:hueOff val="4158277"/>
            <a:satOff val="-19187"/>
            <a:lumOff val="70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Dating &amp;/or Domestic Violence</a:t>
          </a:r>
        </a:p>
      </dsp:txBody>
      <dsp:txXfrm>
        <a:off x="47594" y="2127819"/>
        <a:ext cx="1407087" cy="869248"/>
      </dsp:txXfrm>
    </dsp:sp>
    <dsp:sp modelId="{CB11D65E-96F5-4057-9BCD-A6CD268C6936}">
      <dsp:nvSpPr>
        <dsp:cNvPr id="0" name=""/>
        <dsp:cNvSpPr/>
      </dsp:nvSpPr>
      <dsp:spPr>
        <a:xfrm rot="5400000">
          <a:off x="4435015" y="169531"/>
          <a:ext cx="879428" cy="6744908"/>
        </a:xfrm>
        <a:prstGeom prst="round2SameRect">
          <a:avLst/>
        </a:prstGeom>
        <a:solidFill>
          <a:srgbClr val="FFC000">
            <a:tint val="40000"/>
            <a:alpha val="90000"/>
            <a:hueOff val="6908351"/>
            <a:satOff val="-36757"/>
            <a:lumOff val="-2094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6908351"/>
              <a:satOff val="-36757"/>
              <a:lumOff val="-2094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Physical acts of rape, attempted rape, sexual touching, and/or sexual battery perpetrated against an individual without consent or who does not have the capacity to give knowing consent due to alcohol, drugs or disability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Sexual acts continued after a person has withdrawn his/her consent</a:t>
          </a:r>
        </a:p>
      </dsp:txBody>
      <dsp:txXfrm rot="-5400000">
        <a:off x="1502275" y="3145201"/>
        <a:ext cx="6701978" cy="793568"/>
      </dsp:txXfrm>
    </dsp:sp>
    <dsp:sp modelId="{718790DC-C4D9-46B4-9D21-4C8D46B12553}">
      <dsp:nvSpPr>
        <dsp:cNvPr id="0" name=""/>
        <dsp:cNvSpPr/>
      </dsp:nvSpPr>
      <dsp:spPr>
        <a:xfrm>
          <a:off x="570" y="3036039"/>
          <a:ext cx="1501135" cy="963296"/>
        </a:xfrm>
        <a:prstGeom prst="roundRect">
          <a:avLst/>
        </a:prstGeom>
        <a:solidFill>
          <a:srgbClr val="FFC000">
            <a:hueOff val="6237415"/>
            <a:satOff val="-28781"/>
            <a:lumOff val="105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Sexual Assault</a:t>
          </a:r>
        </a:p>
      </dsp:txBody>
      <dsp:txXfrm>
        <a:off x="47594" y="3083063"/>
        <a:ext cx="1407087" cy="869248"/>
      </dsp:txXfrm>
    </dsp:sp>
    <dsp:sp modelId="{81D68B4D-00BE-49E4-8065-2522AF3CB28D}">
      <dsp:nvSpPr>
        <dsp:cNvPr id="0" name=""/>
        <dsp:cNvSpPr/>
      </dsp:nvSpPr>
      <dsp:spPr>
        <a:xfrm rot="5400000">
          <a:off x="4434445" y="1164794"/>
          <a:ext cx="879428" cy="6744908"/>
        </a:xfrm>
        <a:prstGeom prst="round2SameRect">
          <a:avLst/>
        </a:prstGeom>
        <a:solidFill>
          <a:srgbClr val="FFC000">
            <a:tint val="40000"/>
            <a:alpha val="90000"/>
            <a:hueOff val="9211134"/>
            <a:satOff val="-49009"/>
            <a:lumOff val="-2792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9211134"/>
              <a:satOff val="-49009"/>
              <a:lumOff val="-2792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Pattern of unwanted conduct directed at another person that threatens or endangers the safety of another person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Threats or endangerment of a physical nature, mental health, or personal property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Threat or action that creates a </a:t>
          </a:r>
          <a:r>
            <a:rPr lang="en-US" sz="11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reasonable fear</a:t>
          </a: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in another person</a:t>
          </a:r>
        </a:p>
      </dsp:txBody>
      <dsp:txXfrm rot="-5400000">
        <a:off x="1501705" y="4140464"/>
        <a:ext cx="6701978" cy="793568"/>
      </dsp:txXfrm>
    </dsp:sp>
    <dsp:sp modelId="{366BE0E7-7A2A-4E31-AD10-70E61D0C37DF}">
      <dsp:nvSpPr>
        <dsp:cNvPr id="0" name=""/>
        <dsp:cNvSpPr/>
      </dsp:nvSpPr>
      <dsp:spPr>
        <a:xfrm>
          <a:off x="570" y="4047501"/>
          <a:ext cx="1501135" cy="963296"/>
        </a:xfrm>
        <a:prstGeom prst="roundRect">
          <a:avLst/>
        </a:prstGeom>
        <a:solidFill>
          <a:srgbClr val="FFC000">
            <a:hueOff val="8316554"/>
            <a:satOff val="-38374"/>
            <a:lumOff val="1412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Stalking</a:t>
          </a:r>
        </a:p>
      </dsp:txBody>
      <dsp:txXfrm>
        <a:off x="47594" y="4094525"/>
        <a:ext cx="1407087" cy="869248"/>
      </dsp:txXfrm>
    </dsp:sp>
    <dsp:sp modelId="{1180BD38-5B93-4257-AB71-9B346E6A414C}">
      <dsp:nvSpPr>
        <dsp:cNvPr id="0" name=""/>
        <dsp:cNvSpPr/>
      </dsp:nvSpPr>
      <dsp:spPr>
        <a:xfrm rot="5400000">
          <a:off x="4434445" y="2176256"/>
          <a:ext cx="879428" cy="6744908"/>
        </a:xfrm>
        <a:prstGeom prst="round2SameRect">
          <a:avLst/>
        </a:prstGeom>
        <a:solidFill>
          <a:srgbClr val="FFC000">
            <a:tint val="40000"/>
            <a:alpha val="90000"/>
            <a:hueOff val="11513918"/>
            <a:satOff val="-61261"/>
            <a:lumOff val="-3490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11513918"/>
              <a:satOff val="-61261"/>
              <a:lumOff val="-349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Any intentional electronic, written, verbal, or physical act or a series of acts directed at another student or group of students that is severe, persistent, or pervasive and has the intended effect of substantially interfering with a student’s education, creating a threatening environment, or disrupting the orderly operation of NGU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Intimidation includes any verbal, written, or electronic threats of violence or other threatening behavior directed toward another  person or group that reasonably leads the person(s) to fear for his/her physical well-being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501705" y="5151926"/>
        <a:ext cx="6701978" cy="793568"/>
      </dsp:txXfrm>
    </dsp:sp>
    <dsp:sp modelId="{F8BAAAE4-830E-4E78-AECB-588337B604FD}">
      <dsp:nvSpPr>
        <dsp:cNvPr id="0" name=""/>
        <dsp:cNvSpPr/>
      </dsp:nvSpPr>
      <dsp:spPr>
        <a:xfrm>
          <a:off x="570" y="5058962"/>
          <a:ext cx="1501135" cy="963296"/>
        </a:xfrm>
        <a:prstGeom prst="roundRect">
          <a:avLst/>
        </a:prstGeom>
        <a:solidFill>
          <a:srgbClr val="FFC000">
            <a:hueOff val="10395692"/>
            <a:satOff val="-47968"/>
            <a:lumOff val="176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Bullying or Intimidation</a:t>
          </a:r>
        </a:p>
      </dsp:txBody>
      <dsp:txXfrm>
        <a:off x="47594" y="5105986"/>
        <a:ext cx="1407087" cy="869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8A34-83F4-4B2E-BC5A-DE51EE8822F9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E58C-C1A6-4C4C-90C2-B7F5B0504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1917-0BAF-4687-978A-82FFF05559C3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E1E9A-E921-4174-A0FC-51868D7AC5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23094-C399-3046-9A69-F1D8651A44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369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When Title IX is mentioned, most people think about women and athletics</a:t>
            </a:r>
            <a:r>
              <a:rPr lang="en-US" dirty="0"/>
              <a:t>. However, Title IX is about so much more; it also covers acts that can impact educational opportunities for all, including sexual harassment, sexual assault,</a:t>
            </a:r>
            <a:r>
              <a:rPr lang="en-US" baseline="0" dirty="0"/>
              <a:t> </a:t>
            </a:r>
            <a:r>
              <a:rPr lang="en-US" dirty="0"/>
              <a:t>and intimate partner violence (dating and domestic violence). Bullying and intimidation as well as stalking are also covered under this umbrella. Title</a:t>
            </a:r>
            <a:r>
              <a:rPr lang="en-US" baseline="0" dirty="0"/>
              <a:t> IX also p</a:t>
            </a:r>
            <a:r>
              <a:rPr lang="en-US" dirty="0"/>
              <a:t>rohibits other forms of sex discrimination</a:t>
            </a:r>
            <a:r>
              <a:rPr lang="en-US" baseline="0" dirty="0"/>
              <a:t> such as u</a:t>
            </a:r>
            <a:r>
              <a:rPr lang="en-US" dirty="0"/>
              <a:t>nequal pay</a:t>
            </a:r>
            <a:r>
              <a:rPr lang="en-US" baseline="0" dirty="0"/>
              <a:t> and p</a:t>
            </a:r>
            <a:r>
              <a:rPr lang="en-US" dirty="0"/>
              <a:t>regnancy.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University of the Southwest (USW) </a:t>
            </a:r>
            <a:r>
              <a:rPr lang="en-US" dirty="0">
                <a:ea typeface="ＭＳ Ｐゴシック" pitchFamily="34" charset="-128"/>
              </a:rPr>
              <a:t>is</a:t>
            </a:r>
            <a:r>
              <a:rPr lang="en-US" baseline="0" dirty="0">
                <a:ea typeface="ＭＳ Ｐゴシック" pitchFamily="34" charset="-128"/>
              </a:rPr>
              <a:t> committed to the</a:t>
            </a:r>
            <a:r>
              <a:rPr lang="en-US" dirty="0">
                <a:ea typeface="ＭＳ Ｐゴシック" pitchFamily="34" charset="-128"/>
              </a:rPr>
              <a:t> achievement and maintenance of equal opportunity, inclusiveness, equitable treatment, and access to employment, education, and services for all individuals. </a:t>
            </a:r>
            <a:r>
              <a:rPr lang="en-US" dirty="0"/>
              <a:t> </a:t>
            </a:r>
          </a:p>
          <a:p>
            <a:pPr eaLnBrk="0" hangingPunct="0">
              <a:spcBef>
                <a:spcPts val="0"/>
              </a:spcBef>
            </a:pPr>
            <a:endParaRPr lang="en-US" sz="1200" dirty="0">
              <a:solidFill>
                <a:srgbClr val="595959"/>
              </a:solidFill>
              <a:ea typeface="ＭＳ Ｐゴシック" pitchFamily="34" charset="-128"/>
            </a:endParaRPr>
          </a:p>
          <a:p>
            <a:pPr eaLnBrk="0" hangingPunct="0">
              <a:spcBef>
                <a:spcPts val="0"/>
              </a:spcBef>
            </a:pPr>
            <a:r>
              <a:rPr lang="en-US" sz="1200" dirty="0">
                <a:ea typeface="ＭＳ Ｐゴシック" pitchFamily="34" charset="-128"/>
              </a:rPr>
              <a:t>As part of that commitment, USW strictly prohibits the offenses of:</a:t>
            </a:r>
          </a:p>
          <a:p>
            <a:pPr marL="457200" indent="-457200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ea typeface="ＭＳ Ｐゴシック" pitchFamily="34" charset="-128"/>
              </a:rPr>
              <a:t>domestic violence (including relationship and roommate violence), </a:t>
            </a:r>
          </a:p>
          <a:p>
            <a:pPr marL="457200" indent="-457200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ea typeface="ＭＳ Ｐゴシック" pitchFamily="34" charset="-128"/>
              </a:rPr>
              <a:t>dating violence, </a:t>
            </a:r>
          </a:p>
          <a:p>
            <a:pPr marL="457200" indent="-457200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ea typeface="ＭＳ Ｐゴシック" pitchFamily="34" charset="-128"/>
              </a:rPr>
              <a:t>sexual assault, </a:t>
            </a:r>
          </a:p>
          <a:p>
            <a:pPr marL="457200" indent="-457200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ea typeface="ＭＳ Ｐゴシック" pitchFamily="34" charset="-128"/>
              </a:rPr>
              <a:t>sexual harassment, and </a:t>
            </a:r>
          </a:p>
          <a:p>
            <a:pPr marL="457200" indent="-457200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ea typeface="ＭＳ Ｐゴシック" pitchFamily="34" charset="-128"/>
              </a:rPr>
              <a:t>stalking.</a:t>
            </a:r>
          </a:p>
          <a:p>
            <a:pPr eaLnBrk="0" hangingPunct="0">
              <a:spcBef>
                <a:spcPts val="0"/>
              </a:spcBef>
            </a:pPr>
            <a:endParaRPr lang="en-US" sz="1200" dirty="0">
              <a:solidFill>
                <a:srgbClr val="595959"/>
              </a:solidFill>
              <a:ea typeface="ＭＳ Ｐゴシック" pitchFamily="34" charset="-128"/>
            </a:endParaRPr>
          </a:p>
          <a:p>
            <a:pPr eaLnBrk="0" hangingPunct="0">
              <a:spcBef>
                <a:spcPts val="0"/>
              </a:spcBef>
            </a:pPr>
            <a:r>
              <a:rPr lang="en-US" sz="1200" dirty="0">
                <a:solidFill>
                  <a:srgbClr val="595959"/>
                </a:solidFill>
                <a:ea typeface="ＭＳ Ｐゴシック" pitchFamily="34" charset="-128"/>
              </a:rPr>
              <a:t>The term </a:t>
            </a:r>
            <a:r>
              <a:rPr lang="en-US" sz="1200" b="1" dirty="0">
                <a:solidFill>
                  <a:srgbClr val="595959"/>
                </a:solidFill>
                <a:ea typeface="ＭＳ Ｐゴシック" pitchFamily="34" charset="-128"/>
              </a:rPr>
              <a:t>sexual misconduct</a:t>
            </a:r>
            <a:r>
              <a:rPr lang="en-US" sz="1200" dirty="0">
                <a:solidFill>
                  <a:srgbClr val="595959"/>
                </a:solidFill>
                <a:ea typeface="ＭＳ Ｐゴシック" pitchFamily="34" charset="-128"/>
              </a:rPr>
              <a:t> is an umbrella term used to encompass all such offenses.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4858D-5F93-4B3F-9D19-A3E070274C6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980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796D0-59C5-4DCC-BED0-FA2AEB6FA8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36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41400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1575" y="1825625"/>
            <a:ext cx="7343775" cy="43513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1575" y="365125"/>
            <a:ext cx="52578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71575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259178" y="987426"/>
            <a:ext cx="4258818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1575" y="2101850"/>
            <a:ext cx="2949178" cy="37592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36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747"/>
            </a:lvl1pPr>
            <a:lvl2pPr marL="332832" indent="0" algn="ctr">
              <a:buNone/>
              <a:defRPr sz="1456"/>
            </a:lvl2pPr>
            <a:lvl3pPr marL="665665" indent="0" algn="ctr">
              <a:buNone/>
              <a:defRPr sz="1310"/>
            </a:lvl3pPr>
            <a:lvl4pPr marL="998497" indent="0" algn="ctr">
              <a:buNone/>
              <a:defRPr sz="1165"/>
            </a:lvl4pPr>
            <a:lvl5pPr marL="1331330" indent="0" algn="ctr">
              <a:buNone/>
              <a:defRPr sz="1165"/>
            </a:lvl5pPr>
            <a:lvl6pPr marL="1664162" indent="0" algn="ctr">
              <a:buNone/>
              <a:defRPr sz="1165"/>
            </a:lvl6pPr>
            <a:lvl7pPr marL="1996995" indent="0" algn="ctr">
              <a:buNone/>
              <a:defRPr sz="1165"/>
            </a:lvl7pPr>
            <a:lvl8pPr marL="2329827" indent="0" algn="ctr">
              <a:buNone/>
              <a:defRPr sz="1165"/>
            </a:lvl8pPr>
            <a:lvl9pPr marL="2662660" indent="0" algn="ctr">
              <a:buNone/>
              <a:defRPr sz="116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708E-8D51-D540-A5C5-A9B6A825B448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F309-CAB1-564C-82B7-10B2D3C17D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051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708E-8D51-D540-A5C5-A9B6A825B448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F309-CAB1-564C-82B7-10B2D3C17D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66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</p:spPr>
        <p:txBody>
          <a:bodyPr anchor="b"/>
          <a:lstStyle>
            <a:lvl1pPr>
              <a:defRPr sz="436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1pPr>
            <a:lvl2pPr marL="332832" indent="0">
              <a:buNone/>
              <a:defRPr sz="1456">
                <a:solidFill>
                  <a:schemeClr val="tx1">
                    <a:tint val="75000"/>
                  </a:schemeClr>
                </a:solidFill>
              </a:defRPr>
            </a:lvl2pPr>
            <a:lvl3pPr marL="665665" indent="0">
              <a:buNone/>
              <a:defRPr sz="1310">
                <a:solidFill>
                  <a:schemeClr val="tx1">
                    <a:tint val="75000"/>
                  </a:schemeClr>
                </a:solidFill>
              </a:defRPr>
            </a:lvl3pPr>
            <a:lvl4pPr marL="998497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4pPr>
            <a:lvl5pPr marL="1331330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5pPr>
            <a:lvl6pPr marL="1664162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6pPr>
            <a:lvl7pPr marL="1996995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7pPr>
            <a:lvl8pPr marL="2329827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8pPr>
            <a:lvl9pPr marL="2662660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708E-8D51-D540-A5C5-A9B6A825B448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F309-CAB1-564C-82B7-10B2D3C17D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88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708E-8D51-D540-A5C5-A9B6A825B448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F309-CAB1-564C-82B7-10B2D3C17D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893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747" b="1"/>
            </a:lvl1pPr>
            <a:lvl2pPr marL="332832" indent="0">
              <a:buNone/>
              <a:defRPr sz="1456" b="1"/>
            </a:lvl2pPr>
            <a:lvl3pPr marL="665665" indent="0">
              <a:buNone/>
              <a:defRPr sz="1310" b="1"/>
            </a:lvl3pPr>
            <a:lvl4pPr marL="998497" indent="0">
              <a:buNone/>
              <a:defRPr sz="1165" b="1"/>
            </a:lvl4pPr>
            <a:lvl5pPr marL="1331330" indent="0">
              <a:buNone/>
              <a:defRPr sz="1165" b="1"/>
            </a:lvl5pPr>
            <a:lvl6pPr marL="1664162" indent="0">
              <a:buNone/>
              <a:defRPr sz="1165" b="1"/>
            </a:lvl6pPr>
            <a:lvl7pPr marL="1996995" indent="0">
              <a:buNone/>
              <a:defRPr sz="1165" b="1"/>
            </a:lvl7pPr>
            <a:lvl8pPr marL="2329827" indent="0">
              <a:buNone/>
              <a:defRPr sz="1165" b="1"/>
            </a:lvl8pPr>
            <a:lvl9pPr marL="2662660" indent="0">
              <a:buNone/>
              <a:defRPr sz="11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747" b="1"/>
            </a:lvl1pPr>
            <a:lvl2pPr marL="332832" indent="0">
              <a:buNone/>
              <a:defRPr sz="1456" b="1"/>
            </a:lvl2pPr>
            <a:lvl3pPr marL="665665" indent="0">
              <a:buNone/>
              <a:defRPr sz="1310" b="1"/>
            </a:lvl3pPr>
            <a:lvl4pPr marL="998497" indent="0">
              <a:buNone/>
              <a:defRPr sz="1165" b="1"/>
            </a:lvl4pPr>
            <a:lvl5pPr marL="1331330" indent="0">
              <a:buNone/>
              <a:defRPr sz="1165" b="1"/>
            </a:lvl5pPr>
            <a:lvl6pPr marL="1664162" indent="0">
              <a:buNone/>
              <a:defRPr sz="1165" b="1"/>
            </a:lvl6pPr>
            <a:lvl7pPr marL="1996995" indent="0">
              <a:buNone/>
              <a:defRPr sz="1165" b="1"/>
            </a:lvl7pPr>
            <a:lvl8pPr marL="2329827" indent="0">
              <a:buNone/>
              <a:defRPr sz="1165" b="1"/>
            </a:lvl8pPr>
            <a:lvl9pPr marL="2662660" indent="0">
              <a:buNone/>
              <a:defRPr sz="11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708E-8D51-D540-A5C5-A9B6A825B448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F309-CAB1-564C-82B7-10B2D3C17D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145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708E-8D51-D540-A5C5-A9B6A825B448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F309-CAB1-564C-82B7-10B2D3C17D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708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708E-8D51-D540-A5C5-A9B6A825B448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F309-CAB1-564C-82B7-10B2D3C17D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98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33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330"/>
            </a:lvl1pPr>
            <a:lvl2pPr>
              <a:defRPr sz="2038"/>
            </a:lvl2pPr>
            <a:lvl3pPr>
              <a:defRPr sz="1747"/>
            </a:lvl3pPr>
            <a:lvl4pPr>
              <a:defRPr sz="1456"/>
            </a:lvl4pPr>
            <a:lvl5pPr>
              <a:defRPr sz="1456"/>
            </a:lvl5pPr>
            <a:lvl6pPr>
              <a:defRPr sz="1456"/>
            </a:lvl6pPr>
            <a:lvl7pPr>
              <a:defRPr sz="1456"/>
            </a:lvl7pPr>
            <a:lvl8pPr>
              <a:defRPr sz="1456"/>
            </a:lvl8pPr>
            <a:lvl9pPr>
              <a:defRPr sz="14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165"/>
            </a:lvl1pPr>
            <a:lvl2pPr marL="332832" indent="0">
              <a:buNone/>
              <a:defRPr sz="1019"/>
            </a:lvl2pPr>
            <a:lvl3pPr marL="665665" indent="0">
              <a:buNone/>
              <a:defRPr sz="874"/>
            </a:lvl3pPr>
            <a:lvl4pPr marL="998497" indent="0">
              <a:buNone/>
              <a:defRPr sz="728"/>
            </a:lvl4pPr>
            <a:lvl5pPr marL="1331330" indent="0">
              <a:buNone/>
              <a:defRPr sz="728"/>
            </a:lvl5pPr>
            <a:lvl6pPr marL="1664162" indent="0">
              <a:buNone/>
              <a:defRPr sz="728"/>
            </a:lvl6pPr>
            <a:lvl7pPr marL="1996995" indent="0">
              <a:buNone/>
              <a:defRPr sz="728"/>
            </a:lvl7pPr>
            <a:lvl8pPr marL="2329827" indent="0">
              <a:buNone/>
              <a:defRPr sz="728"/>
            </a:lvl8pPr>
            <a:lvl9pPr marL="2662660" indent="0">
              <a:buNone/>
              <a:defRPr sz="72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708E-8D51-D540-A5C5-A9B6A825B448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F309-CAB1-564C-82B7-10B2D3C17D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344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33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330"/>
            </a:lvl1pPr>
            <a:lvl2pPr marL="332832" indent="0">
              <a:buNone/>
              <a:defRPr sz="2038"/>
            </a:lvl2pPr>
            <a:lvl3pPr marL="665665" indent="0">
              <a:buNone/>
              <a:defRPr sz="1747"/>
            </a:lvl3pPr>
            <a:lvl4pPr marL="998497" indent="0">
              <a:buNone/>
              <a:defRPr sz="1456"/>
            </a:lvl4pPr>
            <a:lvl5pPr marL="1331330" indent="0">
              <a:buNone/>
              <a:defRPr sz="1456"/>
            </a:lvl5pPr>
            <a:lvl6pPr marL="1664162" indent="0">
              <a:buNone/>
              <a:defRPr sz="1456"/>
            </a:lvl6pPr>
            <a:lvl7pPr marL="1996995" indent="0">
              <a:buNone/>
              <a:defRPr sz="1456"/>
            </a:lvl7pPr>
            <a:lvl8pPr marL="2329827" indent="0">
              <a:buNone/>
              <a:defRPr sz="1456"/>
            </a:lvl8pPr>
            <a:lvl9pPr marL="2662660" indent="0">
              <a:buNone/>
              <a:defRPr sz="1456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165"/>
            </a:lvl1pPr>
            <a:lvl2pPr marL="332832" indent="0">
              <a:buNone/>
              <a:defRPr sz="1019"/>
            </a:lvl2pPr>
            <a:lvl3pPr marL="665665" indent="0">
              <a:buNone/>
              <a:defRPr sz="874"/>
            </a:lvl3pPr>
            <a:lvl4pPr marL="998497" indent="0">
              <a:buNone/>
              <a:defRPr sz="728"/>
            </a:lvl4pPr>
            <a:lvl5pPr marL="1331330" indent="0">
              <a:buNone/>
              <a:defRPr sz="728"/>
            </a:lvl5pPr>
            <a:lvl6pPr marL="1664162" indent="0">
              <a:buNone/>
              <a:defRPr sz="728"/>
            </a:lvl6pPr>
            <a:lvl7pPr marL="1996995" indent="0">
              <a:buNone/>
              <a:defRPr sz="728"/>
            </a:lvl7pPr>
            <a:lvl8pPr marL="2329827" indent="0">
              <a:buNone/>
              <a:defRPr sz="728"/>
            </a:lvl8pPr>
            <a:lvl9pPr marL="2662660" indent="0">
              <a:buNone/>
              <a:defRPr sz="72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708E-8D51-D540-A5C5-A9B6A825B448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F309-CAB1-564C-82B7-10B2D3C17D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912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708E-8D51-D540-A5C5-A9B6A825B448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F309-CAB1-564C-82B7-10B2D3C17D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182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708E-8D51-D540-A5C5-A9B6A825B448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F309-CAB1-564C-82B7-10B2D3C17D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639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2" y="685801"/>
            <a:ext cx="7796029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747" b="0">
                <a:solidFill>
                  <a:schemeClr val="accent1"/>
                </a:solidFill>
              </a:defRPr>
            </a:lvl1pPr>
            <a:lvl2pPr marL="332832" indent="0">
              <a:buNone/>
              <a:defRPr sz="1456" b="1"/>
            </a:lvl2pPr>
            <a:lvl3pPr marL="665665" indent="0">
              <a:buNone/>
              <a:defRPr sz="1310" b="1"/>
            </a:lvl3pPr>
            <a:lvl4pPr marL="998497" indent="0">
              <a:buNone/>
              <a:defRPr sz="1165" b="1"/>
            </a:lvl4pPr>
            <a:lvl5pPr marL="1331330" indent="0">
              <a:buNone/>
              <a:defRPr sz="1165" b="1"/>
            </a:lvl5pPr>
            <a:lvl6pPr marL="1664162" indent="0">
              <a:buNone/>
              <a:defRPr sz="1165" b="1"/>
            </a:lvl6pPr>
            <a:lvl7pPr marL="1996995" indent="0">
              <a:buNone/>
              <a:defRPr sz="1165" b="1"/>
            </a:lvl7pPr>
            <a:lvl8pPr marL="2329827" indent="0">
              <a:buNone/>
              <a:defRPr sz="1165" b="1"/>
            </a:lvl8pPr>
            <a:lvl9pPr marL="2662660" indent="0">
              <a:buNone/>
              <a:defRPr sz="116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1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019"/>
            </a:lvl1pPr>
            <a:lvl2pPr marL="332832" indent="0">
              <a:buNone/>
              <a:defRPr sz="874"/>
            </a:lvl2pPr>
            <a:lvl3pPr marL="665665" indent="0">
              <a:buNone/>
              <a:defRPr sz="728"/>
            </a:lvl3pPr>
            <a:lvl4pPr marL="998497" indent="0">
              <a:buNone/>
              <a:defRPr sz="656"/>
            </a:lvl4pPr>
            <a:lvl5pPr marL="1331330" indent="0">
              <a:buNone/>
              <a:defRPr sz="656"/>
            </a:lvl5pPr>
            <a:lvl6pPr marL="1664162" indent="0">
              <a:buNone/>
              <a:defRPr sz="656"/>
            </a:lvl6pPr>
            <a:lvl7pPr marL="1996995" indent="0">
              <a:buNone/>
              <a:defRPr sz="656"/>
            </a:lvl7pPr>
            <a:lvl8pPr marL="2329827" indent="0">
              <a:buNone/>
              <a:defRPr sz="656"/>
            </a:lvl8pPr>
            <a:lvl9pPr marL="2662660" indent="0">
              <a:buNone/>
              <a:defRPr sz="65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747" b="0">
                <a:solidFill>
                  <a:schemeClr val="accent1"/>
                </a:solidFill>
              </a:defRPr>
            </a:lvl1pPr>
            <a:lvl2pPr marL="332832" indent="0">
              <a:buNone/>
              <a:defRPr sz="1456" b="1"/>
            </a:lvl2pPr>
            <a:lvl3pPr marL="665665" indent="0">
              <a:buNone/>
              <a:defRPr sz="1310" b="1"/>
            </a:lvl3pPr>
            <a:lvl4pPr marL="998497" indent="0">
              <a:buNone/>
              <a:defRPr sz="1165" b="1"/>
            </a:lvl4pPr>
            <a:lvl5pPr marL="1331330" indent="0">
              <a:buNone/>
              <a:defRPr sz="1165" b="1"/>
            </a:lvl5pPr>
            <a:lvl6pPr marL="1664162" indent="0">
              <a:buNone/>
              <a:defRPr sz="1165" b="1"/>
            </a:lvl6pPr>
            <a:lvl7pPr marL="1996995" indent="0">
              <a:buNone/>
              <a:defRPr sz="1165" b="1"/>
            </a:lvl7pPr>
            <a:lvl8pPr marL="2329827" indent="0">
              <a:buNone/>
              <a:defRPr sz="1165" b="1"/>
            </a:lvl8pPr>
            <a:lvl9pPr marL="2662660" indent="0">
              <a:buNone/>
              <a:defRPr sz="116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019"/>
            </a:lvl1pPr>
            <a:lvl2pPr marL="332832" indent="0">
              <a:buNone/>
              <a:defRPr sz="874"/>
            </a:lvl2pPr>
            <a:lvl3pPr marL="665665" indent="0">
              <a:buNone/>
              <a:defRPr sz="728"/>
            </a:lvl3pPr>
            <a:lvl4pPr marL="998497" indent="0">
              <a:buNone/>
              <a:defRPr sz="656"/>
            </a:lvl4pPr>
            <a:lvl5pPr marL="1331330" indent="0">
              <a:buNone/>
              <a:defRPr sz="656"/>
            </a:lvl5pPr>
            <a:lvl6pPr marL="1664162" indent="0">
              <a:buNone/>
              <a:defRPr sz="656"/>
            </a:lvl6pPr>
            <a:lvl7pPr marL="1996995" indent="0">
              <a:buNone/>
              <a:defRPr sz="656"/>
            </a:lvl7pPr>
            <a:lvl8pPr marL="2329827" indent="0">
              <a:buNone/>
              <a:defRPr sz="656"/>
            </a:lvl8pPr>
            <a:lvl9pPr marL="2662660" indent="0">
              <a:buNone/>
              <a:defRPr sz="65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747" b="0">
                <a:solidFill>
                  <a:schemeClr val="accent1"/>
                </a:solidFill>
              </a:defRPr>
            </a:lvl1pPr>
            <a:lvl2pPr marL="332832" indent="0">
              <a:buNone/>
              <a:defRPr sz="1456" b="1"/>
            </a:lvl2pPr>
            <a:lvl3pPr marL="665665" indent="0">
              <a:buNone/>
              <a:defRPr sz="1310" b="1"/>
            </a:lvl3pPr>
            <a:lvl4pPr marL="998497" indent="0">
              <a:buNone/>
              <a:defRPr sz="1165" b="1"/>
            </a:lvl4pPr>
            <a:lvl5pPr marL="1331330" indent="0">
              <a:buNone/>
              <a:defRPr sz="1165" b="1"/>
            </a:lvl5pPr>
            <a:lvl6pPr marL="1664162" indent="0">
              <a:buNone/>
              <a:defRPr sz="1165" b="1"/>
            </a:lvl6pPr>
            <a:lvl7pPr marL="1996995" indent="0">
              <a:buNone/>
              <a:defRPr sz="1165" b="1"/>
            </a:lvl7pPr>
            <a:lvl8pPr marL="2329827" indent="0">
              <a:buNone/>
              <a:defRPr sz="1165" b="1"/>
            </a:lvl8pPr>
            <a:lvl9pPr marL="2662660" indent="0">
              <a:buNone/>
              <a:defRPr sz="116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019"/>
            </a:lvl1pPr>
            <a:lvl2pPr marL="332832" indent="0">
              <a:buNone/>
              <a:defRPr sz="874"/>
            </a:lvl2pPr>
            <a:lvl3pPr marL="665665" indent="0">
              <a:buNone/>
              <a:defRPr sz="728"/>
            </a:lvl3pPr>
            <a:lvl4pPr marL="998497" indent="0">
              <a:buNone/>
              <a:defRPr sz="656"/>
            </a:lvl4pPr>
            <a:lvl5pPr marL="1331330" indent="0">
              <a:buNone/>
              <a:defRPr sz="656"/>
            </a:lvl5pPr>
            <a:lvl6pPr marL="1664162" indent="0">
              <a:buNone/>
              <a:defRPr sz="656"/>
            </a:lvl6pPr>
            <a:lvl7pPr marL="1996995" indent="0">
              <a:buNone/>
              <a:defRPr sz="656"/>
            </a:lvl7pPr>
            <a:lvl8pPr marL="2329827" indent="0">
              <a:buNone/>
              <a:defRPr sz="656"/>
            </a:lvl8pPr>
            <a:lvl9pPr marL="2662660" indent="0">
              <a:buNone/>
              <a:defRPr sz="65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05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7"/>
            <a:ext cx="7796030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851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7"/>
            <a:ext cx="3816535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7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28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244" y="1709738"/>
            <a:ext cx="7579343" cy="286226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1244" y="4589464"/>
            <a:ext cx="7579343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7275" y="1825625"/>
            <a:ext cx="3566160" cy="435133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994" y="1825625"/>
            <a:ext cx="3566160" cy="435133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075" y="274638"/>
            <a:ext cx="676751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1575" y="1489075"/>
            <a:ext cx="356616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1800" b="0">
                <a:solidFill>
                  <a:schemeClr val="accent3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1575" y="2193926"/>
            <a:ext cx="3566160" cy="397827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9190" y="1489075"/>
            <a:ext cx="356616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1800" b="0">
                <a:solidFill>
                  <a:schemeClr val="accent3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9190" y="2193926"/>
            <a:ext cx="3566160" cy="397827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575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9179" y="987426"/>
            <a:ext cx="4257362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1575" y="2101850"/>
            <a:ext cx="2949178" cy="37592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71575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259178" y="987426"/>
            <a:ext cx="4258818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1575" y="2101850"/>
            <a:ext cx="2949178" cy="37592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43075" y="365126"/>
            <a:ext cx="67722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1575" y="1825625"/>
            <a:ext cx="73437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1575" y="6356351"/>
            <a:ext cx="1914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4EAB7D7-3608-4730-B2E2-670834DF882C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35635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B7BAC7-FE87-40F6-AA24-4F4685D1B0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33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2880" userDrawn="1">
          <p15:clr>
            <a:srgbClr val="F26B43"/>
          </p15:clr>
        </p15:guide>
        <p15:guide id="2" pos="1098" userDrawn="1">
          <p15:clr>
            <a:srgbClr val="F26B43"/>
          </p15:clr>
        </p15:guide>
        <p15:guide id="3" pos="5364" userDrawn="1">
          <p15:clr>
            <a:srgbClr val="F26B43"/>
          </p15:clr>
        </p15:guide>
        <p15:guide id="4" pos="738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9708E-8D51-D540-A5C5-A9B6A825B448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1F309-CAB1-564C-82B7-10B2D3C17D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17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txStyles>
    <p:titleStyle>
      <a:lvl1pPr algn="l" defTabSz="665665" rtl="0" eaLnBrk="1" latinLnBrk="0" hangingPunct="1">
        <a:lnSpc>
          <a:spcPct val="90000"/>
        </a:lnSpc>
        <a:spcBef>
          <a:spcPct val="0"/>
        </a:spcBef>
        <a:buNone/>
        <a:defRPr sz="32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6416" indent="-166416" algn="l" defTabSz="665665" rtl="0" eaLnBrk="1" latinLnBrk="0" hangingPunct="1">
        <a:lnSpc>
          <a:spcPct val="90000"/>
        </a:lnSpc>
        <a:spcBef>
          <a:spcPts val="728"/>
        </a:spcBef>
        <a:buFont typeface="Arial"/>
        <a:buChar char="•"/>
        <a:defRPr sz="2038" kern="1200">
          <a:solidFill>
            <a:schemeClr val="tx1"/>
          </a:solidFill>
          <a:latin typeface="+mn-lt"/>
          <a:ea typeface="+mn-ea"/>
          <a:cs typeface="+mn-cs"/>
        </a:defRPr>
      </a:lvl1pPr>
      <a:lvl2pPr marL="499249" indent="-166416" algn="l" defTabSz="665665" rtl="0" eaLnBrk="1" latinLnBrk="0" hangingPunct="1">
        <a:lnSpc>
          <a:spcPct val="90000"/>
        </a:lnSpc>
        <a:spcBef>
          <a:spcPts val="364"/>
        </a:spcBef>
        <a:buFont typeface="Arial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32081" indent="-166416" algn="l" defTabSz="665665" rtl="0" eaLnBrk="1" latinLnBrk="0" hangingPunct="1">
        <a:lnSpc>
          <a:spcPct val="90000"/>
        </a:lnSpc>
        <a:spcBef>
          <a:spcPts val="364"/>
        </a:spcBef>
        <a:buFont typeface="Arial"/>
        <a:buChar char="•"/>
        <a:defRPr sz="1456" kern="1200">
          <a:solidFill>
            <a:schemeClr val="tx1"/>
          </a:solidFill>
          <a:latin typeface="+mn-lt"/>
          <a:ea typeface="+mn-ea"/>
          <a:cs typeface="+mn-cs"/>
        </a:defRPr>
      </a:lvl3pPr>
      <a:lvl4pPr marL="1164914" indent="-166416" algn="l" defTabSz="665665" rtl="0" eaLnBrk="1" latinLnBrk="0" hangingPunct="1">
        <a:lnSpc>
          <a:spcPct val="90000"/>
        </a:lnSpc>
        <a:spcBef>
          <a:spcPts val="364"/>
        </a:spcBef>
        <a:buFont typeface="Arial"/>
        <a:buChar char="•"/>
        <a:defRPr sz="1310" kern="1200">
          <a:solidFill>
            <a:schemeClr val="tx1"/>
          </a:solidFill>
          <a:latin typeface="+mn-lt"/>
          <a:ea typeface="+mn-ea"/>
          <a:cs typeface="+mn-cs"/>
        </a:defRPr>
      </a:lvl4pPr>
      <a:lvl5pPr marL="1497746" indent="-166416" algn="l" defTabSz="665665" rtl="0" eaLnBrk="1" latinLnBrk="0" hangingPunct="1">
        <a:lnSpc>
          <a:spcPct val="90000"/>
        </a:lnSpc>
        <a:spcBef>
          <a:spcPts val="364"/>
        </a:spcBef>
        <a:buFont typeface="Arial"/>
        <a:buChar char="•"/>
        <a:defRPr sz="1310" kern="1200">
          <a:solidFill>
            <a:schemeClr val="tx1"/>
          </a:solidFill>
          <a:latin typeface="+mn-lt"/>
          <a:ea typeface="+mn-ea"/>
          <a:cs typeface="+mn-cs"/>
        </a:defRPr>
      </a:lvl5pPr>
      <a:lvl6pPr marL="1830579" indent="-166416" algn="l" defTabSz="665665" rtl="0" eaLnBrk="1" latinLnBrk="0" hangingPunct="1">
        <a:lnSpc>
          <a:spcPct val="90000"/>
        </a:lnSpc>
        <a:spcBef>
          <a:spcPts val="364"/>
        </a:spcBef>
        <a:buFont typeface="Arial"/>
        <a:buChar char="•"/>
        <a:defRPr sz="1310" kern="1200">
          <a:solidFill>
            <a:schemeClr val="tx1"/>
          </a:solidFill>
          <a:latin typeface="+mn-lt"/>
          <a:ea typeface="+mn-ea"/>
          <a:cs typeface="+mn-cs"/>
        </a:defRPr>
      </a:lvl6pPr>
      <a:lvl7pPr marL="2163411" indent="-166416" algn="l" defTabSz="665665" rtl="0" eaLnBrk="1" latinLnBrk="0" hangingPunct="1">
        <a:lnSpc>
          <a:spcPct val="90000"/>
        </a:lnSpc>
        <a:spcBef>
          <a:spcPts val="364"/>
        </a:spcBef>
        <a:buFont typeface="Arial"/>
        <a:buChar char="•"/>
        <a:defRPr sz="1310" kern="1200">
          <a:solidFill>
            <a:schemeClr val="tx1"/>
          </a:solidFill>
          <a:latin typeface="+mn-lt"/>
          <a:ea typeface="+mn-ea"/>
          <a:cs typeface="+mn-cs"/>
        </a:defRPr>
      </a:lvl7pPr>
      <a:lvl8pPr marL="2496243" indent="-166416" algn="l" defTabSz="665665" rtl="0" eaLnBrk="1" latinLnBrk="0" hangingPunct="1">
        <a:lnSpc>
          <a:spcPct val="90000"/>
        </a:lnSpc>
        <a:spcBef>
          <a:spcPts val="364"/>
        </a:spcBef>
        <a:buFont typeface="Arial"/>
        <a:buChar char="•"/>
        <a:defRPr sz="1310" kern="1200">
          <a:solidFill>
            <a:schemeClr val="tx1"/>
          </a:solidFill>
          <a:latin typeface="+mn-lt"/>
          <a:ea typeface="+mn-ea"/>
          <a:cs typeface="+mn-cs"/>
        </a:defRPr>
      </a:lvl8pPr>
      <a:lvl9pPr marL="2829076" indent="-166416" algn="l" defTabSz="665665" rtl="0" eaLnBrk="1" latinLnBrk="0" hangingPunct="1">
        <a:lnSpc>
          <a:spcPct val="90000"/>
        </a:lnSpc>
        <a:spcBef>
          <a:spcPts val="364"/>
        </a:spcBef>
        <a:buFont typeface="Arial"/>
        <a:buChar char="•"/>
        <a:defRPr sz="13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1pPr>
      <a:lvl2pPr marL="332832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2pPr>
      <a:lvl3pPr marL="665665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3pPr>
      <a:lvl4pPr marL="998497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4pPr>
      <a:lvl5pPr marL="1331330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5pPr>
      <a:lvl6pPr marL="1664162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6pPr>
      <a:lvl7pPr marL="1996995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7pPr>
      <a:lvl8pPr marL="2329827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8pPr>
      <a:lvl9pPr marL="2662660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tel:18649772094" TargetMode="External"/><Relationship Id="rId7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sbielby@ngu.edu" TargetMode="External"/><Relationship Id="rId5" Type="http://schemas.openxmlformats.org/officeDocument/2006/relationships/hyperlink" Target="tel:18646630249" TargetMode="External"/><Relationship Id="rId4" Type="http://schemas.openxmlformats.org/officeDocument/2006/relationships/hyperlink" Target="mailto:sara.black@ngu.edu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gu.edu/titleix.php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6" Type="http://schemas.openxmlformats.org/officeDocument/2006/relationships/hyperlink" Target="mailto:jared.thomas@ngu.edu" TargetMode="External"/><Relationship Id="rId5" Type="http://schemas.openxmlformats.org/officeDocument/2006/relationships/hyperlink" Target="mailto:beth.houck@ngu.edu" TargetMode="External"/><Relationship Id="rId4" Type="http://schemas.openxmlformats.org/officeDocument/2006/relationships/hyperlink" Target="mailto:jill.Rayburn@ngu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34" y="2138354"/>
            <a:ext cx="6774933" cy="338746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9047" y="819344"/>
            <a:ext cx="8060322" cy="9272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471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eorgia" panose="02040502050405020303" pitchFamily="18" charset="0"/>
              </a:rPr>
              <a:t>Student-Athlete</a:t>
            </a:r>
            <a:br>
              <a:rPr lang="en-US" sz="8471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eorgia" panose="02040502050405020303" pitchFamily="18" charset="0"/>
              </a:rPr>
            </a:br>
            <a:r>
              <a:rPr lang="en-US" sz="8471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eorgia" panose="02040502050405020303" pitchFamily="18" charset="0"/>
              </a:rPr>
              <a:t>Title IX Training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723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25EAE-C8F3-7F10-8DD0-862395665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6374D-E5C2-1B4E-0D13-F15B64127B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A129FD-CE05-B569-C2FF-F0D83CD0D2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FF8B4B-9085-F0B8-9844-42DB729CB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7" y="38093"/>
            <a:ext cx="9082852" cy="575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2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940179-2032-B413-4F56-AB129442B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639520"/>
            <a:ext cx="2571750" cy="17190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/>
            <a:br>
              <a:rPr lang="en-US" sz="36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i="0" u="none" strike="noStrike" kern="1200" baseline="0" dirty="0">
                <a:solidFill>
                  <a:schemeClr val="tx1"/>
                </a:solidFill>
                <a:latin typeface="Georgia" panose="02040502050405020303" pitchFamily="18" charset="0"/>
              </a:rPr>
              <a:t>Consent is Ongoing</a:t>
            </a:r>
            <a:endParaRPr lang="en-US" sz="3600" kern="1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573756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B0041-0E07-362D-842E-6662EADC02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3201" y="2807208"/>
            <a:ext cx="2865899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91440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Consent is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permission for something to happen or agreement to do something.</a:t>
            </a:r>
            <a:endParaRPr lang="en-US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C8F2643-8415-7691-3924-4C4DAD2969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90722" y="1160747"/>
            <a:ext cx="5177790" cy="45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34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8F1E6-E4E7-3AFF-451C-6C824C346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eorgia" panose="02040502050405020303" pitchFamily="18" charset="0"/>
              </a:rPr>
              <a:t>Sexual Violence Prevalence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2E4A5-9A32-C303-A189-EFFB21D76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Risk factors that increase the likelihood that student-athletes will commit acts of sexual misconduct:</a:t>
            </a:r>
          </a:p>
          <a:p>
            <a:r>
              <a:rPr lang="en-US" sz="2800" dirty="0"/>
              <a:t>Rewarded aggressiveness</a:t>
            </a:r>
          </a:p>
          <a:p>
            <a:r>
              <a:rPr lang="en-US" sz="2800" dirty="0"/>
              <a:t>Celebrity status and entitlement</a:t>
            </a:r>
          </a:p>
          <a:p>
            <a:r>
              <a:rPr lang="en-US" sz="2800" dirty="0"/>
              <a:t>Bonding (male or female)</a:t>
            </a:r>
          </a:p>
          <a:p>
            <a:r>
              <a:rPr lang="en-US" sz="2800" dirty="0"/>
              <a:t>Sexualization and subordination of the opposite sex (locker room language)</a:t>
            </a:r>
          </a:p>
          <a:p>
            <a:r>
              <a:rPr lang="en-US" sz="2800" dirty="0"/>
              <a:t>Isolation from non-athletic peers.</a:t>
            </a:r>
          </a:p>
        </p:txBody>
      </p:sp>
    </p:spTree>
    <p:extLst>
      <p:ext uri="{BB962C8B-B14F-4D97-AF65-F5344CB8AC3E}">
        <p14:creationId xmlns:p14="http://schemas.microsoft.com/office/powerpoint/2010/main" val="403396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AB481-9959-DCE9-5A2B-A8D746D98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Harassment, Bullying &amp; Discrimination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79AA4-93AF-7AA7-7C70-9AE31FFD6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Communication skills are needed to develop language  that is not:</a:t>
            </a:r>
          </a:p>
          <a:p>
            <a:pPr lvl="1"/>
            <a:r>
              <a:rPr lang="en-US" sz="1800" dirty="0"/>
              <a:t>Misogynistic</a:t>
            </a:r>
          </a:p>
          <a:p>
            <a:pPr lvl="1"/>
            <a:r>
              <a:rPr lang="en-US" sz="1800" dirty="0"/>
              <a:t>Homophobic</a:t>
            </a:r>
          </a:p>
          <a:p>
            <a:pPr lvl="1"/>
            <a:r>
              <a:rPr lang="en-US" sz="1800" dirty="0"/>
              <a:t>Demeaning</a:t>
            </a:r>
          </a:p>
          <a:p>
            <a:pPr lvl="1"/>
            <a:r>
              <a:rPr lang="en-US" sz="1800" dirty="0"/>
              <a:t>Marginalizing</a:t>
            </a:r>
          </a:p>
          <a:p>
            <a:pPr lvl="1"/>
            <a:r>
              <a:rPr lang="en-US" sz="1800" dirty="0"/>
              <a:t>Hostile</a:t>
            </a:r>
          </a:p>
          <a:p>
            <a:pPr lvl="1"/>
            <a:r>
              <a:rPr lang="en-US" sz="1800" dirty="0"/>
              <a:t>Negative</a:t>
            </a:r>
          </a:p>
          <a:p>
            <a:pPr lvl="1"/>
            <a:endParaRPr lang="en-US" sz="1800" dirty="0"/>
          </a:p>
          <a:p>
            <a:pPr lvl="1"/>
            <a:r>
              <a:rPr lang="en-US" sz="2800" i="1" dirty="0"/>
              <a:t>Don’t tolerate bullying, demeaning or discriminating talk</a:t>
            </a:r>
          </a:p>
        </p:txBody>
      </p:sp>
    </p:spTree>
    <p:extLst>
      <p:ext uri="{BB962C8B-B14F-4D97-AF65-F5344CB8AC3E}">
        <p14:creationId xmlns:p14="http://schemas.microsoft.com/office/powerpoint/2010/main" val="3565131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51697-9635-3E64-604E-8E870C95F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7F8820B-7FB1-46D2-172A-B2F18F3243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9800" y="334488"/>
            <a:ext cx="7907195" cy="5176741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627BDB-5B03-1521-1D46-3A2A0D810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850" y="3417425"/>
            <a:ext cx="46299" cy="2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23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18846-FA37-C61F-3C67-AEBF9A7FB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Inebriation and Consent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79931-2D79-EAEB-C812-E33DEC16F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person who is drunk or in any way incapacitated cannot give consent to a sexual act.</a:t>
            </a:r>
          </a:p>
          <a:p>
            <a:r>
              <a:rPr lang="en-US" sz="2800" dirty="0"/>
              <a:t>Even one drink is enough to qualify as incapacitated.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Friends/teammates don’t let their drunk/high friends/teammates make stupid mistakes that can have long-lasting consequences.</a:t>
            </a:r>
          </a:p>
        </p:txBody>
      </p:sp>
    </p:spTree>
    <p:extLst>
      <p:ext uri="{BB962C8B-B14F-4D97-AF65-F5344CB8AC3E}">
        <p14:creationId xmlns:p14="http://schemas.microsoft.com/office/powerpoint/2010/main" val="367190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AE9BC-6DF4-0C49-2816-8885E34C7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How do YOU prevent sexual harassment/violence?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8D50E-1508-2FA1-074F-A10631CE9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/>
              <a:t>Be a role model.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Don’t stand by and allow bad behavior.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Practice the buddy system in “risky” situations</a:t>
            </a:r>
          </a:p>
        </p:txBody>
      </p:sp>
    </p:spTree>
    <p:extLst>
      <p:ext uri="{BB962C8B-B14F-4D97-AF65-F5344CB8AC3E}">
        <p14:creationId xmlns:p14="http://schemas.microsoft.com/office/powerpoint/2010/main" val="152577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49804-C060-A70A-6096-7249D3235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70CB5-C56D-CABC-699F-4E1D29CAD4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467" y="2065866"/>
            <a:ext cx="3998383" cy="2269067"/>
          </a:xfrm>
        </p:spPr>
        <p:txBody>
          <a:bodyPr>
            <a:normAutofit lnSpcReduction="10000"/>
          </a:bodyPr>
          <a:lstStyle/>
          <a:p>
            <a:r>
              <a:rPr lang="en-US" sz="2800" b="0" i="0" u="none" strike="noStrike" baseline="0" dirty="0">
                <a:latin typeface="+mj-lt"/>
              </a:rPr>
              <a:t>Stand-up not by!</a:t>
            </a:r>
          </a:p>
          <a:p>
            <a:r>
              <a:rPr lang="en-US" sz="2800" b="0" i="0" u="none" strike="noStrike" baseline="0" dirty="0">
                <a:latin typeface="+mj-lt"/>
              </a:rPr>
              <a:t>Notice the event</a:t>
            </a:r>
          </a:p>
          <a:p>
            <a:r>
              <a:rPr lang="en-US" sz="2800" b="0" i="0" u="none" strike="noStrike" baseline="0" dirty="0">
                <a:latin typeface="+mj-lt"/>
              </a:rPr>
              <a:t>Interpret it as a problem</a:t>
            </a:r>
          </a:p>
          <a:p>
            <a:r>
              <a:rPr lang="en-US" sz="2800" b="0" i="0" u="none" strike="noStrike" baseline="0" dirty="0">
                <a:latin typeface="+mj-lt"/>
              </a:rPr>
              <a:t>If not you, then who?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47B658D-A126-7D11-CC5B-55253D15C4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18717" y="1825624"/>
            <a:ext cx="3756222" cy="386397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2AC13C-455E-4B19-7CEA-3501D919D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65127"/>
            <a:ext cx="7886700" cy="156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44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90FB83-469D-2942-A5B3-223960564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40450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b="1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Upstander Intervention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8992" y="1"/>
            <a:ext cx="866357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35E45-E918-7D71-29E9-6DB275A6C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4045020" cy="435133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defTabSz="914400">
              <a:buFont typeface="Arial" panose="020B0604020202020204" pitchFamily="34" charset="0"/>
              <a:buChar char="•"/>
            </a:pPr>
            <a:endParaRPr lang="en-US" sz="1900" b="0" i="0" u="none" strike="noStrike" baseline="0" dirty="0"/>
          </a:p>
          <a:p>
            <a:pPr marL="0" indent="0" defTabSz="914400">
              <a:buNone/>
            </a:pPr>
            <a:r>
              <a:rPr lang="en-US" sz="1900" b="0" i="0" u="none" strike="noStrike" baseline="0" dirty="0"/>
              <a:t>Know how to help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1900" b="1" i="0" u="none" strike="noStrike" baseline="0" dirty="0"/>
              <a:t>Make sure it is safe for you to do so!</a:t>
            </a:r>
            <a:endParaRPr lang="en-US" sz="1900" b="0" i="0" u="none" strike="noStrike" baseline="0" dirty="0"/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1900" b="0" i="0" u="none" strike="noStrike" baseline="0" dirty="0"/>
              <a:t>Assess your surroundings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1900" b="0" i="0" u="none" strike="noStrike" baseline="0" dirty="0"/>
              <a:t>If the situation is dangerous call for help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1900" b="0" i="0" u="none" strike="noStrike" baseline="0" dirty="0"/>
          </a:p>
          <a:p>
            <a:pPr marL="0" indent="0" defTabSz="914400">
              <a:buNone/>
            </a:pPr>
            <a:r>
              <a:rPr lang="en-US" sz="1900" b="0" i="0" u="none" strike="noStrike" baseline="0" dirty="0"/>
              <a:t>Take Action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1900" b="0" i="0" u="none" strike="noStrike" baseline="0" dirty="0"/>
              <a:t>Delay -Don’t leave. 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1900" b="0" i="0" u="none" strike="noStrike" baseline="0" dirty="0"/>
              <a:t>Be that awkward third wheel. 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1900" b="0" i="0" u="none" strike="noStrike" baseline="0" dirty="0"/>
              <a:t>If you remain at the scene, </a:t>
            </a:r>
            <a:r>
              <a:rPr lang="en-US" sz="1900" dirty="0"/>
              <a:t>it’s </a:t>
            </a:r>
            <a:r>
              <a:rPr lang="en-US" sz="1900" b="0" i="0" u="none" strike="noStrike" baseline="0" dirty="0"/>
              <a:t>less likely the perpetrator is going to do anything.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19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6138" y="3423959"/>
            <a:ext cx="405617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5B61B2-5FB1-6967-B148-A24D4D816A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2201" y="1879600"/>
            <a:ext cx="3688975" cy="3639596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2201" y="1"/>
            <a:ext cx="1550211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04058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5592435" y="5166682"/>
            <a:ext cx="1376793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7145" y="6033795"/>
            <a:ext cx="1493298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8772" y="5519196"/>
            <a:ext cx="1005228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831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413EF2-CC99-3373-271E-E4B36AA66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700" dirty="0"/>
              <a:t>What can you do?</a:t>
            </a:r>
          </a:p>
        </p:txBody>
      </p:sp>
      <p:sp>
        <p:nvSpPr>
          <p:cNvPr id="205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7E940-EDE4-AEDA-88D6-AAEC9EC76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060" y="2675467"/>
            <a:ext cx="3182691" cy="4164245"/>
          </a:xfr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defTabSz="914400"/>
            <a:r>
              <a:rPr lang="en-US" sz="5600" b="0" i="0" u="none" strike="noStrike" baseline="0" dirty="0">
                <a:latin typeface="+mj-lt"/>
              </a:rPr>
              <a:t>Challenge others who are exhibiting abusive tendencies</a:t>
            </a:r>
          </a:p>
          <a:p>
            <a:pPr defTabSz="914400"/>
            <a:r>
              <a:rPr lang="en-US" sz="5600" b="0" i="0" u="none" strike="noStrike" baseline="0" dirty="0">
                <a:latin typeface="+mj-lt"/>
              </a:rPr>
              <a:t>Be a leader not a follower</a:t>
            </a:r>
          </a:p>
          <a:p>
            <a:r>
              <a:rPr lang="en-US" sz="5600" b="0" i="0" u="none" strike="noStrike" baseline="0" dirty="0">
                <a:latin typeface="+mj-lt"/>
              </a:rPr>
              <a:t>Lead by example!</a:t>
            </a:r>
          </a:p>
          <a:p>
            <a:r>
              <a:rPr lang="en-US" sz="5600" b="0" i="0" u="none" strike="noStrike" baseline="0" dirty="0">
                <a:latin typeface="+mj-lt"/>
              </a:rPr>
              <a:t>Pull teammates aside privately.</a:t>
            </a:r>
          </a:p>
          <a:p>
            <a:r>
              <a:rPr lang="en-US" sz="5600" b="0" i="0" u="none" strike="noStrike" baseline="0" dirty="0">
                <a:latin typeface="+mj-lt"/>
              </a:rPr>
              <a:t>Shut it down immediately!</a:t>
            </a:r>
          </a:p>
          <a:p>
            <a:r>
              <a:rPr lang="en-US" sz="5600" b="0" i="0" u="none" strike="noStrike" baseline="0" dirty="0">
                <a:latin typeface="+mj-lt"/>
              </a:rPr>
              <a:t>Engage your team captains or coaches.   </a:t>
            </a:r>
          </a:p>
          <a:p>
            <a:r>
              <a:rPr lang="en-US" sz="5600" b="0" i="0" u="none" strike="noStrike" baseline="0" dirty="0">
                <a:latin typeface="+mj-lt"/>
              </a:rPr>
              <a:t>If you get called out.  Own it.  Take accountability.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2052" name="Picture 4" descr="Residence Life • North Greenville University">
            <a:extLst>
              <a:ext uri="{FF2B5EF4-FFF2-40B4-BE49-F238E27FC236}">
                <a16:creationId xmlns:a16="http://schemas.microsoft.com/office/drawing/2014/main" id="{4AB13E64-AC6C-EE5B-31D6-15F8B81EEAB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6" r="26749" b="-1"/>
          <a:stretch/>
        </p:blipFill>
        <p:spPr bwMode="auto"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824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3ED6F20B-AC14-E62B-CA7B-2951B32290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</a:blip>
          <a:srcRect l="10890" r="13129"/>
          <a:stretch/>
        </p:blipFill>
        <p:spPr>
          <a:xfrm>
            <a:off x="2287" y="7831"/>
            <a:ext cx="9141713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1A25CF-C994-E12A-9E02-9CBA72848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50" y="948535"/>
            <a:ext cx="3985902" cy="1325563"/>
          </a:xfrm>
          <a:effectLst>
            <a:glow rad="127000">
              <a:srgbClr val="C00000"/>
            </a:glo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3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is Title IX?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4206915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E5DF55D8-5688-12E4-AE2E-A7392BC445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2" r="2971" b="-2"/>
          <a:stretch/>
        </p:blipFill>
        <p:spPr>
          <a:xfrm>
            <a:off x="-1736" y="-51373"/>
            <a:ext cx="4081394" cy="5654940"/>
          </a:xfrm>
          <a:custGeom>
            <a:avLst/>
            <a:gdLst/>
            <a:ahLst/>
            <a:cxnLst/>
            <a:rect l="l" t="t" r="r" b="b"/>
            <a:pathLst>
              <a:path w="5067519" h="5265942">
                <a:moveTo>
                  <a:pt x="0" y="0"/>
                </a:moveTo>
                <a:lnTo>
                  <a:pt x="4097786" y="0"/>
                </a:lnTo>
                <a:lnTo>
                  <a:pt x="4176264" y="71326"/>
                </a:lnTo>
                <a:cubicBezTo>
                  <a:pt x="4726927" y="621989"/>
                  <a:pt x="5067519" y="1382723"/>
                  <a:pt x="5067519" y="2223006"/>
                </a:cubicBezTo>
                <a:cubicBezTo>
                  <a:pt x="5067519" y="3903573"/>
                  <a:pt x="3705150" y="5265942"/>
                  <a:pt x="2024583" y="5265942"/>
                </a:cubicBezTo>
                <a:cubicBezTo>
                  <a:pt x="1315594" y="5265942"/>
                  <a:pt x="663237" y="5023470"/>
                  <a:pt x="145914" y="4616926"/>
                </a:cubicBezTo>
                <a:lnTo>
                  <a:pt x="0" y="4489006"/>
                </a:lnTo>
                <a:close/>
              </a:path>
            </a:pathLst>
          </a:custGeom>
        </p:spPr>
      </p:pic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08D07827-E03B-8928-5B7F-B0C7A59AF4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40250" y="2279018"/>
            <a:ext cx="3985907" cy="3375920"/>
          </a:xfrm>
        </p:spPr>
        <p:txBody>
          <a:bodyPr anchor="t">
            <a:normAutofit/>
          </a:bodyPr>
          <a:lstStyle/>
          <a:p>
            <a:r>
              <a:rPr lang="en-US" sz="2800" dirty="0">
                <a:latin typeface="Georgia Pro" panose="02040502050405020303" pitchFamily="18" charset="0"/>
              </a:rPr>
              <a:t>In simple terms, </a:t>
            </a:r>
            <a:r>
              <a:rPr lang="en-US" sz="2800" b="0" i="0" dirty="0">
                <a:effectLst/>
                <a:latin typeface="Georgia Pro" panose="02040502050405020303" pitchFamily="18" charset="0"/>
              </a:rPr>
              <a:t>Title IX </a:t>
            </a:r>
            <a:r>
              <a:rPr lang="en-US" sz="2800" i="0" dirty="0">
                <a:effectLst/>
                <a:latin typeface="Georgia Pro" panose="02040502050405020303" pitchFamily="18" charset="0"/>
              </a:rPr>
              <a:t>protects people from discrimination based on sex in education programs or activities that receive federal financial assistance.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61689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7F69AB-2350-44E3-9076-00265B93F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" y="1"/>
            <a:ext cx="729530" cy="1935307"/>
            <a:chOff x="10918968" y="713127"/>
            <a:chExt cx="1273032" cy="253283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70652AA-1C81-481C-856B-903714375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A2FF99B6-37BA-4650-B01D-799F02E31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12754BD-452A-E6D0-F51A-9621E56F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21734"/>
            <a:ext cx="8178799" cy="1135737"/>
          </a:xfrm>
        </p:spPr>
        <p:txBody>
          <a:bodyPr>
            <a:normAutofit/>
          </a:bodyPr>
          <a:lstStyle/>
          <a:p>
            <a:r>
              <a:rPr lang="en-US" sz="3100" b="1" dirty="0"/>
              <a:t>What is the process?</a:t>
            </a:r>
          </a:p>
        </p:txBody>
      </p:sp>
      <p:pic>
        <p:nvPicPr>
          <p:cNvPr id="12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64CEFC9E-A21E-C12B-743E-F8760B3742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78" t="23377" r="14287" b="28944"/>
          <a:stretch/>
        </p:blipFill>
        <p:spPr bwMode="auto">
          <a:xfrm>
            <a:off x="383711" y="1582839"/>
            <a:ext cx="4791726" cy="4594124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E86891F-8B6C-14AC-35F3-8F6487798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8039" y="1782981"/>
            <a:ext cx="3003359" cy="439398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700" dirty="0"/>
              <a:t>Report made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dirty="0"/>
              <a:t>Title IX Coordinator makes contact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dirty="0"/>
              <a:t>Is this a formal complaint?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dirty="0"/>
              <a:t>Both parties notified, investigation begins.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409" dirty="0"/>
              <a:t>Fact finding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409" dirty="0"/>
              <a:t>Interviews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409" dirty="0"/>
              <a:t>Supportive measures</a:t>
            </a:r>
          </a:p>
          <a:p>
            <a:pPr marL="166416" marR="0" lvl="0" indent="-166416" algn="l" defTabSz="665665" rtl="0" eaLnBrk="1" fontAlgn="auto" latinLnBrk="0" hangingPunct="1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Formal resolution? Informal resolution? Hearing panel?</a:t>
            </a:r>
          </a:p>
          <a:p>
            <a:pPr marL="166416" marR="0" lvl="0" indent="-166416" algn="l" defTabSz="665665" rtl="0" eaLnBrk="1" fontAlgn="auto" latinLnBrk="0" hangingPunct="1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700" dirty="0">
                <a:solidFill>
                  <a:prstClr val="black"/>
                </a:solidFill>
                <a:latin typeface="Calibri" panose="020F0502020204030204"/>
              </a:rPr>
              <a:t>Possible sanctions issued. 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32833" lvl="1" indent="0" algn="just">
              <a:buNone/>
            </a:pPr>
            <a:endParaRPr lang="en-US" sz="1409" dirty="0"/>
          </a:p>
          <a:p>
            <a:pPr marL="332833" lvl="1" indent="0">
              <a:buNone/>
            </a:pPr>
            <a:endParaRPr lang="en-US" sz="1409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EA7D759-6BEF-4CBD-A325-BCFA77832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83455" y="4601497"/>
            <a:ext cx="760545" cy="2017580"/>
            <a:chOff x="11177940" y="4601497"/>
            <a:chExt cx="1014060" cy="2017580"/>
          </a:xfrm>
        </p:grpSpPr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317405EC-53E3-473A-8B42-B9475D057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03F2370-11B5-4E16-8AE5-B4854408B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98154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3720" y="100261"/>
            <a:ext cx="6656294" cy="848006"/>
          </a:xfrm>
        </p:spPr>
        <p:txBody>
          <a:bodyPr>
            <a:normAutofit/>
          </a:bodyPr>
          <a:lstStyle/>
          <a:p>
            <a:r>
              <a:rPr lang="en-US" b="1" i="0" dirty="0">
                <a:solidFill>
                  <a:srgbClr val="3F4443"/>
                </a:solidFill>
                <a:effectLst/>
                <a:latin typeface="Georgia" panose="02040502050405020303" pitchFamily="18" charset="0"/>
              </a:rPr>
              <a:t>Counseling Staff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3853" y="1075765"/>
            <a:ext cx="6656294" cy="4598027"/>
          </a:xfrm>
        </p:spPr>
        <p:txBody>
          <a:bodyPr>
            <a:normAutofit/>
          </a:bodyPr>
          <a:lstStyle/>
          <a:p>
            <a:pPr algn="l"/>
            <a:r>
              <a:rPr lang="en-US" sz="1412" b="1" dirty="0"/>
              <a:t>				</a:t>
            </a:r>
          </a:p>
        </p:txBody>
      </p:sp>
      <p:pic>
        <p:nvPicPr>
          <p:cNvPr id="7" name="Picture 6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34A6AF19-565B-A482-F8DD-19D96B5FF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068" y="1027880"/>
            <a:ext cx="2971799" cy="24011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8293AB-BCA2-D372-66DF-2DC8417E2E7A}"/>
              </a:ext>
            </a:extLst>
          </p:cNvPr>
          <p:cNvSpPr txBox="1"/>
          <p:nvPr/>
        </p:nvSpPr>
        <p:spPr>
          <a:xfrm>
            <a:off x="1389280" y="3407015"/>
            <a:ext cx="3052587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i="0" dirty="0">
                <a:solidFill>
                  <a:srgbClr val="3F4443"/>
                </a:solidFill>
                <a:effectLst/>
                <a:latin typeface="Georgia" panose="02040502050405020303" pitchFamily="18" charset="0"/>
              </a:rPr>
              <a:t>Sara Black, MA, LPC</a:t>
            </a:r>
            <a:br>
              <a:rPr lang="en-US" sz="1600" b="0" i="0" dirty="0">
                <a:solidFill>
                  <a:srgbClr val="3F4443"/>
                </a:solidFill>
                <a:effectLst/>
                <a:latin typeface="Georgia" panose="02040502050405020303" pitchFamily="18" charset="0"/>
              </a:rPr>
            </a:br>
            <a:r>
              <a:rPr lang="en-US" sz="1600" b="0" i="1" dirty="0">
                <a:solidFill>
                  <a:srgbClr val="3F4443"/>
                </a:solidFill>
                <a:effectLst/>
                <a:latin typeface="Georgia" panose="02040502050405020303" pitchFamily="18" charset="0"/>
              </a:rPr>
              <a:t>Counselor and Coordinator of Education and Outreach</a:t>
            </a:r>
            <a:endParaRPr lang="en-US" sz="1600" b="0" i="0" dirty="0">
              <a:solidFill>
                <a:srgbClr val="3F4443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en-US" sz="1600" b="0" i="0" dirty="0">
                <a:solidFill>
                  <a:srgbClr val="3F4443"/>
                </a:solidFill>
                <a:effectLst/>
                <a:latin typeface="Georgia" panose="02040502050405020303" pitchFamily="18" charset="0"/>
              </a:rPr>
              <a:t>Office Location: NGU Clinic</a:t>
            </a:r>
            <a:br>
              <a:rPr lang="en-US" sz="1600" b="0" i="0" dirty="0">
                <a:solidFill>
                  <a:srgbClr val="3F4443"/>
                </a:solidFill>
                <a:effectLst/>
                <a:latin typeface="Georgia" panose="02040502050405020303" pitchFamily="18" charset="0"/>
              </a:rPr>
            </a:br>
            <a:r>
              <a:rPr lang="en-US" sz="1600" b="0" i="0" dirty="0">
                <a:solidFill>
                  <a:srgbClr val="3F4443"/>
                </a:solidFill>
                <a:effectLst/>
                <a:latin typeface="Georgia" panose="02040502050405020303" pitchFamily="18" charset="0"/>
              </a:rPr>
              <a:t>Office Phone: </a:t>
            </a:r>
            <a:r>
              <a:rPr lang="en-US" sz="1600" b="0" i="0" u="sng" dirty="0">
                <a:solidFill>
                  <a:srgbClr val="03819D"/>
                </a:solidFill>
                <a:effectLst/>
                <a:latin typeface="Georgia" panose="02040502050405020303" pitchFamily="18" charset="0"/>
                <a:hlinkClick r:id="rId3"/>
              </a:rPr>
              <a:t>864.977.2094</a:t>
            </a:r>
            <a:br>
              <a:rPr lang="en-US" sz="1600" b="0" i="0" dirty="0">
                <a:solidFill>
                  <a:srgbClr val="3F4443"/>
                </a:solidFill>
                <a:effectLst/>
                <a:latin typeface="Georgia" panose="02040502050405020303" pitchFamily="18" charset="0"/>
              </a:rPr>
            </a:br>
            <a:r>
              <a:rPr lang="en-US" sz="1600" b="0" i="0" dirty="0">
                <a:solidFill>
                  <a:srgbClr val="3F4443"/>
                </a:solidFill>
                <a:effectLst/>
                <a:latin typeface="Georgia" panose="02040502050405020303" pitchFamily="18" charset="0"/>
              </a:rPr>
              <a:t>Email: </a:t>
            </a:r>
            <a:r>
              <a:rPr lang="en-US" sz="1600" b="0" i="0" u="sng" dirty="0">
                <a:solidFill>
                  <a:srgbClr val="03819D"/>
                </a:solidFill>
                <a:effectLst/>
                <a:latin typeface="Georgia" panose="02040502050405020303" pitchFamily="18" charset="0"/>
                <a:hlinkClick r:id="rId4"/>
              </a:rPr>
              <a:t>sara.black@ngu.edu</a:t>
            </a:r>
            <a:endParaRPr lang="en-US" sz="1600" b="0" i="0" dirty="0">
              <a:solidFill>
                <a:srgbClr val="3F4443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en-US" sz="1600" b="1" i="0" dirty="0">
                <a:solidFill>
                  <a:srgbClr val="3F4443"/>
                </a:solidFill>
                <a:effectLst/>
                <a:latin typeface="Georgia" panose="02040502050405020303" pitchFamily="18" charset="0"/>
              </a:rPr>
              <a:t>Office Hours</a:t>
            </a:r>
            <a:br>
              <a:rPr lang="en-US" sz="1600" b="0" i="0" dirty="0">
                <a:solidFill>
                  <a:srgbClr val="3F4443"/>
                </a:solidFill>
                <a:effectLst/>
                <a:latin typeface="Georgia" panose="02040502050405020303" pitchFamily="18" charset="0"/>
              </a:rPr>
            </a:br>
            <a:r>
              <a:rPr lang="en-US" sz="1600" b="0" i="0" dirty="0">
                <a:solidFill>
                  <a:srgbClr val="3F4443"/>
                </a:solidFill>
                <a:effectLst/>
                <a:latin typeface="Georgia" panose="02040502050405020303" pitchFamily="18" charset="0"/>
              </a:rPr>
              <a:t>Monday – Thursday</a:t>
            </a:r>
            <a:br>
              <a:rPr lang="en-US" sz="1600" b="0" i="0" dirty="0">
                <a:solidFill>
                  <a:srgbClr val="3F4443"/>
                </a:solidFill>
                <a:effectLst/>
                <a:latin typeface="Georgia" panose="02040502050405020303" pitchFamily="18" charset="0"/>
              </a:rPr>
            </a:br>
            <a:r>
              <a:rPr lang="en-US" sz="1600" b="0" i="0" dirty="0">
                <a:solidFill>
                  <a:srgbClr val="3F4443"/>
                </a:solidFill>
                <a:effectLst/>
                <a:latin typeface="Georgia" panose="02040502050405020303" pitchFamily="18" charset="0"/>
              </a:rPr>
              <a:t>8:30 a.m. – 5 p.m.</a:t>
            </a:r>
          </a:p>
          <a:p>
            <a:pPr algn="l"/>
            <a:r>
              <a:rPr lang="en-US" sz="1600" b="0" i="0" dirty="0">
                <a:solidFill>
                  <a:srgbClr val="3F4443"/>
                </a:solidFill>
                <a:effectLst/>
                <a:latin typeface="Georgia" panose="02040502050405020303" pitchFamily="18" charset="0"/>
              </a:rPr>
              <a:t>Friday</a:t>
            </a:r>
            <a:br>
              <a:rPr lang="en-US" sz="1600" b="0" i="0" dirty="0">
                <a:solidFill>
                  <a:srgbClr val="3F4443"/>
                </a:solidFill>
                <a:effectLst/>
                <a:latin typeface="Georgia" panose="02040502050405020303" pitchFamily="18" charset="0"/>
              </a:rPr>
            </a:br>
            <a:r>
              <a:rPr lang="en-US" sz="1600" b="0" i="0" dirty="0">
                <a:solidFill>
                  <a:srgbClr val="3F4443"/>
                </a:solidFill>
                <a:effectLst/>
                <a:latin typeface="Georgia" panose="02040502050405020303" pitchFamily="18" charset="0"/>
              </a:rPr>
              <a:t>8:30 a.m.  – 12 p.m</a:t>
            </a:r>
            <a:r>
              <a:rPr lang="en-US" b="0" i="0" dirty="0">
                <a:solidFill>
                  <a:srgbClr val="3F4443"/>
                </a:solidFill>
                <a:effectLst/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4F200C-D0DE-B5CC-15CF-17CDB009B462}"/>
              </a:ext>
            </a:extLst>
          </p:cNvPr>
          <p:cNvSpPr txBox="1"/>
          <p:nvPr/>
        </p:nvSpPr>
        <p:spPr>
          <a:xfrm>
            <a:off x="4868332" y="3395632"/>
            <a:ext cx="368449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i="0" dirty="0">
                <a:solidFill>
                  <a:srgbClr val="3F4443"/>
                </a:solidFill>
                <a:effectLst/>
                <a:latin typeface="Georgia" panose="02040502050405020303" pitchFamily="18" charset="0"/>
              </a:rPr>
              <a:t>Steve Bielby, THM, LPC</a:t>
            </a:r>
            <a:br>
              <a:rPr lang="en-US" sz="1600" b="0" i="0" dirty="0">
                <a:solidFill>
                  <a:srgbClr val="3F4443"/>
                </a:solidFill>
                <a:effectLst/>
                <a:latin typeface="Georgia" panose="02040502050405020303" pitchFamily="18" charset="0"/>
              </a:rPr>
            </a:br>
            <a:r>
              <a:rPr lang="en-US" sz="1600" b="0" i="1" dirty="0">
                <a:solidFill>
                  <a:srgbClr val="3F4443"/>
                </a:solidFill>
                <a:effectLst/>
                <a:latin typeface="Georgia" panose="02040502050405020303" pitchFamily="18" charset="0"/>
              </a:rPr>
              <a:t>Counselor and Coordinator of Clinical Counseling</a:t>
            </a:r>
            <a:endParaRPr lang="en-US" sz="1600" b="0" i="0" dirty="0">
              <a:solidFill>
                <a:srgbClr val="3F4443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en-US" sz="1600" b="0" i="0" dirty="0">
                <a:solidFill>
                  <a:srgbClr val="3F4443"/>
                </a:solidFill>
                <a:effectLst/>
                <a:latin typeface="Georgia" panose="02040502050405020303" pitchFamily="18" charset="0"/>
              </a:rPr>
              <a:t>Office Location: NGU Clinic</a:t>
            </a:r>
            <a:br>
              <a:rPr lang="en-US" sz="1600" b="0" i="0" dirty="0">
                <a:solidFill>
                  <a:srgbClr val="3F4443"/>
                </a:solidFill>
                <a:effectLst/>
                <a:latin typeface="Georgia" panose="02040502050405020303" pitchFamily="18" charset="0"/>
              </a:rPr>
            </a:br>
            <a:r>
              <a:rPr lang="en-US" sz="1600" b="0" i="0" dirty="0">
                <a:solidFill>
                  <a:srgbClr val="3F4443"/>
                </a:solidFill>
                <a:effectLst/>
                <a:latin typeface="Georgia" panose="02040502050405020303" pitchFamily="18" charset="0"/>
              </a:rPr>
              <a:t>Office Phone: </a:t>
            </a:r>
            <a:r>
              <a:rPr lang="en-US" sz="1600" b="0" i="0" u="sng" dirty="0">
                <a:solidFill>
                  <a:srgbClr val="03819D"/>
                </a:solidFill>
                <a:effectLst/>
                <a:latin typeface="Georgia" panose="02040502050405020303" pitchFamily="18" charset="0"/>
                <a:hlinkClick r:id="rId5"/>
              </a:rPr>
              <a:t>864.663.0249</a:t>
            </a:r>
            <a:br>
              <a:rPr lang="en-US" sz="1600" b="0" i="0" dirty="0">
                <a:solidFill>
                  <a:srgbClr val="3F4443"/>
                </a:solidFill>
                <a:effectLst/>
                <a:latin typeface="Georgia" panose="02040502050405020303" pitchFamily="18" charset="0"/>
              </a:rPr>
            </a:br>
            <a:r>
              <a:rPr lang="en-US" sz="1600" b="0" i="0" dirty="0">
                <a:solidFill>
                  <a:srgbClr val="3F4443"/>
                </a:solidFill>
                <a:effectLst/>
                <a:latin typeface="Georgia" panose="02040502050405020303" pitchFamily="18" charset="0"/>
              </a:rPr>
              <a:t>Email: </a:t>
            </a:r>
            <a:r>
              <a:rPr lang="en-US" sz="1600" b="0" i="0" u="sng" dirty="0">
                <a:solidFill>
                  <a:srgbClr val="03819D"/>
                </a:solidFill>
                <a:effectLst/>
                <a:latin typeface="Georgia" panose="02040502050405020303" pitchFamily="18" charset="0"/>
                <a:hlinkClick r:id="rId6"/>
              </a:rPr>
              <a:t>sbielby@ngu.edu</a:t>
            </a:r>
            <a:endParaRPr lang="en-US" sz="1600" b="0" i="0" dirty="0">
              <a:solidFill>
                <a:srgbClr val="3F4443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en-US" sz="1600" b="1" i="0" dirty="0">
                <a:solidFill>
                  <a:srgbClr val="3F4443"/>
                </a:solidFill>
                <a:effectLst/>
                <a:latin typeface="Georgia" panose="02040502050405020303" pitchFamily="18" charset="0"/>
              </a:rPr>
              <a:t>Office Hours</a:t>
            </a:r>
            <a:br>
              <a:rPr lang="en-US" sz="1600" b="0" i="0" dirty="0">
                <a:solidFill>
                  <a:srgbClr val="3F4443"/>
                </a:solidFill>
                <a:effectLst/>
                <a:latin typeface="Georgia" panose="02040502050405020303" pitchFamily="18" charset="0"/>
              </a:rPr>
            </a:br>
            <a:r>
              <a:rPr lang="en-US" sz="1600" b="0" i="0" dirty="0">
                <a:solidFill>
                  <a:srgbClr val="3F4443"/>
                </a:solidFill>
                <a:effectLst/>
                <a:latin typeface="Georgia" panose="02040502050405020303" pitchFamily="18" charset="0"/>
              </a:rPr>
              <a:t>Monday – Thursday</a:t>
            </a:r>
            <a:br>
              <a:rPr lang="en-US" sz="1600" b="0" i="0" dirty="0">
                <a:solidFill>
                  <a:srgbClr val="3F4443"/>
                </a:solidFill>
                <a:effectLst/>
                <a:latin typeface="Georgia" panose="02040502050405020303" pitchFamily="18" charset="0"/>
              </a:rPr>
            </a:br>
            <a:r>
              <a:rPr lang="en-US" sz="1600" b="0" i="0" dirty="0">
                <a:solidFill>
                  <a:srgbClr val="3F4443"/>
                </a:solidFill>
                <a:effectLst/>
                <a:latin typeface="Georgia" panose="02040502050405020303" pitchFamily="18" charset="0"/>
              </a:rPr>
              <a:t>8:30 a.m. – 5 p.m.</a:t>
            </a:r>
          </a:p>
          <a:p>
            <a:pPr algn="l"/>
            <a:r>
              <a:rPr lang="en-US" sz="1600" b="0" i="0" dirty="0">
                <a:solidFill>
                  <a:srgbClr val="3F4443"/>
                </a:solidFill>
                <a:effectLst/>
                <a:latin typeface="Georgia" panose="02040502050405020303" pitchFamily="18" charset="0"/>
              </a:rPr>
              <a:t>Friday</a:t>
            </a:r>
            <a:br>
              <a:rPr lang="en-US" sz="1600" b="0" i="0" dirty="0">
                <a:solidFill>
                  <a:srgbClr val="3F4443"/>
                </a:solidFill>
                <a:effectLst/>
                <a:latin typeface="Georgia" panose="02040502050405020303" pitchFamily="18" charset="0"/>
              </a:rPr>
            </a:br>
            <a:r>
              <a:rPr lang="en-US" sz="1600" b="0" i="0" dirty="0">
                <a:solidFill>
                  <a:srgbClr val="3F4443"/>
                </a:solidFill>
                <a:effectLst/>
                <a:latin typeface="Georgia" panose="02040502050405020303" pitchFamily="18" charset="0"/>
              </a:rPr>
              <a:t>8:30 a.m. – 12 p.m.</a:t>
            </a:r>
          </a:p>
        </p:txBody>
      </p:sp>
      <p:pic>
        <p:nvPicPr>
          <p:cNvPr id="1026" name="Picture 2" descr="Profile photo of Steve Bielby">
            <a:extLst>
              <a:ext uri="{FF2B5EF4-FFF2-40B4-BE49-F238E27FC236}">
                <a16:creationId xmlns:a16="http://schemas.microsoft.com/office/drawing/2014/main" id="{EA594055-77CF-7A3E-7913-1FA2871DD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806" y="1027612"/>
            <a:ext cx="2401388" cy="240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367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FF205-985A-0A34-787B-DBCB846E1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279" y="958104"/>
            <a:ext cx="3910534" cy="758967"/>
          </a:xfrm>
        </p:spPr>
        <p:txBody>
          <a:bodyPr vert="horz" lIns="80682" tIns="40341" rIns="80682" bIns="40341" rtlCol="0" anchor="ctr">
            <a:normAutofit fontScale="90000"/>
          </a:bodyPr>
          <a:lstStyle/>
          <a:p>
            <a:pPr defTabSz="806867"/>
            <a:r>
              <a:rPr lang="en-US" sz="1765" b="1" dirty="0">
                <a:latin typeface="Franklin Gothic Medium" panose="020B0603020102020204" pitchFamily="34" charset="0"/>
                <a:cs typeface="Arial" panose="020B0604020202020204" pitchFamily="34" charset="0"/>
              </a:rPr>
              <a:t>Title IX Coordinator, </a:t>
            </a:r>
            <a:r>
              <a:rPr lang="en-US" sz="1765" dirty="0">
                <a:latin typeface="Franklin Gothic Medium" panose="020B0603020102020204" pitchFamily="34" charset="0"/>
                <a:cs typeface="Arial" panose="020B0604020202020204" pitchFamily="34" charset="0"/>
              </a:rPr>
              <a:t>Tracy Kramer, PhD</a:t>
            </a:r>
            <a:br>
              <a:rPr lang="en-US" sz="1765" dirty="0"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r>
              <a:rPr lang="en-US" sz="1765" dirty="0">
                <a:latin typeface="Franklin Gothic Medium" panose="020B0603020102020204" pitchFamily="34" charset="0"/>
                <a:cs typeface="Arial" panose="020B0604020202020204" pitchFamily="34" charset="0"/>
              </a:rPr>
              <a:t>Associate Dean, Graduate Business</a:t>
            </a:r>
            <a:br>
              <a:rPr lang="en-US" sz="1765" dirty="0"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r>
              <a:rPr lang="en-US" sz="1765" dirty="0">
                <a:latin typeface="Franklin Gothic Medium" panose="020B0603020102020204" pitchFamily="34" charset="0"/>
                <a:cs typeface="Arial" panose="020B0604020202020204" pitchFamily="34" charset="0"/>
              </a:rPr>
              <a:t>Professor</a:t>
            </a:r>
            <a:br>
              <a:rPr lang="en-US" sz="1765" dirty="0"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r>
              <a:rPr lang="en-US" sz="1765" dirty="0">
                <a:latin typeface="Franklin Gothic Medium" panose="020B0603020102020204" pitchFamily="34" charset="0"/>
                <a:cs typeface="Arial" panose="020B0604020202020204" pitchFamily="34" charset="0"/>
              </a:rPr>
              <a:t>Tim Brashier Campus, Room 231</a:t>
            </a:r>
            <a:br>
              <a:rPr lang="en-US" sz="1765" dirty="0"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r>
              <a:rPr lang="en-US" sz="1765" dirty="0">
                <a:latin typeface="Franklin Gothic Medium" panose="020B0603020102020204" pitchFamily="34" charset="0"/>
                <a:cs typeface="Arial" panose="020B0604020202020204" pitchFamily="34" charset="0"/>
              </a:rPr>
              <a:t>864-977-7256</a:t>
            </a:r>
            <a:br>
              <a:rPr lang="en-US" sz="1765" dirty="0"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br>
              <a:rPr lang="en-US" sz="1765" b="1" dirty="0">
                <a:solidFill>
                  <a:srgbClr val="FFFFFF"/>
                </a:solidFill>
                <a:latin typeface="Helvetica" panose="020B0604020202020204" pitchFamily="34" charset="0"/>
              </a:rPr>
            </a:br>
            <a:endParaRPr lang="en-US" sz="3883" dirty="0"/>
          </a:p>
        </p:txBody>
      </p:sp>
      <p:pic>
        <p:nvPicPr>
          <p:cNvPr id="5" name="Picture Placeholder 4" descr="A person in a red shirt&#10;&#10;Description automatically generated with low confidence">
            <a:extLst>
              <a:ext uri="{FF2B5EF4-FFF2-40B4-BE49-F238E27FC236}">
                <a16:creationId xmlns:a16="http://schemas.microsoft.com/office/drawing/2014/main" id="{DA3D78E5-6FAE-2FB7-149B-0D6DDA3F63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9187" r="5186" b="-1"/>
          <a:stretch/>
        </p:blipFill>
        <p:spPr>
          <a:xfrm>
            <a:off x="134488" y="2"/>
            <a:ext cx="4268426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230E8-9437-15ED-44B6-BB71233933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279" y="2042272"/>
            <a:ext cx="3818091" cy="3918262"/>
          </a:xfrm>
        </p:spPr>
        <p:txBody>
          <a:bodyPr vert="horz" lIns="80682" tIns="40341" rIns="80682" bIns="40341" rtlCol="0" anchor="t">
            <a:normAutofit fontScale="92500" lnSpcReduction="20000"/>
          </a:bodyPr>
          <a:lstStyle/>
          <a:p>
            <a:pPr algn="l"/>
            <a:r>
              <a:rPr lang="en-US" b="1" dirty="0"/>
              <a:t>Online complaint form: </a:t>
            </a:r>
            <a:r>
              <a:rPr lang="en-US" i="1" dirty="0"/>
              <a:t>see </a:t>
            </a:r>
            <a:r>
              <a:rPr lang="en-US" dirty="0">
                <a:hlinkClick r:id="rId3"/>
              </a:rPr>
              <a:t>https://www.ngu.edu/titleix.php</a:t>
            </a:r>
            <a:r>
              <a:rPr lang="en-US" b="1" dirty="0"/>
              <a:t>  </a:t>
            </a:r>
          </a:p>
          <a:p>
            <a:pPr algn="l">
              <a:lnSpc>
                <a:spcPct val="110000"/>
              </a:lnSpc>
            </a:pPr>
            <a:r>
              <a:rPr lang="en-US" b="1" dirty="0"/>
              <a:t>By Mail: </a:t>
            </a:r>
            <a:r>
              <a:rPr lang="en-US" sz="1412" dirty="0"/>
              <a:t>North Greenville University,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412" dirty="0"/>
              <a:t>ATTN: Title IX Coordinator,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412" dirty="0"/>
              <a:t>405 Lancaster Ave, Greer, SC 29650</a:t>
            </a:r>
          </a:p>
          <a:p>
            <a:pPr algn="l">
              <a:lnSpc>
                <a:spcPct val="110000"/>
              </a:lnSpc>
            </a:pPr>
            <a:endParaRPr lang="en-US" sz="1246" b="1" dirty="0"/>
          </a:p>
          <a:p>
            <a:pPr algn="l"/>
            <a:r>
              <a:rPr lang="en-US" sz="1412" b="1" dirty="0"/>
              <a:t>In person or by email:</a:t>
            </a:r>
          </a:p>
          <a:p>
            <a:pPr algn="l"/>
            <a:r>
              <a:rPr lang="en-US" sz="1412" b="1" dirty="0"/>
              <a:t>Dr. Jill Rayburn, </a:t>
            </a:r>
            <a:r>
              <a:rPr lang="en-US" sz="1412" b="1" dirty="0">
                <a:hlinkClick r:id="rId4"/>
              </a:rPr>
              <a:t>jill.Rayburn@ngu.edu</a:t>
            </a:r>
            <a:r>
              <a:rPr lang="en-US" sz="1412" b="1" dirty="0"/>
              <a:t>, General Counsel</a:t>
            </a:r>
          </a:p>
          <a:p>
            <a:pPr marL="0" indent="0">
              <a:buNone/>
            </a:pPr>
            <a:r>
              <a:rPr lang="en-US" sz="1412" b="1" dirty="0"/>
              <a:t>Michelle Sabou</a:t>
            </a:r>
            <a:r>
              <a:rPr lang="en-US" sz="1412" dirty="0"/>
              <a:t>, </a:t>
            </a:r>
            <a:r>
              <a:rPr lang="en-US" sz="1412" u="sng" dirty="0">
                <a:hlinkClick r:id="rId5"/>
              </a:rPr>
              <a:t>michelle.sabou@ngu.edu</a:t>
            </a:r>
            <a:r>
              <a:rPr lang="en-US" sz="1412" dirty="0"/>
              <a:t>, Director of Personnel Services 64 Blackwell Road. phone: 864-977-7200</a:t>
            </a:r>
          </a:p>
          <a:p>
            <a:pPr marL="0" indent="0">
              <a:buNone/>
            </a:pPr>
            <a:r>
              <a:rPr lang="en-US" sz="1412" b="1" dirty="0"/>
              <a:t>Dr. Jared Thomas</a:t>
            </a:r>
            <a:r>
              <a:rPr lang="en-US" sz="1412" dirty="0"/>
              <a:t>, </a:t>
            </a:r>
            <a:r>
              <a:rPr lang="en-US" sz="1412" u="sng" dirty="0">
                <a:hlinkClick r:id="rId6"/>
              </a:rPr>
              <a:t>jared.thomas@ngu.edu</a:t>
            </a:r>
            <a:r>
              <a:rPr lang="en-US" sz="1412" dirty="0"/>
              <a:t>, VP for Campus Ministries &amp; Student Engagement, Tingle Student Life Center, First Floor, phone: 864-663-0148</a:t>
            </a:r>
            <a:endParaRPr lang="en-US" sz="1412" b="1" dirty="0"/>
          </a:p>
          <a:p>
            <a:pPr indent="-201717" defTabSz="806867"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9F563115-5AD1-EFCB-BA93-151B3E75C5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4411" y="4271248"/>
            <a:ext cx="1689286" cy="168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63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C9F97-93BD-1677-9320-2ACF4270E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132" y="365125"/>
            <a:ext cx="3683001" cy="1785407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Georgia" panose="02040502050405020303" pitchFamily="18" charset="0"/>
              </a:rPr>
              <a:t>How is Sexual Harassment a Barrier to Educational Opportunities?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61AD1-4FE1-ECC5-1CF2-7B1A95F36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568" y="2620431"/>
            <a:ext cx="2983631" cy="2751668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Georgia" panose="02040502050405020303" pitchFamily="18" charset="0"/>
              </a:rPr>
              <a:t>PTSD 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• Anxiety/Depression 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• Missed Classes 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• Lower Grades 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• Social Withdrawal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• Drug and Alcohol Abuse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9F22A3-8B9B-DF51-BF88-3764C776B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50" y="565480"/>
            <a:ext cx="4642718" cy="527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60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3100" y="850292"/>
            <a:ext cx="6746897" cy="9779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Georgia" panose="02040502050405020303" pitchFamily="18" charset="0"/>
              </a:rPr>
              <a:t>What Does Title IX Cover?</a:t>
            </a:r>
            <a:endParaRPr lang="en-US" sz="40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6146" name="Picture 2" descr="Image result for umbrella cartoo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6954" y="1841205"/>
            <a:ext cx="4017128" cy="413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3282524" y="3872591"/>
            <a:ext cx="1305043" cy="685800"/>
          </a:xfrm>
          <a:prstGeom prst="ellipse">
            <a:avLst/>
          </a:prstGeom>
          <a:gradFill flip="none" rotWithShape="1">
            <a:gsLst>
              <a:gs pos="0">
                <a:srgbClr val="D5D537"/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Stalking</a:t>
            </a:r>
          </a:p>
        </p:txBody>
      </p:sp>
      <p:sp>
        <p:nvSpPr>
          <p:cNvPr id="17" name="Oval 16"/>
          <p:cNvSpPr/>
          <p:nvPr/>
        </p:nvSpPr>
        <p:spPr>
          <a:xfrm>
            <a:off x="5403706" y="4582905"/>
            <a:ext cx="1393818" cy="809528"/>
          </a:xfrm>
          <a:prstGeom prst="ellipse">
            <a:avLst/>
          </a:prstGeom>
          <a:gradFill flip="none" rotWithShape="1">
            <a:gsLst>
              <a:gs pos="0">
                <a:schemeClr val="accent3">
                  <a:tint val="60000"/>
                  <a:lumMod val="110000"/>
                </a:schemeClr>
              </a:gs>
              <a:gs pos="100000">
                <a:schemeClr val="accent3">
                  <a:tint val="82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Dating Violence</a:t>
            </a:r>
          </a:p>
        </p:txBody>
      </p:sp>
      <p:sp>
        <p:nvSpPr>
          <p:cNvPr id="18" name="Oval 17"/>
          <p:cNvSpPr/>
          <p:nvPr/>
        </p:nvSpPr>
        <p:spPr>
          <a:xfrm>
            <a:off x="5316548" y="5688537"/>
            <a:ext cx="1434037" cy="685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Domestic Violence</a:t>
            </a:r>
          </a:p>
        </p:txBody>
      </p:sp>
      <p:sp>
        <p:nvSpPr>
          <p:cNvPr id="19" name="Oval 18"/>
          <p:cNvSpPr/>
          <p:nvPr/>
        </p:nvSpPr>
        <p:spPr>
          <a:xfrm>
            <a:off x="3045144" y="4937531"/>
            <a:ext cx="1108075" cy="685800"/>
          </a:xfrm>
          <a:prstGeom prst="ellipse">
            <a:avLst/>
          </a:prstGeom>
          <a:gradFill flip="none" rotWithShape="1">
            <a:gsLst>
              <a:gs pos="0">
                <a:schemeClr val="accent4">
                  <a:tint val="60000"/>
                  <a:lumMod val="110000"/>
                </a:schemeClr>
              </a:gs>
              <a:gs pos="100000">
                <a:schemeClr val="accent4">
                  <a:tint val="82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Sexual Assault</a:t>
            </a:r>
          </a:p>
        </p:txBody>
      </p:sp>
      <p:sp>
        <p:nvSpPr>
          <p:cNvPr id="20" name="Oval 19"/>
          <p:cNvSpPr/>
          <p:nvPr/>
        </p:nvSpPr>
        <p:spPr>
          <a:xfrm>
            <a:off x="7283323" y="4275887"/>
            <a:ext cx="1503485" cy="834789"/>
          </a:xfrm>
          <a:prstGeom prst="ellipse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Sexual Harassment</a:t>
            </a:r>
          </a:p>
        </p:txBody>
      </p:sp>
      <p:sp>
        <p:nvSpPr>
          <p:cNvPr id="22" name="Oval 21"/>
          <p:cNvSpPr/>
          <p:nvPr/>
        </p:nvSpPr>
        <p:spPr>
          <a:xfrm>
            <a:off x="961491" y="4688288"/>
            <a:ext cx="1754431" cy="779418"/>
          </a:xfrm>
          <a:prstGeom prst="ellipse">
            <a:avLst/>
          </a:prstGeom>
          <a:gradFill flip="none" rotWithShape="1">
            <a:gsLst>
              <a:gs pos="0">
                <a:srgbClr val="FFCCFF">
                  <a:shade val="30000"/>
                  <a:satMod val="115000"/>
                </a:srgbClr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Gender Discrimination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53991" y="2602819"/>
            <a:ext cx="29028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Prohibited Conduct</a:t>
            </a:r>
          </a:p>
        </p:txBody>
      </p:sp>
      <p:sp>
        <p:nvSpPr>
          <p:cNvPr id="23" name="Oval 22"/>
          <p:cNvSpPr/>
          <p:nvPr/>
        </p:nvSpPr>
        <p:spPr>
          <a:xfrm>
            <a:off x="1943100" y="5863839"/>
            <a:ext cx="1545644" cy="685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Bullying or Intimidation</a:t>
            </a:r>
          </a:p>
        </p:txBody>
      </p:sp>
    </p:spTree>
    <p:extLst>
      <p:ext uri="{BB962C8B-B14F-4D97-AF65-F5344CB8AC3E}">
        <p14:creationId xmlns:p14="http://schemas.microsoft.com/office/powerpoint/2010/main" val="255659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1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94549406"/>
              </p:ext>
            </p:extLst>
          </p:nvPr>
        </p:nvGraphicFramePr>
        <p:xfrm>
          <a:off x="439616" y="202225"/>
          <a:ext cx="8247184" cy="6023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2543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2395" y="90785"/>
            <a:ext cx="6656294" cy="103743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Georgia" panose="02040502050405020303" pitchFamily="18" charset="0"/>
              </a:rPr>
              <a:t>When does Title IX apply?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3853" y="1318680"/>
            <a:ext cx="6656294" cy="3939121"/>
          </a:xfrm>
        </p:spPr>
        <p:txBody>
          <a:bodyPr/>
          <a:lstStyle/>
          <a:p>
            <a:pPr algn="l"/>
            <a:r>
              <a:rPr lang="en-US" sz="2824" b="1" u="sng" dirty="0">
                <a:latin typeface="Georgia" panose="02040502050405020303" pitchFamily="18" charset="0"/>
              </a:rPr>
              <a:t>ALL</a:t>
            </a:r>
            <a:r>
              <a:rPr lang="en-US" sz="2824" dirty="0">
                <a:latin typeface="Georgia" panose="02040502050405020303" pitchFamily="18" charset="0"/>
              </a:rPr>
              <a:t> educational programs and activities and conduct on any NGU owned or controlled property</a:t>
            </a:r>
          </a:p>
          <a:p>
            <a:pPr algn="l"/>
            <a:endParaRPr lang="en-US" dirty="0">
              <a:latin typeface="Georgia" panose="02040502050405020303" pitchFamily="18" charset="0"/>
            </a:endParaRPr>
          </a:p>
          <a:p>
            <a:pPr algn="l"/>
            <a:r>
              <a:rPr lang="en-US" dirty="0">
                <a:latin typeface="Georgia" panose="02040502050405020303" pitchFamily="18" charset="0"/>
              </a:rPr>
              <a:t>Examples:	classrooms, dorms, campus </a:t>
            </a:r>
          </a:p>
          <a:p>
            <a:pPr algn="l"/>
            <a:r>
              <a:rPr lang="en-US" dirty="0">
                <a:latin typeface="Georgia" panose="02040502050405020303" pitchFamily="18" charset="0"/>
              </a:rPr>
              <a:t>		</a:t>
            </a:r>
            <a:r>
              <a:rPr lang="en-US" b="1" i="1" dirty="0">
                <a:latin typeface="Georgia" panose="02040502050405020303" pitchFamily="18" charset="0"/>
              </a:rPr>
              <a:t>BUT also</a:t>
            </a:r>
            <a:r>
              <a:rPr lang="en-US" dirty="0">
                <a:latin typeface="Georgia" panose="02040502050405020303" pitchFamily="18" charset="0"/>
              </a:rPr>
              <a:t>, internships, field trips, club/team trips, etc.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951" y="3799843"/>
            <a:ext cx="7231182" cy="173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06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8E53B-0BBB-9E85-35A5-CD4AF6CB5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eorgia" panose="02040502050405020303" pitchFamily="18" charset="0"/>
              </a:rPr>
              <a:t>Student-Athletes and Title 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5B936-BEAC-4716-35D5-FD7A2BB6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Georgia" panose="02040502050405020303" pitchFamily="18" charset="0"/>
              </a:rPr>
              <a:t>Why do student-athletes receive “extra” Title IX training?</a:t>
            </a:r>
          </a:p>
          <a:p>
            <a:r>
              <a:rPr lang="en-US" dirty="0">
                <a:latin typeface="Georgia" panose="02040502050405020303" pitchFamily="18" charset="0"/>
              </a:rPr>
              <a:t>Compliance with NCAA regulations</a:t>
            </a:r>
          </a:p>
          <a:p>
            <a:r>
              <a:rPr lang="en-US" dirty="0">
                <a:latin typeface="Georgia" panose="02040502050405020303" pitchFamily="18" charset="0"/>
              </a:rPr>
              <a:t>Student athletes played a role in about 33% of sexual violence on campuses</a:t>
            </a:r>
          </a:p>
          <a:p>
            <a:r>
              <a:rPr lang="en-US" dirty="0">
                <a:latin typeface="Georgia" panose="02040502050405020303" pitchFamily="18" charset="0"/>
              </a:rPr>
              <a:t>Student-athletes compose a significant and visible portion of the undergraduate population at colleges and universities across the country.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Risk factors increase the likelihood of sexual misconduct from athletes.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Athletes are often targeted due to celebrity-like status on campus</a:t>
            </a:r>
          </a:p>
        </p:txBody>
      </p:sp>
    </p:spTree>
    <p:extLst>
      <p:ext uri="{BB962C8B-B14F-4D97-AF65-F5344CB8AC3E}">
        <p14:creationId xmlns:p14="http://schemas.microsoft.com/office/powerpoint/2010/main" val="3602812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236BC-BA25-D176-8C73-116AC72AA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NCAA Student-Athlete Education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97FA2-A9DF-8B0E-FF4C-85CF82D04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Healthy Relationships</a:t>
            </a:r>
          </a:p>
          <a:p>
            <a:r>
              <a:rPr lang="en-US" sz="2800" dirty="0"/>
              <a:t>Consent</a:t>
            </a:r>
          </a:p>
          <a:p>
            <a:r>
              <a:rPr lang="en-US" sz="2800" dirty="0"/>
              <a:t>Sexual violence prevalence</a:t>
            </a:r>
          </a:p>
          <a:p>
            <a:r>
              <a:rPr lang="en-US" sz="2800" dirty="0"/>
              <a:t>Harassment</a:t>
            </a:r>
          </a:p>
          <a:p>
            <a:r>
              <a:rPr lang="en-US" sz="2800" dirty="0"/>
              <a:t>Hazing &amp; bullying</a:t>
            </a:r>
          </a:p>
          <a:p>
            <a:r>
              <a:rPr lang="en-US" sz="2800" dirty="0"/>
              <a:t>Stalking</a:t>
            </a:r>
          </a:p>
          <a:p>
            <a:r>
              <a:rPr lang="en-US" sz="2800" dirty="0"/>
              <a:t>Discrimination</a:t>
            </a:r>
          </a:p>
          <a:p>
            <a:r>
              <a:rPr lang="en-US" sz="2800" dirty="0"/>
              <a:t>The role of alcohol and drug use in SV</a:t>
            </a:r>
          </a:p>
        </p:txBody>
      </p:sp>
    </p:spTree>
    <p:extLst>
      <p:ext uri="{BB962C8B-B14F-4D97-AF65-F5344CB8AC3E}">
        <p14:creationId xmlns:p14="http://schemas.microsoft.com/office/powerpoint/2010/main" val="3200451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8B255C8-67C2-4927-BF1F-357E0C1438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21600000">
            <a:off x="334518" y="216356"/>
            <a:ext cx="3003042" cy="2177205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9B60A45-2727-8C97-CE45-A8AB7245C0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104424" y="2198914"/>
            <a:ext cx="6478762" cy="4321629"/>
          </a:xfrm>
          <a:prstGeom prst="rect">
            <a:avLst/>
          </a:prstGeom>
        </p:spPr>
      </p:pic>
      <p:sp>
        <p:nvSpPr>
          <p:cNvPr id="15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7560" y="5594358"/>
            <a:ext cx="2468880" cy="18288"/>
          </a:xfrm>
          <a:custGeom>
            <a:avLst/>
            <a:gdLst>
              <a:gd name="connsiteX0" fmla="*/ 0 w 2468880"/>
              <a:gd name="connsiteY0" fmla="*/ 0 h 18288"/>
              <a:gd name="connsiteX1" fmla="*/ 592531 w 2468880"/>
              <a:gd name="connsiteY1" fmla="*/ 0 h 18288"/>
              <a:gd name="connsiteX2" fmla="*/ 1160374 w 2468880"/>
              <a:gd name="connsiteY2" fmla="*/ 0 h 18288"/>
              <a:gd name="connsiteX3" fmla="*/ 1728216 w 2468880"/>
              <a:gd name="connsiteY3" fmla="*/ 0 h 18288"/>
              <a:gd name="connsiteX4" fmla="*/ 2468880 w 2468880"/>
              <a:gd name="connsiteY4" fmla="*/ 0 h 18288"/>
              <a:gd name="connsiteX5" fmla="*/ 2468880 w 2468880"/>
              <a:gd name="connsiteY5" fmla="*/ 18288 h 18288"/>
              <a:gd name="connsiteX6" fmla="*/ 1802282 w 2468880"/>
              <a:gd name="connsiteY6" fmla="*/ 18288 h 18288"/>
              <a:gd name="connsiteX7" fmla="*/ 1209751 w 2468880"/>
              <a:gd name="connsiteY7" fmla="*/ 18288 h 18288"/>
              <a:gd name="connsiteX8" fmla="*/ 641909 w 2468880"/>
              <a:gd name="connsiteY8" fmla="*/ 18288 h 18288"/>
              <a:gd name="connsiteX9" fmla="*/ 0 w 2468880"/>
              <a:gd name="connsiteY9" fmla="*/ 18288 h 18288"/>
              <a:gd name="connsiteX10" fmla="*/ 0 w 2468880"/>
              <a:gd name="connsiteY10" fmla="*/ 0 h 18288"/>
              <a:gd name="connsiteX0" fmla="*/ 0 w 2468880"/>
              <a:gd name="connsiteY0" fmla="*/ 0 h 18288"/>
              <a:gd name="connsiteX1" fmla="*/ 567842 w 2468880"/>
              <a:gd name="connsiteY1" fmla="*/ 0 h 18288"/>
              <a:gd name="connsiteX2" fmla="*/ 1234440 w 2468880"/>
              <a:gd name="connsiteY2" fmla="*/ 0 h 18288"/>
              <a:gd name="connsiteX3" fmla="*/ 1777594 w 2468880"/>
              <a:gd name="connsiteY3" fmla="*/ 0 h 18288"/>
              <a:gd name="connsiteX4" fmla="*/ 2468880 w 2468880"/>
              <a:gd name="connsiteY4" fmla="*/ 0 h 18288"/>
              <a:gd name="connsiteX5" fmla="*/ 2468880 w 2468880"/>
              <a:gd name="connsiteY5" fmla="*/ 18288 h 18288"/>
              <a:gd name="connsiteX6" fmla="*/ 1876349 w 2468880"/>
              <a:gd name="connsiteY6" fmla="*/ 18288 h 18288"/>
              <a:gd name="connsiteX7" fmla="*/ 1209751 w 2468880"/>
              <a:gd name="connsiteY7" fmla="*/ 18288 h 18288"/>
              <a:gd name="connsiteX8" fmla="*/ 617220 w 2468880"/>
              <a:gd name="connsiteY8" fmla="*/ 18288 h 18288"/>
              <a:gd name="connsiteX9" fmla="*/ 0 w 2468880"/>
              <a:gd name="connsiteY9" fmla="*/ 18288 h 18288"/>
              <a:gd name="connsiteX10" fmla="*/ 0 w 246888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8880" h="18288" fill="none" extrusionOk="0">
                <a:moveTo>
                  <a:pt x="0" y="0"/>
                </a:moveTo>
                <a:cubicBezTo>
                  <a:pt x="172691" y="-12357"/>
                  <a:pt x="387089" y="31321"/>
                  <a:pt x="592531" y="0"/>
                </a:cubicBezTo>
                <a:cubicBezTo>
                  <a:pt x="767979" y="-23244"/>
                  <a:pt x="871733" y="8472"/>
                  <a:pt x="1160374" y="0"/>
                </a:cubicBezTo>
                <a:cubicBezTo>
                  <a:pt x="1449601" y="-3911"/>
                  <a:pt x="1607266" y="19376"/>
                  <a:pt x="1728216" y="0"/>
                </a:cubicBezTo>
                <a:cubicBezTo>
                  <a:pt x="1818829" y="-58888"/>
                  <a:pt x="2275430" y="-9413"/>
                  <a:pt x="2468880" y="0"/>
                </a:cubicBezTo>
                <a:cubicBezTo>
                  <a:pt x="2467145" y="5314"/>
                  <a:pt x="2470816" y="12013"/>
                  <a:pt x="2468880" y="18288"/>
                </a:cubicBezTo>
                <a:cubicBezTo>
                  <a:pt x="2232442" y="-3319"/>
                  <a:pt x="2078773" y="23053"/>
                  <a:pt x="1802282" y="18288"/>
                </a:cubicBezTo>
                <a:cubicBezTo>
                  <a:pt x="1540683" y="32618"/>
                  <a:pt x="1384233" y="17358"/>
                  <a:pt x="1209751" y="18288"/>
                </a:cubicBezTo>
                <a:cubicBezTo>
                  <a:pt x="1038679" y="-28357"/>
                  <a:pt x="820616" y="4958"/>
                  <a:pt x="641909" y="18288"/>
                </a:cubicBezTo>
                <a:cubicBezTo>
                  <a:pt x="423595" y="12488"/>
                  <a:pt x="155068" y="41456"/>
                  <a:pt x="0" y="18288"/>
                </a:cubicBezTo>
                <a:cubicBezTo>
                  <a:pt x="898" y="13406"/>
                  <a:pt x="19" y="4120"/>
                  <a:pt x="0" y="0"/>
                </a:cubicBezTo>
                <a:close/>
              </a:path>
              <a:path w="2468880" h="18288" stroke="0" extrusionOk="0">
                <a:moveTo>
                  <a:pt x="0" y="0"/>
                </a:moveTo>
                <a:cubicBezTo>
                  <a:pt x="201127" y="34474"/>
                  <a:pt x="321325" y="11273"/>
                  <a:pt x="567842" y="0"/>
                </a:cubicBezTo>
                <a:cubicBezTo>
                  <a:pt x="816255" y="-37660"/>
                  <a:pt x="940209" y="-838"/>
                  <a:pt x="1234440" y="0"/>
                </a:cubicBezTo>
                <a:cubicBezTo>
                  <a:pt x="1509789" y="16874"/>
                  <a:pt x="1664509" y="5689"/>
                  <a:pt x="1777594" y="0"/>
                </a:cubicBezTo>
                <a:cubicBezTo>
                  <a:pt x="1845726" y="-6548"/>
                  <a:pt x="2193196" y="19370"/>
                  <a:pt x="2468880" y="0"/>
                </a:cubicBezTo>
                <a:cubicBezTo>
                  <a:pt x="2468174" y="8377"/>
                  <a:pt x="2470272" y="13210"/>
                  <a:pt x="2468880" y="18288"/>
                </a:cubicBezTo>
                <a:cubicBezTo>
                  <a:pt x="2271382" y="44380"/>
                  <a:pt x="1978656" y="31741"/>
                  <a:pt x="1876349" y="18288"/>
                </a:cubicBezTo>
                <a:cubicBezTo>
                  <a:pt x="1751977" y="-6016"/>
                  <a:pt x="1388067" y="3222"/>
                  <a:pt x="1209751" y="18288"/>
                </a:cubicBezTo>
                <a:cubicBezTo>
                  <a:pt x="1065802" y="31061"/>
                  <a:pt x="753821" y="-1004"/>
                  <a:pt x="617220" y="18288"/>
                </a:cubicBezTo>
                <a:cubicBezTo>
                  <a:pt x="481425" y="28412"/>
                  <a:pt x="248319" y="-391"/>
                  <a:pt x="0" y="18288"/>
                </a:cubicBezTo>
                <a:cubicBezTo>
                  <a:pt x="-445" y="10205"/>
                  <a:pt x="-140" y="6087"/>
                  <a:pt x="0" y="0"/>
                </a:cubicBezTo>
                <a:close/>
              </a:path>
              <a:path w="2468880" h="18288" fill="none" stroke="0" extrusionOk="0">
                <a:moveTo>
                  <a:pt x="0" y="0"/>
                </a:moveTo>
                <a:cubicBezTo>
                  <a:pt x="191987" y="-31891"/>
                  <a:pt x="414837" y="25678"/>
                  <a:pt x="592531" y="0"/>
                </a:cubicBezTo>
                <a:cubicBezTo>
                  <a:pt x="785000" y="-43603"/>
                  <a:pt x="868560" y="12415"/>
                  <a:pt x="1160374" y="0"/>
                </a:cubicBezTo>
                <a:cubicBezTo>
                  <a:pt x="1441409" y="-18672"/>
                  <a:pt x="1600372" y="47113"/>
                  <a:pt x="1728216" y="0"/>
                </a:cubicBezTo>
                <a:cubicBezTo>
                  <a:pt x="1847110" y="23792"/>
                  <a:pt x="2233557" y="23802"/>
                  <a:pt x="2468880" y="0"/>
                </a:cubicBezTo>
                <a:cubicBezTo>
                  <a:pt x="2467752" y="4917"/>
                  <a:pt x="2468978" y="13565"/>
                  <a:pt x="2468880" y="18288"/>
                </a:cubicBezTo>
                <a:cubicBezTo>
                  <a:pt x="2265563" y="-17971"/>
                  <a:pt x="2033349" y="16262"/>
                  <a:pt x="1802282" y="18288"/>
                </a:cubicBezTo>
                <a:cubicBezTo>
                  <a:pt x="1512355" y="31573"/>
                  <a:pt x="1367809" y="29302"/>
                  <a:pt x="1209751" y="18288"/>
                </a:cubicBezTo>
                <a:cubicBezTo>
                  <a:pt x="1060405" y="26129"/>
                  <a:pt x="875661" y="10838"/>
                  <a:pt x="641909" y="18288"/>
                </a:cubicBezTo>
                <a:cubicBezTo>
                  <a:pt x="461670" y="14581"/>
                  <a:pt x="162829" y="18463"/>
                  <a:pt x="0" y="18288"/>
                </a:cubicBezTo>
                <a:cubicBezTo>
                  <a:pt x="913" y="12991"/>
                  <a:pt x="-1021" y="455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468880"/>
                      <a:gd name="connsiteY0" fmla="*/ 0 h 18288"/>
                      <a:gd name="connsiteX1" fmla="*/ 592531 w 2468880"/>
                      <a:gd name="connsiteY1" fmla="*/ 0 h 18288"/>
                      <a:gd name="connsiteX2" fmla="*/ 1160374 w 2468880"/>
                      <a:gd name="connsiteY2" fmla="*/ 0 h 18288"/>
                      <a:gd name="connsiteX3" fmla="*/ 1728216 w 2468880"/>
                      <a:gd name="connsiteY3" fmla="*/ 0 h 18288"/>
                      <a:gd name="connsiteX4" fmla="*/ 2468880 w 2468880"/>
                      <a:gd name="connsiteY4" fmla="*/ 0 h 18288"/>
                      <a:gd name="connsiteX5" fmla="*/ 2468880 w 2468880"/>
                      <a:gd name="connsiteY5" fmla="*/ 18288 h 18288"/>
                      <a:gd name="connsiteX6" fmla="*/ 1802282 w 2468880"/>
                      <a:gd name="connsiteY6" fmla="*/ 18288 h 18288"/>
                      <a:gd name="connsiteX7" fmla="*/ 1209751 w 2468880"/>
                      <a:gd name="connsiteY7" fmla="*/ 18288 h 18288"/>
                      <a:gd name="connsiteX8" fmla="*/ 641909 w 2468880"/>
                      <a:gd name="connsiteY8" fmla="*/ 18288 h 18288"/>
                      <a:gd name="connsiteX9" fmla="*/ 0 w 2468880"/>
                      <a:gd name="connsiteY9" fmla="*/ 18288 h 18288"/>
                      <a:gd name="connsiteX10" fmla="*/ 0 w 246888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68880" h="18288" fill="none" extrusionOk="0">
                        <a:moveTo>
                          <a:pt x="0" y="0"/>
                        </a:moveTo>
                        <a:cubicBezTo>
                          <a:pt x="171523" y="-1510"/>
                          <a:pt x="416079" y="20036"/>
                          <a:pt x="592531" y="0"/>
                        </a:cubicBezTo>
                        <a:cubicBezTo>
                          <a:pt x="768983" y="-20036"/>
                          <a:pt x="878305" y="13110"/>
                          <a:pt x="1160374" y="0"/>
                        </a:cubicBezTo>
                        <a:cubicBezTo>
                          <a:pt x="1442443" y="-13110"/>
                          <a:pt x="1612108" y="24695"/>
                          <a:pt x="1728216" y="0"/>
                        </a:cubicBezTo>
                        <a:cubicBezTo>
                          <a:pt x="1844324" y="-24695"/>
                          <a:pt x="2271040" y="20667"/>
                          <a:pt x="2468880" y="0"/>
                        </a:cubicBezTo>
                        <a:cubicBezTo>
                          <a:pt x="2468302" y="4771"/>
                          <a:pt x="2469633" y="12323"/>
                          <a:pt x="2468880" y="18288"/>
                        </a:cubicBezTo>
                        <a:cubicBezTo>
                          <a:pt x="2229297" y="-14659"/>
                          <a:pt x="2066775" y="30253"/>
                          <a:pt x="1802282" y="18288"/>
                        </a:cubicBezTo>
                        <a:cubicBezTo>
                          <a:pt x="1537789" y="6323"/>
                          <a:pt x="1379930" y="22266"/>
                          <a:pt x="1209751" y="18288"/>
                        </a:cubicBezTo>
                        <a:cubicBezTo>
                          <a:pt x="1039572" y="14310"/>
                          <a:pt x="837025" y="12850"/>
                          <a:pt x="641909" y="18288"/>
                        </a:cubicBezTo>
                        <a:cubicBezTo>
                          <a:pt x="446793" y="23726"/>
                          <a:pt x="170561" y="18472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468880" h="18288" stroke="0" extrusionOk="0">
                        <a:moveTo>
                          <a:pt x="0" y="0"/>
                        </a:moveTo>
                        <a:cubicBezTo>
                          <a:pt x="190931" y="24910"/>
                          <a:pt x="333688" y="11559"/>
                          <a:pt x="567842" y="0"/>
                        </a:cubicBezTo>
                        <a:cubicBezTo>
                          <a:pt x="801996" y="-11559"/>
                          <a:pt x="939971" y="-5677"/>
                          <a:pt x="1234440" y="0"/>
                        </a:cubicBezTo>
                        <a:cubicBezTo>
                          <a:pt x="1528909" y="5677"/>
                          <a:pt x="1658539" y="5184"/>
                          <a:pt x="1777594" y="0"/>
                        </a:cubicBezTo>
                        <a:cubicBezTo>
                          <a:pt x="1896649" y="-5184"/>
                          <a:pt x="2186164" y="23915"/>
                          <a:pt x="2468880" y="0"/>
                        </a:cubicBezTo>
                        <a:cubicBezTo>
                          <a:pt x="2468266" y="8857"/>
                          <a:pt x="2469384" y="13619"/>
                          <a:pt x="2468880" y="18288"/>
                        </a:cubicBezTo>
                        <a:cubicBezTo>
                          <a:pt x="2271330" y="36599"/>
                          <a:pt x="2001027" y="31554"/>
                          <a:pt x="1876349" y="18288"/>
                        </a:cubicBezTo>
                        <a:cubicBezTo>
                          <a:pt x="1751671" y="5022"/>
                          <a:pt x="1364652" y="15063"/>
                          <a:pt x="1209751" y="18288"/>
                        </a:cubicBezTo>
                        <a:cubicBezTo>
                          <a:pt x="1054850" y="21513"/>
                          <a:pt x="748438" y="20074"/>
                          <a:pt x="617220" y="18288"/>
                        </a:cubicBezTo>
                        <a:cubicBezTo>
                          <a:pt x="486002" y="16502"/>
                          <a:pt x="237432" y="27200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77808"/>
      </p:ext>
    </p:extLst>
  </p:cSld>
  <p:clrMapOvr>
    <a:masterClrMapping/>
  </p:clrMapOvr>
</p:sld>
</file>

<file path=ppt/theme/theme1.xml><?xml version="1.0" encoding="utf-8"?>
<a:theme xmlns:a="http://schemas.openxmlformats.org/drawingml/2006/main" name="Cloud skipper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oud skipper design slides.potx" id="{E8493412-85DD-4641-9E8A-937B29FD6AA2}" vid="{77E91E09-5010-404D-ADF4-B79FA46D72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GU Powerpoint" id="{A22D9741-33CE-4E40-BD25-8E5ADB1A59BA}" vid="{202569F8-5966-C846-9322-7BD15B0C83A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DD01B8-816B-49B7-8C81-03AB51D87C54}">
  <ds:schemaRefs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a4f35948-e619-41b3-aa29-22878b09cfd2"/>
    <ds:schemaRef ds:uri="http://schemas.openxmlformats.org/package/2006/metadata/core-properties"/>
    <ds:schemaRef ds:uri="http://schemas.microsoft.com/office/2006/documentManagement/types"/>
    <ds:schemaRef ds:uri="40262f94-9f35-4ac3-9a90-690165a166b7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Cloud skipper design slides</Template>
  <TotalTime>8590</TotalTime>
  <Words>1412</Words>
  <Application>Microsoft Office PowerPoint</Application>
  <PresentationFormat>On-screen Show (4:3)</PresentationFormat>
  <Paragraphs>158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ＭＳ Ｐゴシック</vt:lpstr>
      <vt:lpstr>Arial</vt:lpstr>
      <vt:lpstr>Calibri</vt:lpstr>
      <vt:lpstr>Cambria</vt:lpstr>
      <vt:lpstr>Franklin Gothic Medium</vt:lpstr>
      <vt:lpstr>Georgia</vt:lpstr>
      <vt:lpstr>Georgia Pro</vt:lpstr>
      <vt:lpstr>Helvetica</vt:lpstr>
      <vt:lpstr>Wingdings</vt:lpstr>
      <vt:lpstr>Cloud skipper design template</vt:lpstr>
      <vt:lpstr>Office Theme</vt:lpstr>
      <vt:lpstr>Student-Athlete Title IX Training</vt:lpstr>
      <vt:lpstr>What is Title IX?</vt:lpstr>
      <vt:lpstr>How is Sexual Harassment a Barrier to Educational Opportunities?</vt:lpstr>
      <vt:lpstr>What Does Title IX Cover?</vt:lpstr>
      <vt:lpstr>PowerPoint Presentation</vt:lpstr>
      <vt:lpstr>When does Title IX apply?</vt:lpstr>
      <vt:lpstr>Student-Athletes and Title IX</vt:lpstr>
      <vt:lpstr>NCAA Student-Athlete Education Requirements</vt:lpstr>
      <vt:lpstr>PowerPoint Presentation</vt:lpstr>
      <vt:lpstr>PowerPoint Presentation</vt:lpstr>
      <vt:lpstr> Consent is Ongoing</vt:lpstr>
      <vt:lpstr>Sexual Violence Prevalence</vt:lpstr>
      <vt:lpstr>Harassment, Bullying &amp; Discrimination</vt:lpstr>
      <vt:lpstr>PowerPoint Presentation</vt:lpstr>
      <vt:lpstr>Inebriation and Consent</vt:lpstr>
      <vt:lpstr>How do YOU prevent sexual harassment/violence?</vt:lpstr>
      <vt:lpstr>PowerPoint Presentation</vt:lpstr>
      <vt:lpstr>Upstander Intervention</vt:lpstr>
      <vt:lpstr>What can you do?</vt:lpstr>
      <vt:lpstr>What is the process?</vt:lpstr>
      <vt:lpstr>Counseling Staff</vt:lpstr>
      <vt:lpstr>Title IX Coordinator, Tracy Kramer, PhD Associate Dean, Graduate Business Professor Tim Brashier Campus, Room 231 864-977-7256  </vt:lpstr>
    </vt:vector>
  </TitlesOfParts>
  <Company>University of the Southwest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IX</dc:title>
  <dc:creator>Dr. Jenelle Job</dc:creator>
  <cp:lastModifiedBy>Tracy Kramer</cp:lastModifiedBy>
  <cp:revision>29</cp:revision>
  <dcterms:created xsi:type="dcterms:W3CDTF">2018-09-09T02:23:06Z</dcterms:created>
  <dcterms:modified xsi:type="dcterms:W3CDTF">2024-09-19T23:00:55Z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