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89" r:id="rId3"/>
    <p:sldId id="290" r:id="rId4"/>
    <p:sldId id="292" r:id="rId5"/>
    <p:sldId id="308" r:id="rId6"/>
    <p:sldId id="298" r:id="rId7"/>
    <p:sldId id="274" r:id="rId8"/>
    <p:sldId id="287" r:id="rId9"/>
    <p:sldId id="276" r:id="rId10"/>
    <p:sldId id="291" r:id="rId11"/>
    <p:sldId id="300" r:id="rId12"/>
    <p:sldId id="303" r:id="rId13"/>
    <p:sldId id="304" r:id="rId14"/>
    <p:sldId id="305" r:id="rId15"/>
    <p:sldId id="288" r:id="rId16"/>
    <p:sldId id="285" r:id="rId17"/>
  </p:sldIdLst>
  <p:sldSz cx="100584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D70036"/>
    <a:srgbClr val="0099CC"/>
    <a:srgbClr val="D41E02"/>
    <a:srgbClr val="C2C7C8"/>
    <a:srgbClr val="3D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5"/>
    <p:restoredTop sz="94720"/>
  </p:normalViewPr>
  <p:slideViewPr>
    <p:cSldViewPr snapToGrid="0" snapToObjects="1">
      <p:cViewPr varScale="1">
        <p:scale>
          <a:sx n="52" d="100"/>
          <a:sy n="52" d="100"/>
        </p:scale>
        <p:origin x="1256" y="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A3210-81A1-45AC-9ED1-DD6B0DDF2875}"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6C469C89-BCB0-4DFE-8FD7-035C0C241308}">
      <dgm:prSet phldrT="[Text]"/>
      <dgm:spPr/>
      <dgm:t>
        <a:bodyPr/>
        <a:lstStyle/>
        <a:p>
          <a:r>
            <a:rPr lang="en-US" dirty="0"/>
            <a:t>Adjudication</a:t>
          </a:r>
        </a:p>
      </dgm:t>
    </dgm:pt>
    <dgm:pt modelId="{6FF12E54-7E0D-428D-AAE7-95FDF8343220}" type="parTrans" cxnId="{2718B8A6-EF2F-404A-ACDF-FCBBA7E03092}">
      <dgm:prSet/>
      <dgm:spPr/>
      <dgm:t>
        <a:bodyPr/>
        <a:lstStyle/>
        <a:p>
          <a:endParaRPr lang="en-US"/>
        </a:p>
      </dgm:t>
    </dgm:pt>
    <dgm:pt modelId="{AB449FAA-B8BF-4352-B231-0264317F25F4}" type="sibTrans" cxnId="{2718B8A6-EF2F-404A-ACDF-FCBBA7E03092}">
      <dgm:prSet/>
      <dgm:spPr/>
      <dgm:t>
        <a:bodyPr/>
        <a:lstStyle/>
        <a:p>
          <a:endParaRPr lang="en-US"/>
        </a:p>
      </dgm:t>
    </dgm:pt>
    <dgm:pt modelId="{8F0414DB-EEB0-4F8C-8E45-D87ADD6C25B5}">
      <dgm:prSet phldrT="[Text]"/>
      <dgm:spPr/>
      <dgm:t>
        <a:bodyPr/>
        <a:lstStyle/>
        <a:p>
          <a:r>
            <a:rPr lang="en-US" dirty="0"/>
            <a:t>Panel of trained adjudicators</a:t>
          </a:r>
        </a:p>
      </dgm:t>
    </dgm:pt>
    <dgm:pt modelId="{35955446-CF05-4306-80CA-ADDC38A02858}" type="parTrans" cxnId="{3FC77A14-2CC5-4806-84C2-A398E6C7056A}">
      <dgm:prSet/>
      <dgm:spPr/>
      <dgm:t>
        <a:bodyPr/>
        <a:lstStyle/>
        <a:p>
          <a:endParaRPr lang="en-US"/>
        </a:p>
      </dgm:t>
    </dgm:pt>
    <dgm:pt modelId="{A2CA0344-E875-40CB-BF71-7D754BDC30CB}" type="sibTrans" cxnId="{3FC77A14-2CC5-4806-84C2-A398E6C7056A}">
      <dgm:prSet/>
      <dgm:spPr/>
      <dgm:t>
        <a:bodyPr/>
        <a:lstStyle/>
        <a:p>
          <a:endParaRPr lang="en-US"/>
        </a:p>
      </dgm:t>
    </dgm:pt>
    <dgm:pt modelId="{DC8544CB-4E7B-491D-8A43-F89E0C28B631}">
      <dgm:prSet phldrT="[Text]"/>
      <dgm:spPr/>
      <dgm:t>
        <a:bodyPr/>
        <a:lstStyle/>
        <a:p>
          <a:r>
            <a:rPr lang="en-US" dirty="0"/>
            <a:t>Written Record or Live Hearing</a:t>
          </a:r>
        </a:p>
      </dgm:t>
    </dgm:pt>
    <dgm:pt modelId="{5AF0FD87-9AE8-49A8-AF43-16020BCBC7F1}" type="parTrans" cxnId="{6BE3A57B-B6FB-41EE-9036-AAD53800B74B}">
      <dgm:prSet/>
      <dgm:spPr/>
      <dgm:t>
        <a:bodyPr/>
        <a:lstStyle/>
        <a:p>
          <a:endParaRPr lang="en-US"/>
        </a:p>
      </dgm:t>
    </dgm:pt>
    <dgm:pt modelId="{AE12FB32-8BE4-457B-AE14-5B2A4AB52561}" type="sibTrans" cxnId="{6BE3A57B-B6FB-41EE-9036-AAD53800B74B}">
      <dgm:prSet/>
      <dgm:spPr/>
      <dgm:t>
        <a:bodyPr/>
        <a:lstStyle/>
        <a:p>
          <a:endParaRPr lang="en-US"/>
        </a:p>
      </dgm:t>
    </dgm:pt>
    <dgm:pt modelId="{6E81FE5C-7190-437A-ACBE-CE5CD44DAF1A}">
      <dgm:prSet phldrT="[Text]"/>
      <dgm:spPr/>
      <dgm:t>
        <a:bodyPr/>
        <a:lstStyle/>
        <a:p>
          <a:r>
            <a:rPr lang="en-US" dirty="0"/>
            <a:t>Appeal</a:t>
          </a:r>
        </a:p>
      </dgm:t>
    </dgm:pt>
    <dgm:pt modelId="{7EC92D52-7282-4FB5-9984-92CB46C64E70}" type="parTrans" cxnId="{BE25E7C8-311A-43F8-AACF-F19CBB59C122}">
      <dgm:prSet/>
      <dgm:spPr/>
      <dgm:t>
        <a:bodyPr/>
        <a:lstStyle/>
        <a:p>
          <a:endParaRPr lang="en-US"/>
        </a:p>
      </dgm:t>
    </dgm:pt>
    <dgm:pt modelId="{6461AA4E-0584-40A7-B295-0ED85D7093BF}" type="sibTrans" cxnId="{BE25E7C8-311A-43F8-AACF-F19CBB59C122}">
      <dgm:prSet/>
      <dgm:spPr/>
      <dgm:t>
        <a:bodyPr/>
        <a:lstStyle/>
        <a:p>
          <a:endParaRPr lang="en-US"/>
        </a:p>
      </dgm:t>
    </dgm:pt>
    <dgm:pt modelId="{D0179E19-D09F-49CF-ABD6-F4A2E36BBA65}">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Procedural error</a:t>
          </a:r>
          <a:endParaRPr lang="en-US" dirty="0"/>
        </a:p>
      </dgm:t>
    </dgm:pt>
    <dgm:pt modelId="{90B812BE-210C-4449-B0C7-7B05C1C3F5A5}" type="parTrans" cxnId="{6B8231F7-1102-4435-8285-C04DB7B6E8AC}">
      <dgm:prSet/>
      <dgm:spPr/>
      <dgm:t>
        <a:bodyPr/>
        <a:lstStyle/>
        <a:p>
          <a:endParaRPr lang="en-US"/>
        </a:p>
      </dgm:t>
    </dgm:pt>
    <dgm:pt modelId="{639915CE-960B-4F90-971C-6448C085D639}" type="sibTrans" cxnId="{6B8231F7-1102-4435-8285-C04DB7B6E8AC}">
      <dgm:prSet/>
      <dgm:spPr/>
      <dgm:t>
        <a:bodyPr/>
        <a:lstStyle/>
        <a:p>
          <a:endParaRPr lang="en-US"/>
        </a:p>
      </dgm:t>
    </dgm:pt>
    <dgm:pt modelId="{3600635A-F1B3-4B92-ABB2-625896E1C6CA}">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Preponderance of the evidence standard</a:t>
          </a:r>
          <a:endParaRPr lang="en-US" dirty="0"/>
        </a:p>
      </dgm:t>
    </dgm:pt>
    <dgm:pt modelId="{2DEF8DC9-6723-46EA-BCB3-63F60A4C9550}" type="parTrans" cxnId="{6B7315F3-9A60-4628-965D-248F63F1F35E}">
      <dgm:prSet/>
      <dgm:spPr/>
      <dgm:t>
        <a:bodyPr/>
        <a:lstStyle/>
        <a:p>
          <a:endParaRPr lang="en-US"/>
        </a:p>
      </dgm:t>
    </dgm:pt>
    <dgm:pt modelId="{8BFD8560-5247-4BC0-B7F6-4B3583DA39B4}" type="sibTrans" cxnId="{6B7315F3-9A60-4628-965D-248F63F1F35E}">
      <dgm:prSet/>
      <dgm:spPr/>
      <dgm:t>
        <a:bodyPr/>
        <a:lstStyle/>
        <a:p>
          <a:endParaRPr lang="en-US"/>
        </a:p>
      </dgm:t>
    </dgm:pt>
    <dgm:pt modelId="{70E0E112-983B-4EF1-9553-6AC92EB08DE2}">
      <dgm:prSet/>
      <dgm:spPr/>
      <dgm:t>
        <a:bodyPr/>
        <a:lstStyle/>
        <a:p>
          <a:r>
            <a:rPr lang="en-US">
              <a:latin typeface="Arial" panose="020B0604020202020204" pitchFamily="34" charset="0"/>
              <a:cs typeface="Arial" panose="020B0604020202020204" pitchFamily="34" charset="0"/>
            </a:rPr>
            <a:t>New evidence</a:t>
          </a:r>
          <a:endParaRPr lang="en-US" dirty="0">
            <a:latin typeface="Arial" panose="020B0604020202020204" pitchFamily="34" charset="0"/>
            <a:cs typeface="Arial" panose="020B0604020202020204" pitchFamily="34" charset="0"/>
          </a:endParaRPr>
        </a:p>
      </dgm:t>
    </dgm:pt>
    <dgm:pt modelId="{5507E6E1-B0DB-4BDE-9409-23396E6FC7BD}" type="parTrans" cxnId="{64A61680-47F8-4FAB-BB36-7B762C660EAF}">
      <dgm:prSet/>
      <dgm:spPr/>
      <dgm:t>
        <a:bodyPr/>
        <a:lstStyle/>
        <a:p>
          <a:endParaRPr lang="en-US"/>
        </a:p>
      </dgm:t>
    </dgm:pt>
    <dgm:pt modelId="{EC42B3B9-46F2-4057-BAE7-A4594ABA1CC7}" type="sibTrans" cxnId="{64A61680-47F8-4FAB-BB36-7B762C660EAF}">
      <dgm:prSet/>
      <dgm:spPr/>
      <dgm:t>
        <a:bodyPr/>
        <a:lstStyle/>
        <a:p>
          <a:endParaRPr lang="en-US"/>
        </a:p>
      </dgm:t>
    </dgm:pt>
    <dgm:pt modelId="{D339A4A2-BD4C-4A5A-A2B2-2D8DC219064B}">
      <dgm:prSet/>
      <dgm:spPr/>
      <dgm:t>
        <a:bodyPr/>
        <a:lstStyle/>
        <a:p>
          <a:r>
            <a:rPr lang="en-US" dirty="0">
              <a:latin typeface="Arial" panose="020B0604020202020204" pitchFamily="34" charset="0"/>
              <a:cs typeface="Arial" panose="020B0604020202020204" pitchFamily="34" charset="0"/>
            </a:rPr>
            <a:t>Conflict/Bias</a:t>
          </a:r>
        </a:p>
      </dgm:t>
    </dgm:pt>
    <dgm:pt modelId="{A3EF2E9A-9B71-409E-AD42-6683D841577F}" type="parTrans" cxnId="{AB21CFD5-DD6B-4FEE-9D6B-8F6D6DA339AA}">
      <dgm:prSet/>
      <dgm:spPr/>
      <dgm:t>
        <a:bodyPr/>
        <a:lstStyle/>
        <a:p>
          <a:endParaRPr lang="en-US"/>
        </a:p>
      </dgm:t>
    </dgm:pt>
    <dgm:pt modelId="{E7A86117-5ADC-482E-9F2D-4AD09BE66BD1}" type="sibTrans" cxnId="{AB21CFD5-DD6B-4FEE-9D6B-8F6D6DA339AA}">
      <dgm:prSet/>
      <dgm:spPr/>
      <dgm:t>
        <a:bodyPr/>
        <a:lstStyle/>
        <a:p>
          <a:endParaRPr lang="en-US"/>
        </a:p>
      </dgm:t>
    </dgm:pt>
    <dgm:pt modelId="{A6DD167E-A88F-42A2-9D9D-3981A90EF16C}">
      <dgm:prSet/>
      <dgm:spPr/>
      <dgm:t>
        <a:bodyPr/>
        <a:lstStyle/>
        <a:p>
          <a:r>
            <a:rPr lang="en-US">
              <a:latin typeface="Georgia Pro" panose="02040502050405020303" pitchFamily="18" charset="0"/>
            </a:rPr>
            <a:t>Formal Investigation</a:t>
          </a:r>
          <a:endParaRPr lang="en-US" dirty="0">
            <a:latin typeface="Georgia Pro" panose="02040502050405020303" pitchFamily="18" charset="0"/>
          </a:endParaRPr>
        </a:p>
      </dgm:t>
    </dgm:pt>
    <dgm:pt modelId="{D70466D5-35E4-43D1-8163-3005BEEF727F}" type="parTrans" cxnId="{918DD4B9-9CAA-403E-98B5-CBD44B8D8E94}">
      <dgm:prSet/>
      <dgm:spPr/>
      <dgm:t>
        <a:bodyPr/>
        <a:lstStyle/>
        <a:p>
          <a:endParaRPr lang="en-US"/>
        </a:p>
      </dgm:t>
    </dgm:pt>
    <dgm:pt modelId="{294D8C34-BE4B-4537-8E63-C89D9B2DF284}" type="sibTrans" cxnId="{918DD4B9-9CAA-403E-98B5-CBD44B8D8E94}">
      <dgm:prSet/>
      <dgm:spPr/>
      <dgm:t>
        <a:bodyPr/>
        <a:lstStyle/>
        <a:p>
          <a:endParaRPr lang="en-US"/>
        </a:p>
      </dgm:t>
    </dgm:pt>
    <dgm:pt modelId="{98B8C1CE-A99C-4FAF-8447-B6B6C4416B8F}">
      <dgm:prSet/>
      <dgm:spPr/>
      <dgm:t>
        <a:bodyPr/>
        <a:lstStyle/>
        <a:p>
          <a:endParaRPr lang="en-US"/>
        </a:p>
      </dgm:t>
    </dgm:pt>
    <dgm:pt modelId="{1712F6B9-B315-450C-BBB7-489E982045B9}" type="parTrans" cxnId="{3045CEB8-1B93-43AC-B0F9-C8A9EFF6DDC1}">
      <dgm:prSet/>
      <dgm:spPr/>
      <dgm:t>
        <a:bodyPr/>
        <a:lstStyle/>
        <a:p>
          <a:endParaRPr lang="en-US"/>
        </a:p>
      </dgm:t>
    </dgm:pt>
    <dgm:pt modelId="{B057A80A-0DBE-4ABD-B752-12527F91A3B0}" type="sibTrans" cxnId="{3045CEB8-1B93-43AC-B0F9-C8A9EFF6DDC1}">
      <dgm:prSet/>
      <dgm:spPr/>
      <dgm:t>
        <a:bodyPr/>
        <a:lstStyle/>
        <a:p>
          <a:endParaRPr lang="en-US"/>
        </a:p>
      </dgm:t>
    </dgm:pt>
    <dgm:pt modelId="{41A0970D-6B2A-45DF-950F-8E17C191BF06}">
      <dgm:prSet/>
      <dgm:spPr/>
      <dgm:t>
        <a:bodyPr/>
        <a:lstStyle/>
        <a:p>
          <a:r>
            <a:rPr lang="en-US">
              <a:latin typeface="Georgia Pro" panose="02040502050405020303" pitchFamily="18" charset="0"/>
            </a:rPr>
            <a:t>Fact Finding</a:t>
          </a:r>
          <a:endParaRPr lang="en-US" dirty="0">
            <a:latin typeface="Georgia Pro" panose="02040502050405020303" pitchFamily="18" charset="0"/>
          </a:endParaRPr>
        </a:p>
      </dgm:t>
    </dgm:pt>
    <dgm:pt modelId="{7D2591C8-13D3-45BB-A48C-7C541DFC5052}" type="parTrans" cxnId="{06FD6634-A9BE-41A9-89F0-9BF04E5D5C28}">
      <dgm:prSet/>
      <dgm:spPr/>
      <dgm:t>
        <a:bodyPr/>
        <a:lstStyle/>
        <a:p>
          <a:endParaRPr lang="en-US"/>
        </a:p>
      </dgm:t>
    </dgm:pt>
    <dgm:pt modelId="{5613EE5C-E48C-4918-89EB-7A31760F2662}" type="sibTrans" cxnId="{06FD6634-A9BE-41A9-89F0-9BF04E5D5C28}">
      <dgm:prSet/>
      <dgm:spPr/>
      <dgm:t>
        <a:bodyPr/>
        <a:lstStyle/>
        <a:p>
          <a:endParaRPr lang="en-US"/>
        </a:p>
      </dgm:t>
    </dgm:pt>
    <dgm:pt modelId="{2B02955B-497D-4C79-AF09-858557B67BC2}">
      <dgm:prSet/>
      <dgm:spPr/>
      <dgm:t>
        <a:bodyPr/>
        <a:lstStyle/>
        <a:p>
          <a:r>
            <a:rPr lang="en-US">
              <a:latin typeface="Georgia Pro" panose="02040502050405020303" pitchFamily="18" charset="0"/>
            </a:rPr>
            <a:t>Fair and transparent process</a:t>
          </a:r>
          <a:endParaRPr lang="en-US" dirty="0">
            <a:latin typeface="Georgia Pro" panose="02040502050405020303" pitchFamily="18" charset="0"/>
          </a:endParaRPr>
        </a:p>
      </dgm:t>
    </dgm:pt>
    <dgm:pt modelId="{4CCFDBDA-87B2-430B-AEF5-5566F272F0A0}" type="parTrans" cxnId="{397435F5-9C4B-4EE8-809E-0967980D419F}">
      <dgm:prSet/>
      <dgm:spPr/>
      <dgm:t>
        <a:bodyPr/>
        <a:lstStyle/>
        <a:p>
          <a:endParaRPr lang="en-US"/>
        </a:p>
      </dgm:t>
    </dgm:pt>
    <dgm:pt modelId="{D77B71AE-5848-4A31-A105-53BDB053598F}" type="sibTrans" cxnId="{397435F5-9C4B-4EE8-809E-0967980D419F}">
      <dgm:prSet/>
      <dgm:spPr/>
      <dgm:t>
        <a:bodyPr/>
        <a:lstStyle/>
        <a:p>
          <a:endParaRPr lang="en-US"/>
        </a:p>
      </dgm:t>
    </dgm:pt>
    <dgm:pt modelId="{03E47B2A-350A-42D5-A801-0CF9F0D2D4B3}">
      <dgm:prSet/>
      <dgm:spPr/>
      <dgm:t>
        <a:bodyPr/>
        <a:lstStyle/>
        <a:p>
          <a:r>
            <a:rPr lang="en-US">
              <a:latin typeface="Georgia Pro" panose="02040502050405020303" pitchFamily="18" charset="0"/>
            </a:rPr>
            <a:t>Produces a report of finding</a:t>
          </a:r>
          <a:endParaRPr lang="en-US" dirty="0">
            <a:latin typeface="Georgia Pro" panose="02040502050405020303" pitchFamily="18" charset="0"/>
          </a:endParaRPr>
        </a:p>
      </dgm:t>
    </dgm:pt>
    <dgm:pt modelId="{9176D389-7D0C-430D-81DD-0C9A9D7E0B67}" type="parTrans" cxnId="{9AC42973-16BB-4F0D-8989-291F49A68079}">
      <dgm:prSet/>
      <dgm:spPr/>
      <dgm:t>
        <a:bodyPr/>
        <a:lstStyle/>
        <a:p>
          <a:endParaRPr lang="en-US"/>
        </a:p>
      </dgm:t>
    </dgm:pt>
    <dgm:pt modelId="{EB5F69FE-CBA0-4C0C-A9D4-2C0560CBE28B}" type="sibTrans" cxnId="{9AC42973-16BB-4F0D-8989-291F49A68079}">
      <dgm:prSet/>
      <dgm:spPr/>
      <dgm:t>
        <a:bodyPr/>
        <a:lstStyle/>
        <a:p>
          <a:endParaRPr lang="en-US"/>
        </a:p>
      </dgm:t>
    </dgm:pt>
    <dgm:pt modelId="{DA336CB3-0BAB-4683-A21B-6625F0571BAD}" type="pres">
      <dgm:prSet presAssocID="{C1EA3210-81A1-45AC-9ED1-DD6B0DDF2875}" presName="linearFlow" presStyleCnt="0">
        <dgm:presLayoutVars>
          <dgm:dir/>
          <dgm:animLvl val="lvl"/>
          <dgm:resizeHandles val="exact"/>
        </dgm:presLayoutVars>
      </dgm:prSet>
      <dgm:spPr/>
    </dgm:pt>
    <dgm:pt modelId="{00CA0904-C972-40C6-A937-53C68F633206}" type="pres">
      <dgm:prSet presAssocID="{A6DD167E-A88F-42A2-9D9D-3981A90EF16C}" presName="composite" presStyleCnt="0"/>
      <dgm:spPr/>
    </dgm:pt>
    <dgm:pt modelId="{08E155D8-1447-4C0B-80EE-5606585F1120}" type="pres">
      <dgm:prSet presAssocID="{A6DD167E-A88F-42A2-9D9D-3981A90EF16C}" presName="parentText" presStyleLbl="alignNode1" presStyleIdx="0" presStyleCnt="3">
        <dgm:presLayoutVars>
          <dgm:chMax val="1"/>
          <dgm:bulletEnabled val="1"/>
        </dgm:presLayoutVars>
      </dgm:prSet>
      <dgm:spPr/>
    </dgm:pt>
    <dgm:pt modelId="{6866A581-61F8-454B-898B-5318FEDFF68A}" type="pres">
      <dgm:prSet presAssocID="{A6DD167E-A88F-42A2-9D9D-3981A90EF16C}" presName="descendantText" presStyleLbl="alignAcc1" presStyleIdx="0" presStyleCnt="3">
        <dgm:presLayoutVars>
          <dgm:bulletEnabled val="1"/>
        </dgm:presLayoutVars>
      </dgm:prSet>
      <dgm:spPr/>
    </dgm:pt>
    <dgm:pt modelId="{730DAFDA-9A18-4AED-BCFD-5A52339F7422}" type="pres">
      <dgm:prSet presAssocID="{294D8C34-BE4B-4537-8E63-C89D9B2DF284}" presName="sp" presStyleCnt="0"/>
      <dgm:spPr/>
    </dgm:pt>
    <dgm:pt modelId="{D135171D-4327-4F6B-9A4E-1F5967729E81}" type="pres">
      <dgm:prSet presAssocID="{6C469C89-BCB0-4DFE-8FD7-035C0C241308}" presName="composite" presStyleCnt="0"/>
      <dgm:spPr/>
    </dgm:pt>
    <dgm:pt modelId="{F8B1E50B-3839-4A6F-9FB0-114FDC7EBFD8}" type="pres">
      <dgm:prSet presAssocID="{6C469C89-BCB0-4DFE-8FD7-035C0C241308}" presName="parentText" presStyleLbl="alignNode1" presStyleIdx="1" presStyleCnt="3">
        <dgm:presLayoutVars>
          <dgm:chMax val="1"/>
          <dgm:bulletEnabled val="1"/>
        </dgm:presLayoutVars>
      </dgm:prSet>
      <dgm:spPr/>
    </dgm:pt>
    <dgm:pt modelId="{6878B735-9DD9-4F09-8D5C-DFA3F6104EC1}" type="pres">
      <dgm:prSet presAssocID="{6C469C89-BCB0-4DFE-8FD7-035C0C241308}" presName="descendantText" presStyleLbl="alignAcc1" presStyleIdx="1" presStyleCnt="3">
        <dgm:presLayoutVars>
          <dgm:bulletEnabled val="1"/>
        </dgm:presLayoutVars>
      </dgm:prSet>
      <dgm:spPr/>
    </dgm:pt>
    <dgm:pt modelId="{E34DC323-8B00-41C0-BE7D-84EAD8EEC2EE}" type="pres">
      <dgm:prSet presAssocID="{AB449FAA-B8BF-4352-B231-0264317F25F4}" presName="sp" presStyleCnt="0"/>
      <dgm:spPr/>
    </dgm:pt>
    <dgm:pt modelId="{79AD5755-643B-4F53-9CDF-0FB8F411E6F4}" type="pres">
      <dgm:prSet presAssocID="{6E81FE5C-7190-437A-ACBE-CE5CD44DAF1A}" presName="composite" presStyleCnt="0"/>
      <dgm:spPr/>
    </dgm:pt>
    <dgm:pt modelId="{A65D3D98-9E7D-459E-9E4D-CA14507CEEC9}" type="pres">
      <dgm:prSet presAssocID="{6E81FE5C-7190-437A-ACBE-CE5CD44DAF1A}" presName="parentText" presStyleLbl="alignNode1" presStyleIdx="2" presStyleCnt="3">
        <dgm:presLayoutVars>
          <dgm:chMax val="1"/>
          <dgm:bulletEnabled val="1"/>
        </dgm:presLayoutVars>
      </dgm:prSet>
      <dgm:spPr/>
    </dgm:pt>
    <dgm:pt modelId="{8EBE4ADD-9723-4DE3-A388-35115FE9C39C}" type="pres">
      <dgm:prSet presAssocID="{6E81FE5C-7190-437A-ACBE-CE5CD44DAF1A}" presName="descendantText" presStyleLbl="alignAcc1" presStyleIdx="2" presStyleCnt="3">
        <dgm:presLayoutVars>
          <dgm:bulletEnabled val="1"/>
        </dgm:presLayoutVars>
      </dgm:prSet>
      <dgm:spPr/>
    </dgm:pt>
  </dgm:ptLst>
  <dgm:cxnLst>
    <dgm:cxn modelId="{7278D307-E162-41F4-AE0B-742E31F03147}" type="presOf" srcId="{98B8C1CE-A99C-4FAF-8447-B6B6C4416B8F}" destId="{6866A581-61F8-454B-898B-5318FEDFF68A}" srcOrd="0" destOrd="0" presId="urn:microsoft.com/office/officeart/2005/8/layout/chevron2"/>
    <dgm:cxn modelId="{3FC77A14-2CC5-4806-84C2-A398E6C7056A}" srcId="{6C469C89-BCB0-4DFE-8FD7-035C0C241308}" destId="{8F0414DB-EEB0-4F8C-8E45-D87ADD6C25B5}" srcOrd="0" destOrd="0" parTransId="{35955446-CF05-4306-80CA-ADDC38A02858}" sibTransId="{A2CA0344-E875-40CB-BF71-7D754BDC30CB}"/>
    <dgm:cxn modelId="{1DF68016-3E2F-48CF-8A88-AC5C5EAB61ED}" type="presOf" srcId="{C1EA3210-81A1-45AC-9ED1-DD6B0DDF2875}" destId="{DA336CB3-0BAB-4683-A21B-6625F0571BAD}" srcOrd="0" destOrd="0" presId="urn:microsoft.com/office/officeart/2005/8/layout/chevron2"/>
    <dgm:cxn modelId="{06FD6634-A9BE-41A9-89F0-9BF04E5D5C28}" srcId="{A6DD167E-A88F-42A2-9D9D-3981A90EF16C}" destId="{41A0970D-6B2A-45DF-950F-8E17C191BF06}" srcOrd="1" destOrd="0" parTransId="{7D2591C8-13D3-45BB-A48C-7C541DFC5052}" sibTransId="{5613EE5C-E48C-4918-89EB-7A31760F2662}"/>
    <dgm:cxn modelId="{C321AF39-A547-4C30-A081-0A134F75F0E0}" type="presOf" srcId="{D339A4A2-BD4C-4A5A-A2B2-2D8DC219064B}" destId="{8EBE4ADD-9723-4DE3-A388-35115FE9C39C}" srcOrd="0" destOrd="2" presId="urn:microsoft.com/office/officeart/2005/8/layout/chevron2"/>
    <dgm:cxn modelId="{76569761-D48F-44E9-9649-3EE9AC979A26}" type="presOf" srcId="{8F0414DB-EEB0-4F8C-8E45-D87ADD6C25B5}" destId="{6878B735-9DD9-4F09-8D5C-DFA3F6104EC1}" srcOrd="0" destOrd="0" presId="urn:microsoft.com/office/officeart/2005/8/layout/chevron2"/>
    <dgm:cxn modelId="{CD126962-7488-4EFF-BB0A-405BC85F7FAB}" type="presOf" srcId="{3600635A-F1B3-4B92-ABB2-625896E1C6CA}" destId="{6878B735-9DD9-4F09-8D5C-DFA3F6104EC1}" srcOrd="0" destOrd="2" presId="urn:microsoft.com/office/officeart/2005/8/layout/chevron2"/>
    <dgm:cxn modelId="{945C004C-4D2A-4136-8E54-0FD5738B6036}" type="presOf" srcId="{A6DD167E-A88F-42A2-9D9D-3981A90EF16C}" destId="{08E155D8-1447-4C0B-80EE-5606585F1120}" srcOrd="0" destOrd="0" presId="urn:microsoft.com/office/officeart/2005/8/layout/chevron2"/>
    <dgm:cxn modelId="{9AC42973-16BB-4F0D-8989-291F49A68079}" srcId="{A6DD167E-A88F-42A2-9D9D-3981A90EF16C}" destId="{03E47B2A-350A-42D5-A801-0CF9F0D2D4B3}" srcOrd="3" destOrd="0" parTransId="{9176D389-7D0C-430D-81DD-0C9A9D7E0B67}" sibTransId="{EB5F69FE-CBA0-4C0C-A9D4-2C0560CBE28B}"/>
    <dgm:cxn modelId="{6BE3A57B-B6FB-41EE-9036-AAD53800B74B}" srcId="{6C469C89-BCB0-4DFE-8FD7-035C0C241308}" destId="{DC8544CB-4E7B-491D-8A43-F89E0C28B631}" srcOrd="1" destOrd="0" parTransId="{5AF0FD87-9AE8-49A8-AF43-16020BCBC7F1}" sibTransId="{AE12FB32-8BE4-457B-AE14-5B2A4AB52561}"/>
    <dgm:cxn modelId="{F54ECD7D-96A7-4DDC-B1EF-37C0190B84C1}" type="presOf" srcId="{D0179E19-D09F-49CF-ABD6-F4A2E36BBA65}" destId="{8EBE4ADD-9723-4DE3-A388-35115FE9C39C}" srcOrd="0" destOrd="0" presId="urn:microsoft.com/office/officeart/2005/8/layout/chevron2"/>
    <dgm:cxn modelId="{1364D47F-257B-4486-AFF6-6D4CC9F2FCC2}" type="presOf" srcId="{41A0970D-6B2A-45DF-950F-8E17C191BF06}" destId="{6866A581-61F8-454B-898B-5318FEDFF68A}" srcOrd="0" destOrd="1" presId="urn:microsoft.com/office/officeart/2005/8/layout/chevron2"/>
    <dgm:cxn modelId="{64A61680-47F8-4FAB-BB36-7B762C660EAF}" srcId="{6E81FE5C-7190-437A-ACBE-CE5CD44DAF1A}" destId="{70E0E112-983B-4EF1-9553-6AC92EB08DE2}" srcOrd="1" destOrd="0" parTransId="{5507E6E1-B0DB-4BDE-9409-23396E6FC7BD}" sibTransId="{EC42B3B9-46F2-4057-BAE7-A4594ABA1CC7}"/>
    <dgm:cxn modelId="{99C2A58A-0852-4F51-B0AF-BE674A500769}" type="presOf" srcId="{6C469C89-BCB0-4DFE-8FD7-035C0C241308}" destId="{F8B1E50B-3839-4A6F-9FB0-114FDC7EBFD8}" srcOrd="0" destOrd="0" presId="urn:microsoft.com/office/officeart/2005/8/layout/chevron2"/>
    <dgm:cxn modelId="{F2D60A8C-33CB-4DEA-AB74-47B1F3F168E8}" type="presOf" srcId="{70E0E112-983B-4EF1-9553-6AC92EB08DE2}" destId="{8EBE4ADD-9723-4DE3-A388-35115FE9C39C}" srcOrd="0" destOrd="1" presId="urn:microsoft.com/office/officeart/2005/8/layout/chevron2"/>
    <dgm:cxn modelId="{4B3DED91-0EA5-4F9B-8244-37DD0AC07EAF}" type="presOf" srcId="{03E47B2A-350A-42D5-A801-0CF9F0D2D4B3}" destId="{6866A581-61F8-454B-898B-5318FEDFF68A}" srcOrd="0" destOrd="3" presId="urn:microsoft.com/office/officeart/2005/8/layout/chevron2"/>
    <dgm:cxn modelId="{541381A4-23B9-476D-AD3F-86EC8666B667}" type="presOf" srcId="{2B02955B-497D-4C79-AF09-858557B67BC2}" destId="{6866A581-61F8-454B-898B-5318FEDFF68A}" srcOrd="0" destOrd="2" presId="urn:microsoft.com/office/officeart/2005/8/layout/chevron2"/>
    <dgm:cxn modelId="{2718B8A6-EF2F-404A-ACDF-FCBBA7E03092}" srcId="{C1EA3210-81A1-45AC-9ED1-DD6B0DDF2875}" destId="{6C469C89-BCB0-4DFE-8FD7-035C0C241308}" srcOrd="1" destOrd="0" parTransId="{6FF12E54-7E0D-428D-AAE7-95FDF8343220}" sibTransId="{AB449FAA-B8BF-4352-B231-0264317F25F4}"/>
    <dgm:cxn modelId="{3045CEB8-1B93-43AC-B0F9-C8A9EFF6DDC1}" srcId="{A6DD167E-A88F-42A2-9D9D-3981A90EF16C}" destId="{98B8C1CE-A99C-4FAF-8447-B6B6C4416B8F}" srcOrd="0" destOrd="0" parTransId="{1712F6B9-B315-450C-BBB7-489E982045B9}" sibTransId="{B057A80A-0DBE-4ABD-B752-12527F91A3B0}"/>
    <dgm:cxn modelId="{918DD4B9-9CAA-403E-98B5-CBD44B8D8E94}" srcId="{C1EA3210-81A1-45AC-9ED1-DD6B0DDF2875}" destId="{A6DD167E-A88F-42A2-9D9D-3981A90EF16C}" srcOrd="0" destOrd="0" parTransId="{D70466D5-35E4-43D1-8163-3005BEEF727F}" sibTransId="{294D8C34-BE4B-4537-8E63-C89D9B2DF284}"/>
    <dgm:cxn modelId="{BE25E7C8-311A-43F8-AACF-F19CBB59C122}" srcId="{C1EA3210-81A1-45AC-9ED1-DD6B0DDF2875}" destId="{6E81FE5C-7190-437A-ACBE-CE5CD44DAF1A}" srcOrd="2" destOrd="0" parTransId="{7EC92D52-7282-4FB5-9984-92CB46C64E70}" sibTransId="{6461AA4E-0584-40A7-B295-0ED85D7093BF}"/>
    <dgm:cxn modelId="{AB21CFD5-DD6B-4FEE-9D6B-8F6D6DA339AA}" srcId="{6E81FE5C-7190-437A-ACBE-CE5CD44DAF1A}" destId="{D339A4A2-BD4C-4A5A-A2B2-2D8DC219064B}" srcOrd="2" destOrd="0" parTransId="{A3EF2E9A-9B71-409E-AD42-6683D841577F}" sibTransId="{E7A86117-5ADC-482E-9F2D-4AD09BE66BD1}"/>
    <dgm:cxn modelId="{6B7315F3-9A60-4628-965D-248F63F1F35E}" srcId="{6C469C89-BCB0-4DFE-8FD7-035C0C241308}" destId="{3600635A-F1B3-4B92-ABB2-625896E1C6CA}" srcOrd="2" destOrd="0" parTransId="{2DEF8DC9-6723-46EA-BCB3-63F60A4C9550}" sibTransId="{8BFD8560-5247-4BC0-B7F6-4B3583DA39B4}"/>
    <dgm:cxn modelId="{AE54F9F3-A29C-4D41-B9A4-3CAB8D72BD4C}" type="presOf" srcId="{DC8544CB-4E7B-491D-8A43-F89E0C28B631}" destId="{6878B735-9DD9-4F09-8D5C-DFA3F6104EC1}" srcOrd="0" destOrd="1" presId="urn:microsoft.com/office/officeart/2005/8/layout/chevron2"/>
    <dgm:cxn modelId="{299077F4-9BDF-4D20-98B2-6BF842CC0241}" type="presOf" srcId="{6E81FE5C-7190-437A-ACBE-CE5CD44DAF1A}" destId="{A65D3D98-9E7D-459E-9E4D-CA14507CEEC9}" srcOrd="0" destOrd="0" presId="urn:microsoft.com/office/officeart/2005/8/layout/chevron2"/>
    <dgm:cxn modelId="{397435F5-9C4B-4EE8-809E-0967980D419F}" srcId="{A6DD167E-A88F-42A2-9D9D-3981A90EF16C}" destId="{2B02955B-497D-4C79-AF09-858557B67BC2}" srcOrd="2" destOrd="0" parTransId="{4CCFDBDA-87B2-430B-AEF5-5566F272F0A0}" sibTransId="{D77B71AE-5848-4A31-A105-53BDB053598F}"/>
    <dgm:cxn modelId="{6B8231F7-1102-4435-8285-C04DB7B6E8AC}" srcId="{6E81FE5C-7190-437A-ACBE-CE5CD44DAF1A}" destId="{D0179E19-D09F-49CF-ABD6-F4A2E36BBA65}" srcOrd="0" destOrd="0" parTransId="{90B812BE-210C-4449-B0C7-7B05C1C3F5A5}" sibTransId="{639915CE-960B-4F90-971C-6448C085D639}"/>
    <dgm:cxn modelId="{1D9EF710-A4E1-46DB-B3F6-4441078DF3EC}" type="presParOf" srcId="{DA336CB3-0BAB-4683-A21B-6625F0571BAD}" destId="{00CA0904-C972-40C6-A937-53C68F633206}" srcOrd="0" destOrd="0" presId="urn:microsoft.com/office/officeart/2005/8/layout/chevron2"/>
    <dgm:cxn modelId="{789879B3-5B26-4245-B4B5-23C11C4A028A}" type="presParOf" srcId="{00CA0904-C972-40C6-A937-53C68F633206}" destId="{08E155D8-1447-4C0B-80EE-5606585F1120}" srcOrd="0" destOrd="0" presId="urn:microsoft.com/office/officeart/2005/8/layout/chevron2"/>
    <dgm:cxn modelId="{CE90FE0A-02E1-4A4E-BF16-4521CA1FBEA6}" type="presParOf" srcId="{00CA0904-C972-40C6-A937-53C68F633206}" destId="{6866A581-61F8-454B-898B-5318FEDFF68A}" srcOrd="1" destOrd="0" presId="urn:microsoft.com/office/officeart/2005/8/layout/chevron2"/>
    <dgm:cxn modelId="{05FA65E3-0108-4C00-B8C4-81E3F9DC1B65}" type="presParOf" srcId="{DA336CB3-0BAB-4683-A21B-6625F0571BAD}" destId="{730DAFDA-9A18-4AED-BCFD-5A52339F7422}" srcOrd="1" destOrd="0" presId="urn:microsoft.com/office/officeart/2005/8/layout/chevron2"/>
    <dgm:cxn modelId="{154301CD-438B-43DB-BE67-D3A870F746C3}" type="presParOf" srcId="{DA336CB3-0BAB-4683-A21B-6625F0571BAD}" destId="{D135171D-4327-4F6B-9A4E-1F5967729E81}" srcOrd="2" destOrd="0" presId="urn:microsoft.com/office/officeart/2005/8/layout/chevron2"/>
    <dgm:cxn modelId="{42C8E914-BF42-46EC-964D-6AD703E6BA84}" type="presParOf" srcId="{D135171D-4327-4F6B-9A4E-1F5967729E81}" destId="{F8B1E50B-3839-4A6F-9FB0-114FDC7EBFD8}" srcOrd="0" destOrd="0" presId="urn:microsoft.com/office/officeart/2005/8/layout/chevron2"/>
    <dgm:cxn modelId="{0EB81A20-A182-4BEB-8C83-156DAE175074}" type="presParOf" srcId="{D135171D-4327-4F6B-9A4E-1F5967729E81}" destId="{6878B735-9DD9-4F09-8D5C-DFA3F6104EC1}" srcOrd="1" destOrd="0" presId="urn:microsoft.com/office/officeart/2005/8/layout/chevron2"/>
    <dgm:cxn modelId="{2560A457-64AE-4539-9387-C57B7062F584}" type="presParOf" srcId="{DA336CB3-0BAB-4683-A21B-6625F0571BAD}" destId="{E34DC323-8B00-41C0-BE7D-84EAD8EEC2EE}" srcOrd="3" destOrd="0" presId="urn:microsoft.com/office/officeart/2005/8/layout/chevron2"/>
    <dgm:cxn modelId="{F8270C6F-6B66-477E-9340-CC04C958352A}" type="presParOf" srcId="{DA336CB3-0BAB-4683-A21B-6625F0571BAD}" destId="{79AD5755-643B-4F53-9CDF-0FB8F411E6F4}" srcOrd="4" destOrd="0" presId="urn:microsoft.com/office/officeart/2005/8/layout/chevron2"/>
    <dgm:cxn modelId="{CCB79941-026C-43ED-985F-BBF7BDF60069}" type="presParOf" srcId="{79AD5755-643B-4F53-9CDF-0FB8F411E6F4}" destId="{A65D3D98-9E7D-459E-9E4D-CA14507CEEC9}" srcOrd="0" destOrd="0" presId="urn:microsoft.com/office/officeart/2005/8/layout/chevron2"/>
    <dgm:cxn modelId="{B815F1B3-35E8-4CB0-B7B0-FC0F62F6090B}" type="presParOf" srcId="{79AD5755-643B-4F53-9CDF-0FB8F411E6F4}" destId="{8EBE4ADD-9723-4DE3-A388-35115FE9C39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155D8-1447-4C0B-80EE-5606585F1120}">
      <dsp:nvSpPr>
        <dsp:cNvPr id="0" name=""/>
        <dsp:cNvSpPr/>
      </dsp:nvSpPr>
      <dsp:spPr>
        <a:xfrm rot="5400000">
          <a:off x="-265523" y="268714"/>
          <a:ext cx="1770159" cy="123911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Georgia Pro" panose="02040502050405020303" pitchFamily="18" charset="0"/>
            </a:rPr>
            <a:t>Formal Investigation</a:t>
          </a:r>
          <a:endParaRPr lang="en-US" sz="1600" kern="1200" dirty="0">
            <a:latin typeface="Georgia Pro" panose="02040502050405020303" pitchFamily="18" charset="0"/>
          </a:endParaRPr>
        </a:p>
      </dsp:txBody>
      <dsp:txXfrm rot="-5400000">
        <a:off x="2" y="622746"/>
        <a:ext cx="1239111" cy="531048"/>
      </dsp:txXfrm>
    </dsp:sp>
    <dsp:sp modelId="{6866A581-61F8-454B-898B-5318FEDFF68A}">
      <dsp:nvSpPr>
        <dsp:cNvPr id="0" name=""/>
        <dsp:cNvSpPr/>
      </dsp:nvSpPr>
      <dsp:spPr>
        <a:xfrm rot="5400000">
          <a:off x="4381303" y="-3139001"/>
          <a:ext cx="1150603" cy="74349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r>
            <a:rPr lang="en-US" sz="1900" kern="1200">
              <a:latin typeface="Georgia Pro" panose="02040502050405020303" pitchFamily="18" charset="0"/>
            </a:rPr>
            <a:t>Fact Finding</a:t>
          </a:r>
          <a:endParaRPr lang="en-US" sz="1900" kern="1200" dirty="0">
            <a:latin typeface="Georgia Pro" panose="02040502050405020303" pitchFamily="18" charset="0"/>
          </a:endParaRPr>
        </a:p>
        <a:p>
          <a:pPr marL="171450" lvl="1" indent="-171450" algn="l" defTabSz="844550">
            <a:lnSpc>
              <a:spcPct val="90000"/>
            </a:lnSpc>
            <a:spcBef>
              <a:spcPct val="0"/>
            </a:spcBef>
            <a:spcAft>
              <a:spcPct val="15000"/>
            </a:spcAft>
            <a:buChar char="•"/>
          </a:pPr>
          <a:r>
            <a:rPr lang="en-US" sz="1900" kern="1200">
              <a:latin typeface="Georgia Pro" panose="02040502050405020303" pitchFamily="18" charset="0"/>
            </a:rPr>
            <a:t>Fair and transparent process</a:t>
          </a:r>
          <a:endParaRPr lang="en-US" sz="1900" kern="1200" dirty="0">
            <a:latin typeface="Georgia Pro" panose="02040502050405020303" pitchFamily="18" charset="0"/>
          </a:endParaRPr>
        </a:p>
        <a:p>
          <a:pPr marL="171450" lvl="1" indent="-171450" algn="l" defTabSz="844550">
            <a:lnSpc>
              <a:spcPct val="90000"/>
            </a:lnSpc>
            <a:spcBef>
              <a:spcPct val="0"/>
            </a:spcBef>
            <a:spcAft>
              <a:spcPct val="15000"/>
            </a:spcAft>
            <a:buChar char="•"/>
          </a:pPr>
          <a:r>
            <a:rPr lang="en-US" sz="1900" kern="1200">
              <a:latin typeface="Georgia Pro" panose="02040502050405020303" pitchFamily="18" charset="0"/>
            </a:rPr>
            <a:t>Produces a report of finding</a:t>
          </a:r>
          <a:endParaRPr lang="en-US" sz="1900" kern="1200" dirty="0">
            <a:latin typeface="Georgia Pro" panose="02040502050405020303" pitchFamily="18" charset="0"/>
          </a:endParaRPr>
        </a:p>
      </dsp:txBody>
      <dsp:txXfrm rot="-5400000">
        <a:off x="1239111" y="59359"/>
        <a:ext cx="7378820" cy="1038267"/>
      </dsp:txXfrm>
    </dsp:sp>
    <dsp:sp modelId="{F8B1E50B-3839-4A6F-9FB0-114FDC7EBFD8}">
      <dsp:nvSpPr>
        <dsp:cNvPr id="0" name=""/>
        <dsp:cNvSpPr/>
      </dsp:nvSpPr>
      <dsp:spPr>
        <a:xfrm rot="5400000">
          <a:off x="-265523" y="1846625"/>
          <a:ext cx="1770159" cy="123911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Adjudication</a:t>
          </a:r>
        </a:p>
      </dsp:txBody>
      <dsp:txXfrm rot="-5400000">
        <a:off x="2" y="2200657"/>
        <a:ext cx="1239111" cy="531048"/>
      </dsp:txXfrm>
    </dsp:sp>
    <dsp:sp modelId="{6878B735-9DD9-4F09-8D5C-DFA3F6104EC1}">
      <dsp:nvSpPr>
        <dsp:cNvPr id="0" name=""/>
        <dsp:cNvSpPr/>
      </dsp:nvSpPr>
      <dsp:spPr>
        <a:xfrm rot="5400000">
          <a:off x="4381303" y="-1561091"/>
          <a:ext cx="1150603" cy="74349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Panel of trained adjudicators</a:t>
          </a:r>
        </a:p>
        <a:p>
          <a:pPr marL="171450" lvl="1" indent="-171450" algn="l" defTabSz="844550">
            <a:lnSpc>
              <a:spcPct val="90000"/>
            </a:lnSpc>
            <a:spcBef>
              <a:spcPct val="0"/>
            </a:spcBef>
            <a:spcAft>
              <a:spcPct val="15000"/>
            </a:spcAft>
            <a:buChar char="•"/>
          </a:pPr>
          <a:r>
            <a:rPr lang="en-US" sz="1900" kern="1200" dirty="0"/>
            <a:t>Written Record or Live Hearing</a:t>
          </a:r>
        </a:p>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Arial" panose="020B0604020202020204" pitchFamily="34" charset="0"/>
              <a:cs typeface="Arial" panose="020B0604020202020204" pitchFamily="34" charset="0"/>
            </a:rPr>
            <a:t>Preponderance of the evidence standard</a:t>
          </a:r>
          <a:endParaRPr lang="en-US" sz="1900" kern="1200" dirty="0"/>
        </a:p>
      </dsp:txBody>
      <dsp:txXfrm rot="-5400000">
        <a:off x="1239111" y="1637269"/>
        <a:ext cx="7378820" cy="1038267"/>
      </dsp:txXfrm>
    </dsp:sp>
    <dsp:sp modelId="{A65D3D98-9E7D-459E-9E4D-CA14507CEEC9}">
      <dsp:nvSpPr>
        <dsp:cNvPr id="0" name=""/>
        <dsp:cNvSpPr/>
      </dsp:nvSpPr>
      <dsp:spPr>
        <a:xfrm rot="5400000">
          <a:off x="-265523" y="3424536"/>
          <a:ext cx="1770159" cy="1239111"/>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Appeal</a:t>
          </a:r>
        </a:p>
      </dsp:txBody>
      <dsp:txXfrm rot="-5400000">
        <a:off x="2" y="3778568"/>
        <a:ext cx="1239111" cy="531048"/>
      </dsp:txXfrm>
    </dsp:sp>
    <dsp:sp modelId="{8EBE4ADD-9723-4DE3-A388-35115FE9C39C}">
      <dsp:nvSpPr>
        <dsp:cNvPr id="0" name=""/>
        <dsp:cNvSpPr/>
      </dsp:nvSpPr>
      <dsp:spPr>
        <a:xfrm rot="5400000">
          <a:off x="4381303" y="16819"/>
          <a:ext cx="1150603" cy="74349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Arial" panose="020B0604020202020204" pitchFamily="34" charset="0"/>
              <a:cs typeface="Arial" panose="020B0604020202020204" pitchFamily="34" charset="0"/>
            </a:rPr>
            <a:t>Procedural error</a:t>
          </a:r>
          <a:endParaRPr lang="en-US" sz="1900" kern="1200" dirty="0"/>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New evidence</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Conflict/Bias</a:t>
          </a:r>
        </a:p>
      </dsp:txBody>
      <dsp:txXfrm rot="-5400000">
        <a:off x="1239111" y="3215179"/>
        <a:ext cx="7378820" cy="10382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74" tIns="46586" rIns="93174" bIns="46586" rtlCol="0"/>
          <a:lstStyle>
            <a:lvl1pPr algn="r">
              <a:defRPr sz="1200"/>
            </a:lvl1pPr>
          </a:lstStyle>
          <a:p>
            <a:fld id="{627F8468-985B-564D-9644-7D1F588B1924}" type="datetimeFigureOut">
              <a:rPr lang="en-US" smtClean="0"/>
              <a:t>8/13/2024</a:t>
            </a:fld>
            <a:endParaRPr lang="en-US"/>
          </a:p>
        </p:txBody>
      </p:sp>
      <p:sp>
        <p:nvSpPr>
          <p:cNvPr id="4" name="Slide Image Placeholder 3"/>
          <p:cNvSpPr>
            <a:spLocks noGrp="1" noRot="1" noChangeAspect="1"/>
          </p:cNvSpPr>
          <p:nvPr>
            <p:ph type="sldImg" idx="2"/>
          </p:nvPr>
        </p:nvSpPr>
        <p:spPr>
          <a:xfrm>
            <a:off x="3117850" y="876300"/>
            <a:ext cx="3060700" cy="2365375"/>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4" tIns="46586" rIns="93174" bIns="46586" rtlCol="0" anchor="b"/>
          <a:lstStyle>
            <a:lvl1pPr algn="r">
              <a:defRPr sz="1200"/>
            </a:lvl1pPr>
          </a:lstStyle>
          <a:p>
            <a:fld id="{F6A23094-C399-3046-9A69-F1D8651A4449}" type="slidenum">
              <a:rPr lang="en-US" smtClean="0"/>
              <a:t>‹#›</a:t>
            </a:fld>
            <a:endParaRPr lang="en-US"/>
          </a:p>
        </p:txBody>
      </p:sp>
    </p:spTree>
    <p:extLst>
      <p:ext uri="{BB962C8B-B14F-4D97-AF65-F5344CB8AC3E}">
        <p14:creationId xmlns:p14="http://schemas.microsoft.com/office/powerpoint/2010/main" val="109202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p:cNvSpPr>
            <a:spLocks noGrp="1"/>
          </p:cNvSpPr>
          <p:nvPr>
            <p:ph type="dt" sz="half" idx="10"/>
          </p:nvPr>
        </p:nvSpPr>
        <p:spPr/>
        <p:txBody>
          <a:bodyPr/>
          <a:lstStyle/>
          <a:p>
            <a:fld id="{1749708E-8D51-D540-A5C5-A9B6A825B448}"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87973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9708E-8D51-D540-A5C5-A9B6A825B448}"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40027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9708E-8D51-D540-A5C5-A9B6A825B448}"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7045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65786" y="2338516"/>
            <a:ext cx="8575633" cy="37526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3432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9708E-8D51-D540-A5C5-A9B6A825B448}"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143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9708E-8D51-D540-A5C5-A9B6A825B448}"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85849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49708E-8D51-D540-A5C5-A9B6A825B448}"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59748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49708E-8D51-D540-A5C5-A9B6A825B448}"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27346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49708E-8D51-D540-A5C5-A9B6A825B448}"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53283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9708E-8D51-D540-A5C5-A9B6A825B448}"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27722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749708E-8D51-D540-A5C5-A9B6A825B448}"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135570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Drag picture to placeholder or click icon to add</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749708E-8D51-D540-A5C5-A9B6A825B448}"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1F309-CAB1-564C-82B7-10B2D3C17D4C}" type="slidenum">
              <a:rPr lang="en-US" smtClean="0"/>
              <a:t>‹#›</a:t>
            </a:fld>
            <a:endParaRPr lang="en-US"/>
          </a:p>
        </p:txBody>
      </p:sp>
    </p:spTree>
    <p:extLst>
      <p:ext uri="{BB962C8B-B14F-4D97-AF65-F5344CB8AC3E}">
        <p14:creationId xmlns:p14="http://schemas.microsoft.com/office/powerpoint/2010/main" val="50082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1749708E-8D51-D540-A5C5-A9B6A825B448}" type="datetimeFigureOut">
              <a:rPr lang="en-US" smtClean="0"/>
              <a:t>8/13/2024</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FC51F309-CAB1-564C-82B7-10B2D3C17D4C}" type="slidenum">
              <a:rPr lang="en-US" smtClean="0"/>
              <a:t>‹#›</a:t>
            </a:fld>
            <a:endParaRPr lang="en-US"/>
          </a:p>
        </p:txBody>
      </p:sp>
    </p:spTree>
    <p:extLst>
      <p:ext uri="{BB962C8B-B14F-4D97-AF65-F5344CB8AC3E}">
        <p14:creationId xmlns:p14="http://schemas.microsoft.com/office/powerpoint/2010/main" val="221670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Tracy.Kramer@ngu.edu"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jared.thomas@ngu.edu" TargetMode="External"/><Relationship Id="rId2" Type="http://schemas.openxmlformats.org/officeDocument/2006/relationships/hyperlink" Target="mailto:tracy.kramer@ngu.edu" TargetMode="External"/><Relationship Id="rId1" Type="http://schemas.openxmlformats.org/officeDocument/2006/relationships/slideLayout" Target="../slideLayouts/slideLayout2.xml"/><Relationship Id="rId4" Type="http://schemas.openxmlformats.org/officeDocument/2006/relationships/hyperlink" Target="mailto:beth.houck@ngu.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julievalentinecenter.org/" TargetMode="External"/><Relationship Id="rId7" Type="http://schemas.openxmlformats.org/officeDocument/2006/relationships/image" Target="../media/image6.jpeg"/><Relationship Id="rId2" Type="http://schemas.openxmlformats.org/officeDocument/2006/relationships/hyperlink" Target="https://www.ngu.edu/counseling-form.php" TargetMode="External"/><Relationship Id="rId1" Type="http://schemas.openxmlformats.org/officeDocument/2006/relationships/slideLayout" Target="../slideLayouts/slideLayout1.xml"/><Relationship Id="rId6" Type="http://schemas.openxmlformats.org/officeDocument/2006/relationships/hyperlink" Target="http://www.rainn.org/" TargetMode="External"/><Relationship Id="rId5" Type="http://schemas.openxmlformats.org/officeDocument/2006/relationships/hyperlink" Target="http://www.sccadvasa.org/" TargetMode="External"/><Relationship Id="rId4" Type="http://schemas.openxmlformats.org/officeDocument/2006/relationships/hyperlink" Target="http://safeharborsc.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gu.edu/titleix.php"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tracy.kramer@ngu.edu" TargetMode="External"/><Relationship Id="rId2" Type="http://schemas.openxmlformats.org/officeDocument/2006/relationships/hyperlink" Target="https://www.ngu.edu/titleix.php" TargetMode="External"/><Relationship Id="rId1" Type="http://schemas.openxmlformats.org/officeDocument/2006/relationships/slideLayout" Target="../slideLayouts/slideLayout1.xml"/><Relationship Id="rId5" Type="http://schemas.openxmlformats.org/officeDocument/2006/relationships/hyperlink" Target="mailto:jared.thomas@ngu.edu" TargetMode="External"/><Relationship Id="rId4" Type="http://schemas.openxmlformats.org/officeDocument/2006/relationships/hyperlink" Target="mailto:beth.houck@ng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0">
              <a:schemeClr val="accent3">
                <a:lumMod val="25000"/>
                <a:lumOff val="75000"/>
              </a:schemeClr>
            </a:gs>
            <a:gs pos="100000">
              <a:schemeClr val="accent3">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4"/>
          <p:cNvSpPr/>
          <p:nvPr/>
        </p:nvSpPr>
        <p:spPr>
          <a:xfrm>
            <a:off x="-377190" y="7116901"/>
            <a:ext cx="10866664" cy="772342"/>
          </a:xfrm>
          <a:prstGeom prst="rect">
            <a:avLst/>
          </a:prstGeom>
          <a:solidFill>
            <a:srgbClr val="D41E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333" y="2260691"/>
            <a:ext cx="5765618" cy="2882809"/>
          </a:xfrm>
          <a:prstGeom prst="rect">
            <a:avLst/>
          </a:prstGeom>
        </p:spPr>
      </p:pic>
      <p:sp>
        <p:nvSpPr>
          <p:cNvPr id="2" name="TextBox 1"/>
          <p:cNvSpPr txBox="1"/>
          <p:nvPr/>
        </p:nvSpPr>
        <p:spPr>
          <a:xfrm>
            <a:off x="0" y="7187507"/>
            <a:ext cx="10058400" cy="549381"/>
          </a:xfrm>
          <a:prstGeom prst="rect">
            <a:avLst/>
          </a:prstGeom>
          <a:noFill/>
        </p:spPr>
        <p:txBody>
          <a:bodyPr wrap="square" rtlCol="0">
            <a:spAutoFit/>
          </a:bodyPr>
          <a:lstStyle/>
          <a:p>
            <a:pPr algn="ctr"/>
            <a:r>
              <a:rPr lang="en-US" sz="2970" b="1" dirty="0">
                <a:solidFill>
                  <a:schemeClr val="bg1"/>
                </a:solidFill>
                <a:latin typeface="Garamond" charset="0"/>
                <a:ea typeface="Garamond" charset="0"/>
                <a:cs typeface="Garamond" charset="0"/>
              </a:rPr>
              <a:t>Title IX:  Employee Awareness Training</a:t>
            </a:r>
          </a:p>
        </p:txBody>
      </p:sp>
    </p:spTree>
    <p:extLst>
      <p:ext uri="{BB962C8B-B14F-4D97-AF65-F5344CB8AC3E}">
        <p14:creationId xmlns:p14="http://schemas.microsoft.com/office/powerpoint/2010/main" val="122572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BE95-08E8-6A51-CBFE-92CC1DFF31FF}"/>
              </a:ext>
            </a:extLst>
          </p:cNvPr>
          <p:cNvSpPr>
            <a:spLocks noGrp="1"/>
          </p:cNvSpPr>
          <p:nvPr>
            <p:ph type="title"/>
          </p:nvPr>
        </p:nvSpPr>
        <p:spPr/>
        <p:txBody>
          <a:bodyPr>
            <a:normAutofit/>
          </a:bodyPr>
          <a:lstStyle/>
          <a:p>
            <a:pPr algn="ctr"/>
            <a:r>
              <a:rPr lang="en-US" sz="4400" b="1" dirty="0">
                <a:latin typeface="Georgia Pro" panose="02040502050405020303" pitchFamily="18" charset="0"/>
              </a:rPr>
              <a:t>Know Your Title IX Coordinator</a:t>
            </a:r>
          </a:p>
        </p:txBody>
      </p:sp>
      <p:sp>
        <p:nvSpPr>
          <p:cNvPr id="3" name="Content Placeholder 2">
            <a:extLst>
              <a:ext uri="{FF2B5EF4-FFF2-40B4-BE49-F238E27FC236}">
                <a16:creationId xmlns:a16="http://schemas.microsoft.com/office/drawing/2014/main" id="{2F9AB9DE-C528-129B-CE04-508A3F43249C}"/>
              </a:ext>
            </a:extLst>
          </p:cNvPr>
          <p:cNvSpPr>
            <a:spLocks noGrp="1"/>
          </p:cNvSpPr>
          <p:nvPr>
            <p:ph sz="half" idx="1"/>
          </p:nvPr>
        </p:nvSpPr>
        <p:spPr/>
        <p:txBody>
          <a:bodyPr>
            <a:normAutofit/>
          </a:bodyPr>
          <a:lstStyle/>
          <a:p>
            <a:pPr marL="0" indent="0" algn="ctr">
              <a:buNone/>
            </a:pPr>
            <a:r>
              <a:rPr lang="en-US" sz="2800" dirty="0">
                <a:latin typeface="Georgia Pro" panose="02040502050405020303" pitchFamily="18" charset="0"/>
              </a:rPr>
              <a:t>Our Title IX Coordinator is</a:t>
            </a:r>
          </a:p>
          <a:p>
            <a:pPr marL="0" indent="0" algn="ctr">
              <a:buNone/>
            </a:pPr>
            <a:r>
              <a:rPr lang="en-US" sz="2800" dirty="0">
                <a:latin typeface="Georgia Pro" panose="02040502050405020303" pitchFamily="18" charset="0"/>
              </a:rPr>
              <a:t>Dr. Tracy Kramer</a:t>
            </a:r>
          </a:p>
          <a:p>
            <a:pPr marL="0" indent="0" algn="ctr">
              <a:buNone/>
            </a:pPr>
            <a:r>
              <a:rPr lang="en-US" sz="2800" dirty="0">
                <a:latin typeface="Georgia Pro" panose="02040502050405020303" pitchFamily="18" charset="0"/>
                <a:hlinkClick r:id="rId2"/>
              </a:rPr>
              <a:t>Tracy.Kramer@ngu.edu</a:t>
            </a:r>
            <a:endParaRPr lang="en-US" sz="2800" dirty="0">
              <a:latin typeface="Georgia Pro" panose="02040502050405020303" pitchFamily="18" charset="0"/>
            </a:endParaRPr>
          </a:p>
          <a:p>
            <a:pPr marL="0" indent="0" algn="ctr">
              <a:buNone/>
            </a:pPr>
            <a:r>
              <a:rPr lang="en-US" sz="2800" dirty="0">
                <a:latin typeface="Georgia Pro" panose="02040502050405020303" pitchFamily="18" charset="0"/>
              </a:rPr>
              <a:t>864-334-4101</a:t>
            </a:r>
          </a:p>
          <a:p>
            <a:pPr marL="0" indent="0" algn="ctr">
              <a:buNone/>
            </a:pPr>
            <a:r>
              <a:rPr lang="en-US" sz="2800" dirty="0" err="1">
                <a:latin typeface="Georgia Pro" panose="02040502050405020303" pitchFamily="18" charset="0"/>
              </a:rPr>
              <a:t>Brashier</a:t>
            </a:r>
            <a:r>
              <a:rPr lang="en-US" sz="2800" dirty="0">
                <a:latin typeface="Georgia Pro" panose="02040502050405020303" pitchFamily="18" charset="0"/>
              </a:rPr>
              <a:t> Campus (Greer)</a:t>
            </a:r>
          </a:p>
          <a:p>
            <a:pPr marL="0" indent="0" algn="ctr">
              <a:buNone/>
            </a:pPr>
            <a:r>
              <a:rPr lang="en-US" sz="2800" dirty="0">
                <a:latin typeface="Georgia Pro" panose="02040502050405020303" pitchFamily="18" charset="0"/>
              </a:rPr>
              <a:t>Room 237</a:t>
            </a:r>
          </a:p>
        </p:txBody>
      </p:sp>
      <p:pic>
        <p:nvPicPr>
          <p:cNvPr id="6" name="Content Placeholder 5" descr="A close-up of a person smiling&#10;&#10;Description automatically generated">
            <a:extLst>
              <a:ext uri="{FF2B5EF4-FFF2-40B4-BE49-F238E27FC236}">
                <a16:creationId xmlns:a16="http://schemas.microsoft.com/office/drawing/2014/main" id="{626D256F-EAE8-C125-A4D8-55064B02B1D7}"/>
              </a:ext>
            </a:extLst>
          </p:cNvPr>
          <p:cNvPicPr>
            <a:picLocks noGrp="1" noChangeAspect="1"/>
          </p:cNvPicPr>
          <p:nvPr>
            <p:ph sz="half" idx="2"/>
          </p:nvPr>
        </p:nvPicPr>
        <p:blipFill>
          <a:blip r:embed="rId3"/>
          <a:stretch>
            <a:fillRect/>
          </a:stretch>
        </p:blipFill>
        <p:spPr>
          <a:xfrm>
            <a:off x="6099857" y="2345601"/>
            <a:ext cx="3081197" cy="3081197"/>
          </a:xfrm>
        </p:spPr>
      </p:pic>
    </p:spTree>
    <p:extLst>
      <p:ext uri="{BB962C8B-B14F-4D97-AF65-F5344CB8AC3E}">
        <p14:creationId xmlns:p14="http://schemas.microsoft.com/office/powerpoint/2010/main" val="1190010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185C-4776-880C-2758-5686B7A5B776}"/>
              </a:ext>
            </a:extLst>
          </p:cNvPr>
          <p:cNvSpPr>
            <a:spLocks noGrp="1"/>
          </p:cNvSpPr>
          <p:nvPr>
            <p:ph type="title"/>
          </p:nvPr>
        </p:nvSpPr>
        <p:spPr/>
        <p:txBody>
          <a:bodyPr>
            <a:normAutofit/>
          </a:bodyPr>
          <a:lstStyle/>
          <a:p>
            <a:r>
              <a:rPr lang="en-US" sz="4400" b="1" dirty="0">
                <a:latin typeface="Georgia Pro" panose="02040502050405020303" pitchFamily="18" charset="0"/>
              </a:rPr>
              <a:t>Officers With Authority</a:t>
            </a:r>
          </a:p>
        </p:txBody>
      </p:sp>
      <p:sp>
        <p:nvSpPr>
          <p:cNvPr id="3" name="Content Placeholder 2">
            <a:extLst>
              <a:ext uri="{FF2B5EF4-FFF2-40B4-BE49-F238E27FC236}">
                <a16:creationId xmlns:a16="http://schemas.microsoft.com/office/drawing/2014/main" id="{4A45F09E-9F17-8F02-54EA-654C689C9E97}"/>
              </a:ext>
            </a:extLst>
          </p:cNvPr>
          <p:cNvSpPr>
            <a:spLocks noGrp="1"/>
          </p:cNvSpPr>
          <p:nvPr>
            <p:ph idx="1"/>
          </p:nvPr>
        </p:nvSpPr>
        <p:spPr>
          <a:xfrm>
            <a:off x="691515" y="2330299"/>
            <a:ext cx="8675370" cy="4931516"/>
          </a:xfrm>
        </p:spPr>
        <p:txBody>
          <a:bodyPr>
            <a:normAutofit/>
          </a:bodyPr>
          <a:lstStyle/>
          <a:p>
            <a:pPr lvl="1" algn="l"/>
            <a:r>
              <a:rPr lang="en-US" sz="2400" b="1">
                <a:latin typeface="Georgia Pro" panose="02040502050405020303" pitchFamily="18" charset="0"/>
              </a:rPr>
              <a:t>Dr</a:t>
            </a:r>
            <a:r>
              <a:rPr lang="en-US" sz="2400" b="1" dirty="0">
                <a:latin typeface="Georgia Pro" panose="02040502050405020303" pitchFamily="18" charset="0"/>
              </a:rPr>
              <a:t>.  Tracy Kramer</a:t>
            </a:r>
            <a:r>
              <a:rPr lang="en-US" sz="2400" dirty="0">
                <a:latin typeface="Georgia Pro" panose="02040502050405020303" pitchFamily="18" charset="0"/>
              </a:rPr>
              <a:t>, Title IX Coordinator of Investigations, </a:t>
            </a:r>
            <a:r>
              <a:rPr lang="en-US" sz="2400" u="sng" dirty="0">
                <a:latin typeface="Georgia Pro" panose="02040502050405020303" pitchFamily="18" charset="0"/>
                <a:hlinkClick r:id="rId2"/>
              </a:rPr>
              <a:t>tracy.kramer@ngu.edu</a:t>
            </a:r>
            <a:r>
              <a:rPr lang="en-US" sz="2400" dirty="0">
                <a:latin typeface="Georgia Pro" panose="02040502050405020303" pitchFamily="18" charset="0"/>
              </a:rPr>
              <a:t>, Tim </a:t>
            </a:r>
            <a:r>
              <a:rPr lang="en-US" sz="2400" dirty="0" err="1">
                <a:latin typeface="Georgia Pro" panose="02040502050405020303" pitchFamily="18" charset="0"/>
              </a:rPr>
              <a:t>Brashier</a:t>
            </a:r>
            <a:r>
              <a:rPr lang="en-US" sz="2400" dirty="0">
                <a:latin typeface="Georgia Pro" panose="02040502050405020303" pitchFamily="18" charset="0"/>
              </a:rPr>
              <a:t> Campus, Room 237, phone: 864-334-4101</a:t>
            </a:r>
          </a:p>
          <a:p>
            <a:pPr lvl="1" algn="l"/>
            <a:r>
              <a:rPr lang="en-US" sz="2400" b="1" dirty="0">
                <a:latin typeface="Georgia Pro" panose="02040502050405020303" pitchFamily="18" charset="0"/>
              </a:rPr>
              <a:t>Dr. Jared Thomas</a:t>
            </a:r>
            <a:r>
              <a:rPr lang="en-US" sz="2400" dirty="0">
                <a:latin typeface="Georgia Pro" panose="02040502050405020303" pitchFamily="18" charset="0"/>
              </a:rPr>
              <a:t>, </a:t>
            </a:r>
            <a:r>
              <a:rPr lang="en-US" sz="2400" u="sng" dirty="0">
                <a:latin typeface="Georgia Pro" panose="02040502050405020303" pitchFamily="18" charset="0"/>
                <a:hlinkClick r:id="rId3"/>
              </a:rPr>
              <a:t>jared.thomas@ngu.edu</a:t>
            </a:r>
            <a:r>
              <a:rPr lang="en-US" sz="2400" dirty="0">
                <a:latin typeface="Georgia Pro" panose="02040502050405020303" pitchFamily="18" charset="0"/>
              </a:rPr>
              <a:t>, VP Campus Ministries &amp; Student Engagement, Tingle Student Life Center, First Floor, phone: 864-663-0148</a:t>
            </a:r>
          </a:p>
          <a:p>
            <a:pPr lvl="1"/>
            <a:r>
              <a:rPr lang="en-US" sz="2400" b="1" dirty="0">
                <a:latin typeface="Georgia Pro" panose="02040502050405020303" pitchFamily="18" charset="0"/>
              </a:rPr>
              <a:t>Michelle Sabou</a:t>
            </a:r>
            <a:r>
              <a:rPr lang="en-US" sz="2400" dirty="0">
                <a:latin typeface="Georgia Pro" panose="02040502050405020303" pitchFamily="18" charset="0"/>
              </a:rPr>
              <a:t>, </a:t>
            </a:r>
            <a:r>
              <a:rPr lang="en-US" sz="2400" u="sng" dirty="0">
                <a:latin typeface="Georgia Pro" panose="02040502050405020303" pitchFamily="18" charset="0"/>
                <a:hlinkClick r:id="rId4"/>
              </a:rPr>
              <a:t>michelle.sabou@ngu.edu</a:t>
            </a:r>
            <a:r>
              <a:rPr lang="en-US" sz="2400" dirty="0">
                <a:latin typeface="Georgia Pro" panose="02040502050405020303" pitchFamily="18" charset="0"/>
              </a:rPr>
              <a:t>, Director of Personnel Services, 64 Blackwell Road, phone: 864-977-7200</a:t>
            </a:r>
          </a:p>
          <a:p>
            <a:pPr marL="377190" lvl="1" indent="0" algn="l">
              <a:buNone/>
            </a:pPr>
            <a:endParaRPr lang="en-US" sz="2400" b="1" dirty="0">
              <a:latin typeface="Georgia Pro" panose="02040502050405020303" pitchFamily="18" charset="0"/>
            </a:endParaRPr>
          </a:p>
          <a:p>
            <a:endParaRPr lang="en-US" dirty="0"/>
          </a:p>
        </p:txBody>
      </p:sp>
    </p:spTree>
    <p:extLst>
      <p:ext uri="{BB962C8B-B14F-4D97-AF65-F5344CB8AC3E}">
        <p14:creationId xmlns:p14="http://schemas.microsoft.com/office/powerpoint/2010/main" val="305511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924A-7FAD-D4A0-BEC7-F610C9D2B142}"/>
              </a:ext>
            </a:extLst>
          </p:cNvPr>
          <p:cNvSpPr>
            <a:spLocks noGrp="1"/>
          </p:cNvSpPr>
          <p:nvPr>
            <p:ph type="title"/>
          </p:nvPr>
        </p:nvSpPr>
        <p:spPr/>
        <p:txBody>
          <a:bodyPr>
            <a:normAutofit/>
          </a:bodyPr>
          <a:lstStyle/>
          <a:p>
            <a:r>
              <a:rPr lang="en-US" sz="4400" b="1" dirty="0">
                <a:latin typeface="Georgia Pro" panose="02040502050405020303" pitchFamily="18" charset="0"/>
              </a:rPr>
              <a:t>The Title IX Process </a:t>
            </a:r>
          </a:p>
        </p:txBody>
      </p:sp>
      <p:grpSp>
        <p:nvGrpSpPr>
          <p:cNvPr id="3" name="Group 2">
            <a:extLst>
              <a:ext uri="{FF2B5EF4-FFF2-40B4-BE49-F238E27FC236}">
                <a16:creationId xmlns:a16="http://schemas.microsoft.com/office/drawing/2014/main" id="{E96C34D8-B1CD-93F7-950E-AEEE7435AC3C}"/>
              </a:ext>
            </a:extLst>
          </p:cNvPr>
          <p:cNvGrpSpPr/>
          <p:nvPr/>
        </p:nvGrpSpPr>
        <p:grpSpPr>
          <a:xfrm>
            <a:off x="692151" y="2071703"/>
            <a:ext cx="8674098" cy="4925981"/>
            <a:chOff x="692151" y="2071703"/>
            <a:chExt cx="8674098" cy="4925981"/>
          </a:xfrm>
        </p:grpSpPr>
        <p:sp>
          <p:nvSpPr>
            <p:cNvPr id="5" name="Freeform: Shape 4">
              <a:extLst>
                <a:ext uri="{FF2B5EF4-FFF2-40B4-BE49-F238E27FC236}">
                  <a16:creationId xmlns:a16="http://schemas.microsoft.com/office/drawing/2014/main" id="{3F2A47F8-A2FA-3274-414E-7801E0EAFF58}"/>
                </a:ext>
              </a:extLst>
            </p:cNvPr>
            <p:cNvSpPr/>
            <p:nvPr/>
          </p:nvSpPr>
          <p:spPr>
            <a:xfrm>
              <a:off x="692151" y="2071703"/>
              <a:ext cx="1239111" cy="1770159"/>
            </a:xfrm>
            <a:custGeom>
              <a:avLst/>
              <a:gdLst>
                <a:gd name="connsiteX0" fmla="*/ 0 w 1770159"/>
                <a:gd name="connsiteY0" fmla="*/ 0 h 1239111"/>
                <a:gd name="connsiteX1" fmla="*/ 1150604 w 1770159"/>
                <a:gd name="connsiteY1" fmla="*/ 0 h 1239111"/>
                <a:gd name="connsiteX2" fmla="*/ 1770159 w 1770159"/>
                <a:gd name="connsiteY2" fmla="*/ 619556 h 1239111"/>
                <a:gd name="connsiteX3" fmla="*/ 1150604 w 1770159"/>
                <a:gd name="connsiteY3" fmla="*/ 1239111 h 1239111"/>
                <a:gd name="connsiteX4" fmla="*/ 0 w 1770159"/>
                <a:gd name="connsiteY4" fmla="*/ 1239111 h 1239111"/>
                <a:gd name="connsiteX5" fmla="*/ 619556 w 1770159"/>
                <a:gd name="connsiteY5" fmla="*/ 619556 h 1239111"/>
                <a:gd name="connsiteX6" fmla="*/ 0 w 1770159"/>
                <a:gd name="connsiteY6" fmla="*/ 0 h 12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59" h="1239111">
                  <a:moveTo>
                    <a:pt x="1770159" y="0"/>
                  </a:moveTo>
                  <a:lnTo>
                    <a:pt x="1770159" y="805423"/>
                  </a:lnTo>
                  <a:lnTo>
                    <a:pt x="885079" y="1239111"/>
                  </a:lnTo>
                  <a:lnTo>
                    <a:pt x="0" y="805423"/>
                  </a:lnTo>
                  <a:lnTo>
                    <a:pt x="0" y="0"/>
                  </a:lnTo>
                  <a:lnTo>
                    <a:pt x="885079" y="433689"/>
                  </a:lnTo>
                  <a:lnTo>
                    <a:pt x="1770159"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891" tIns="628446" rIns="8889" bIns="628445"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eorgia Pro" panose="02040502050405020303" pitchFamily="18" charset="0"/>
                </a:rPr>
                <a:t>Intake</a:t>
              </a:r>
            </a:p>
          </p:txBody>
        </p:sp>
        <p:sp>
          <p:nvSpPr>
            <p:cNvPr id="6" name="Freeform: Shape 5">
              <a:extLst>
                <a:ext uri="{FF2B5EF4-FFF2-40B4-BE49-F238E27FC236}">
                  <a16:creationId xmlns:a16="http://schemas.microsoft.com/office/drawing/2014/main" id="{62960E9D-5CD7-A17F-D098-0AB333436587}"/>
                </a:ext>
              </a:extLst>
            </p:cNvPr>
            <p:cNvSpPr/>
            <p:nvPr/>
          </p:nvSpPr>
          <p:spPr>
            <a:xfrm>
              <a:off x="1931260" y="2071704"/>
              <a:ext cx="7434989" cy="1150604"/>
            </a:xfrm>
            <a:custGeom>
              <a:avLst/>
              <a:gdLst>
                <a:gd name="connsiteX0" fmla="*/ 191771 w 1150603"/>
                <a:gd name="connsiteY0" fmla="*/ 0 h 7434988"/>
                <a:gd name="connsiteX1" fmla="*/ 958832 w 1150603"/>
                <a:gd name="connsiteY1" fmla="*/ 0 h 7434988"/>
                <a:gd name="connsiteX2" fmla="*/ 1150603 w 1150603"/>
                <a:gd name="connsiteY2" fmla="*/ 191771 h 7434988"/>
                <a:gd name="connsiteX3" fmla="*/ 1150603 w 1150603"/>
                <a:gd name="connsiteY3" fmla="*/ 7434988 h 7434988"/>
                <a:gd name="connsiteX4" fmla="*/ 1150603 w 1150603"/>
                <a:gd name="connsiteY4" fmla="*/ 7434988 h 7434988"/>
                <a:gd name="connsiteX5" fmla="*/ 0 w 1150603"/>
                <a:gd name="connsiteY5" fmla="*/ 7434988 h 7434988"/>
                <a:gd name="connsiteX6" fmla="*/ 0 w 1150603"/>
                <a:gd name="connsiteY6" fmla="*/ 7434988 h 7434988"/>
                <a:gd name="connsiteX7" fmla="*/ 0 w 1150603"/>
                <a:gd name="connsiteY7" fmla="*/ 191771 h 7434988"/>
                <a:gd name="connsiteX8" fmla="*/ 191771 w 1150603"/>
                <a:gd name="connsiteY8" fmla="*/ 0 h 743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03" h="7434988">
                  <a:moveTo>
                    <a:pt x="1150603" y="1239192"/>
                  </a:moveTo>
                  <a:lnTo>
                    <a:pt x="1150603" y="6195796"/>
                  </a:lnTo>
                  <a:cubicBezTo>
                    <a:pt x="1150603" y="6880180"/>
                    <a:pt x="1137316" y="7434985"/>
                    <a:pt x="1120925" y="7434985"/>
                  </a:cubicBezTo>
                  <a:lnTo>
                    <a:pt x="0" y="7434985"/>
                  </a:lnTo>
                  <a:lnTo>
                    <a:pt x="0" y="7434985"/>
                  </a:lnTo>
                  <a:lnTo>
                    <a:pt x="0" y="3"/>
                  </a:lnTo>
                  <a:lnTo>
                    <a:pt x="0" y="3"/>
                  </a:lnTo>
                  <a:lnTo>
                    <a:pt x="1120925" y="3"/>
                  </a:lnTo>
                  <a:cubicBezTo>
                    <a:pt x="1137316" y="3"/>
                    <a:pt x="1150603" y="554808"/>
                    <a:pt x="1150603" y="1239192"/>
                  </a:cubicBez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70689" tIns="71408" rIns="71408" bIns="71409"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Interim Measures</a:t>
              </a:r>
              <a:endParaRPr lang="en-US" sz="2400" kern="1200" dirty="0"/>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Initial Assessment</a:t>
              </a:r>
            </a:p>
          </p:txBody>
        </p:sp>
        <p:sp>
          <p:nvSpPr>
            <p:cNvPr id="7" name="Freeform: Shape 6">
              <a:extLst>
                <a:ext uri="{FF2B5EF4-FFF2-40B4-BE49-F238E27FC236}">
                  <a16:creationId xmlns:a16="http://schemas.microsoft.com/office/drawing/2014/main" id="{EEBFCAB9-BE59-D6C7-C830-7459E78B5F16}"/>
                </a:ext>
              </a:extLst>
            </p:cNvPr>
            <p:cNvSpPr/>
            <p:nvPr/>
          </p:nvSpPr>
          <p:spPr>
            <a:xfrm>
              <a:off x="692151" y="3649614"/>
              <a:ext cx="1239111" cy="1770159"/>
            </a:xfrm>
            <a:custGeom>
              <a:avLst/>
              <a:gdLst>
                <a:gd name="connsiteX0" fmla="*/ 0 w 1770159"/>
                <a:gd name="connsiteY0" fmla="*/ 0 h 1239111"/>
                <a:gd name="connsiteX1" fmla="*/ 1150604 w 1770159"/>
                <a:gd name="connsiteY1" fmla="*/ 0 h 1239111"/>
                <a:gd name="connsiteX2" fmla="*/ 1770159 w 1770159"/>
                <a:gd name="connsiteY2" fmla="*/ 619556 h 1239111"/>
                <a:gd name="connsiteX3" fmla="*/ 1150604 w 1770159"/>
                <a:gd name="connsiteY3" fmla="*/ 1239111 h 1239111"/>
                <a:gd name="connsiteX4" fmla="*/ 0 w 1770159"/>
                <a:gd name="connsiteY4" fmla="*/ 1239111 h 1239111"/>
                <a:gd name="connsiteX5" fmla="*/ 619556 w 1770159"/>
                <a:gd name="connsiteY5" fmla="*/ 619556 h 1239111"/>
                <a:gd name="connsiteX6" fmla="*/ 0 w 1770159"/>
                <a:gd name="connsiteY6" fmla="*/ 0 h 12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59" h="1239111">
                  <a:moveTo>
                    <a:pt x="1770159" y="0"/>
                  </a:moveTo>
                  <a:lnTo>
                    <a:pt x="1770159" y="805423"/>
                  </a:lnTo>
                  <a:lnTo>
                    <a:pt x="885079" y="1239111"/>
                  </a:lnTo>
                  <a:lnTo>
                    <a:pt x="0" y="805423"/>
                  </a:lnTo>
                  <a:lnTo>
                    <a:pt x="0" y="0"/>
                  </a:lnTo>
                  <a:lnTo>
                    <a:pt x="885079" y="433689"/>
                  </a:lnTo>
                  <a:lnTo>
                    <a:pt x="1770159"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891" tIns="628446" rIns="8889" bIns="628445"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eorgia Pro" panose="02040502050405020303" pitchFamily="18" charset="0"/>
                </a:rPr>
                <a:t>Title IX or Conduct </a:t>
              </a:r>
            </a:p>
          </p:txBody>
        </p:sp>
        <p:sp>
          <p:nvSpPr>
            <p:cNvPr id="8" name="Freeform: Shape 7">
              <a:extLst>
                <a:ext uri="{FF2B5EF4-FFF2-40B4-BE49-F238E27FC236}">
                  <a16:creationId xmlns:a16="http://schemas.microsoft.com/office/drawing/2014/main" id="{BBBAA67B-F100-0DCE-BA3D-E6C0A498FBDB}"/>
                </a:ext>
              </a:extLst>
            </p:cNvPr>
            <p:cNvSpPr/>
            <p:nvPr/>
          </p:nvSpPr>
          <p:spPr>
            <a:xfrm>
              <a:off x="1931260" y="3649614"/>
              <a:ext cx="7434989" cy="1150604"/>
            </a:xfrm>
            <a:custGeom>
              <a:avLst/>
              <a:gdLst>
                <a:gd name="connsiteX0" fmla="*/ 191771 w 1150603"/>
                <a:gd name="connsiteY0" fmla="*/ 0 h 7434988"/>
                <a:gd name="connsiteX1" fmla="*/ 958832 w 1150603"/>
                <a:gd name="connsiteY1" fmla="*/ 0 h 7434988"/>
                <a:gd name="connsiteX2" fmla="*/ 1150603 w 1150603"/>
                <a:gd name="connsiteY2" fmla="*/ 191771 h 7434988"/>
                <a:gd name="connsiteX3" fmla="*/ 1150603 w 1150603"/>
                <a:gd name="connsiteY3" fmla="*/ 7434988 h 7434988"/>
                <a:gd name="connsiteX4" fmla="*/ 1150603 w 1150603"/>
                <a:gd name="connsiteY4" fmla="*/ 7434988 h 7434988"/>
                <a:gd name="connsiteX5" fmla="*/ 0 w 1150603"/>
                <a:gd name="connsiteY5" fmla="*/ 7434988 h 7434988"/>
                <a:gd name="connsiteX6" fmla="*/ 0 w 1150603"/>
                <a:gd name="connsiteY6" fmla="*/ 7434988 h 7434988"/>
                <a:gd name="connsiteX7" fmla="*/ 0 w 1150603"/>
                <a:gd name="connsiteY7" fmla="*/ 191771 h 7434988"/>
                <a:gd name="connsiteX8" fmla="*/ 191771 w 1150603"/>
                <a:gd name="connsiteY8" fmla="*/ 0 h 743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03" h="7434988">
                  <a:moveTo>
                    <a:pt x="1150603" y="1239192"/>
                  </a:moveTo>
                  <a:lnTo>
                    <a:pt x="1150603" y="6195796"/>
                  </a:lnTo>
                  <a:cubicBezTo>
                    <a:pt x="1150603" y="6880180"/>
                    <a:pt x="1137316" y="7434985"/>
                    <a:pt x="1120925" y="7434985"/>
                  </a:cubicBezTo>
                  <a:lnTo>
                    <a:pt x="0" y="7434985"/>
                  </a:lnTo>
                  <a:lnTo>
                    <a:pt x="0" y="7434985"/>
                  </a:lnTo>
                  <a:lnTo>
                    <a:pt x="0" y="3"/>
                  </a:lnTo>
                  <a:lnTo>
                    <a:pt x="0" y="3"/>
                  </a:lnTo>
                  <a:lnTo>
                    <a:pt x="1120925" y="3"/>
                  </a:lnTo>
                  <a:cubicBezTo>
                    <a:pt x="1137316" y="3"/>
                    <a:pt x="1150603" y="554808"/>
                    <a:pt x="1150603" y="1239192"/>
                  </a:cubicBez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70689" tIns="71408" rIns="71408" bIns="71409"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OWAs evaluate for Title IX </a:t>
              </a:r>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If not Title IX, referred to Student Engagement or HR</a:t>
              </a:r>
            </a:p>
          </p:txBody>
        </p:sp>
        <p:sp>
          <p:nvSpPr>
            <p:cNvPr id="9" name="Freeform: Shape 8">
              <a:extLst>
                <a:ext uri="{FF2B5EF4-FFF2-40B4-BE49-F238E27FC236}">
                  <a16:creationId xmlns:a16="http://schemas.microsoft.com/office/drawing/2014/main" id="{0C3C998B-DABE-FAB0-E7C1-5712CC81A79C}"/>
                </a:ext>
              </a:extLst>
            </p:cNvPr>
            <p:cNvSpPr/>
            <p:nvPr/>
          </p:nvSpPr>
          <p:spPr>
            <a:xfrm>
              <a:off x="692151" y="5227525"/>
              <a:ext cx="1239111" cy="1770159"/>
            </a:xfrm>
            <a:custGeom>
              <a:avLst/>
              <a:gdLst>
                <a:gd name="connsiteX0" fmla="*/ 0 w 1770159"/>
                <a:gd name="connsiteY0" fmla="*/ 0 h 1239111"/>
                <a:gd name="connsiteX1" fmla="*/ 1150604 w 1770159"/>
                <a:gd name="connsiteY1" fmla="*/ 0 h 1239111"/>
                <a:gd name="connsiteX2" fmla="*/ 1770159 w 1770159"/>
                <a:gd name="connsiteY2" fmla="*/ 619556 h 1239111"/>
                <a:gd name="connsiteX3" fmla="*/ 1150604 w 1770159"/>
                <a:gd name="connsiteY3" fmla="*/ 1239111 h 1239111"/>
                <a:gd name="connsiteX4" fmla="*/ 0 w 1770159"/>
                <a:gd name="connsiteY4" fmla="*/ 1239111 h 1239111"/>
                <a:gd name="connsiteX5" fmla="*/ 619556 w 1770159"/>
                <a:gd name="connsiteY5" fmla="*/ 619556 h 1239111"/>
                <a:gd name="connsiteX6" fmla="*/ 0 w 1770159"/>
                <a:gd name="connsiteY6" fmla="*/ 0 h 12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59" h="1239111">
                  <a:moveTo>
                    <a:pt x="1770159" y="0"/>
                  </a:moveTo>
                  <a:lnTo>
                    <a:pt x="1770159" y="805423"/>
                  </a:lnTo>
                  <a:lnTo>
                    <a:pt x="885079" y="1239111"/>
                  </a:lnTo>
                  <a:lnTo>
                    <a:pt x="0" y="805423"/>
                  </a:lnTo>
                  <a:lnTo>
                    <a:pt x="0" y="0"/>
                  </a:lnTo>
                  <a:lnTo>
                    <a:pt x="885079" y="433689"/>
                  </a:lnTo>
                  <a:lnTo>
                    <a:pt x="1770159"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891" tIns="628446" rIns="8889" bIns="628445"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eorgia Pro" panose="02040502050405020303" pitchFamily="18" charset="0"/>
                </a:rPr>
                <a:t>Title IX Formal or Informal Process</a:t>
              </a:r>
            </a:p>
          </p:txBody>
        </p:sp>
        <p:sp>
          <p:nvSpPr>
            <p:cNvPr id="10" name="Freeform: Shape 9">
              <a:extLst>
                <a:ext uri="{FF2B5EF4-FFF2-40B4-BE49-F238E27FC236}">
                  <a16:creationId xmlns:a16="http://schemas.microsoft.com/office/drawing/2014/main" id="{40F457DE-0E6F-454A-0879-AFE40EE58567}"/>
                </a:ext>
              </a:extLst>
            </p:cNvPr>
            <p:cNvSpPr/>
            <p:nvPr/>
          </p:nvSpPr>
          <p:spPr>
            <a:xfrm>
              <a:off x="1931260" y="5227524"/>
              <a:ext cx="7434989" cy="1150604"/>
            </a:xfrm>
            <a:custGeom>
              <a:avLst/>
              <a:gdLst>
                <a:gd name="connsiteX0" fmla="*/ 191771 w 1150603"/>
                <a:gd name="connsiteY0" fmla="*/ 0 h 7434988"/>
                <a:gd name="connsiteX1" fmla="*/ 958832 w 1150603"/>
                <a:gd name="connsiteY1" fmla="*/ 0 h 7434988"/>
                <a:gd name="connsiteX2" fmla="*/ 1150603 w 1150603"/>
                <a:gd name="connsiteY2" fmla="*/ 191771 h 7434988"/>
                <a:gd name="connsiteX3" fmla="*/ 1150603 w 1150603"/>
                <a:gd name="connsiteY3" fmla="*/ 7434988 h 7434988"/>
                <a:gd name="connsiteX4" fmla="*/ 1150603 w 1150603"/>
                <a:gd name="connsiteY4" fmla="*/ 7434988 h 7434988"/>
                <a:gd name="connsiteX5" fmla="*/ 0 w 1150603"/>
                <a:gd name="connsiteY5" fmla="*/ 7434988 h 7434988"/>
                <a:gd name="connsiteX6" fmla="*/ 0 w 1150603"/>
                <a:gd name="connsiteY6" fmla="*/ 7434988 h 7434988"/>
                <a:gd name="connsiteX7" fmla="*/ 0 w 1150603"/>
                <a:gd name="connsiteY7" fmla="*/ 191771 h 7434988"/>
                <a:gd name="connsiteX8" fmla="*/ 191771 w 1150603"/>
                <a:gd name="connsiteY8" fmla="*/ 0 h 743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03" h="7434988">
                  <a:moveTo>
                    <a:pt x="1150603" y="1239192"/>
                  </a:moveTo>
                  <a:lnTo>
                    <a:pt x="1150603" y="6195796"/>
                  </a:lnTo>
                  <a:cubicBezTo>
                    <a:pt x="1150603" y="6880180"/>
                    <a:pt x="1137316" y="7434985"/>
                    <a:pt x="1120925" y="7434985"/>
                  </a:cubicBezTo>
                  <a:lnTo>
                    <a:pt x="0" y="7434985"/>
                  </a:lnTo>
                  <a:lnTo>
                    <a:pt x="0" y="7434985"/>
                  </a:lnTo>
                  <a:lnTo>
                    <a:pt x="0" y="3"/>
                  </a:lnTo>
                  <a:lnTo>
                    <a:pt x="0" y="3"/>
                  </a:lnTo>
                  <a:lnTo>
                    <a:pt x="1120925" y="3"/>
                  </a:lnTo>
                  <a:cubicBezTo>
                    <a:pt x="1137316" y="3"/>
                    <a:pt x="1150603" y="554808"/>
                    <a:pt x="1150603" y="1239192"/>
                  </a:cubicBez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70689" tIns="71408" rIns="71408" bIns="71409"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Informal Resolution </a:t>
              </a:r>
            </a:p>
            <a:p>
              <a:pPr marL="228600" lvl="1" indent="-228600" algn="l" defTabSz="1066800">
                <a:lnSpc>
                  <a:spcPct val="90000"/>
                </a:lnSpc>
                <a:spcBef>
                  <a:spcPct val="0"/>
                </a:spcBef>
                <a:spcAft>
                  <a:spcPct val="15000"/>
                </a:spcAft>
                <a:buChar char="•"/>
              </a:pPr>
              <a:r>
                <a:rPr lang="en-US" sz="2400" kern="1200" dirty="0">
                  <a:latin typeface="Georgia Pro" panose="02040502050405020303" pitchFamily="18" charset="0"/>
                </a:rPr>
                <a:t>Formal Investigation</a:t>
              </a:r>
            </a:p>
          </p:txBody>
        </p:sp>
      </p:grpSp>
    </p:spTree>
    <p:extLst>
      <p:ext uri="{BB962C8B-B14F-4D97-AF65-F5344CB8AC3E}">
        <p14:creationId xmlns:p14="http://schemas.microsoft.com/office/powerpoint/2010/main" val="46592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5508-32AB-A80A-674A-66BEA2D573B9}"/>
              </a:ext>
            </a:extLst>
          </p:cNvPr>
          <p:cNvSpPr>
            <a:spLocks noGrp="1"/>
          </p:cNvSpPr>
          <p:nvPr>
            <p:ph type="title"/>
          </p:nvPr>
        </p:nvSpPr>
        <p:spPr/>
        <p:txBody>
          <a:bodyPr/>
          <a:lstStyle/>
          <a:p>
            <a:r>
              <a:rPr lang="en-US" sz="4000" b="1" dirty="0">
                <a:latin typeface="Georgia Pro" panose="02040502050405020303" pitchFamily="18" charset="0"/>
              </a:rPr>
              <a:t>The Title IX Process </a:t>
            </a:r>
            <a:endParaRPr lang="en-US" dirty="0"/>
          </a:p>
        </p:txBody>
      </p:sp>
      <p:graphicFrame>
        <p:nvGraphicFramePr>
          <p:cNvPr id="4" name="Content Placeholder 3">
            <a:extLst>
              <a:ext uri="{FF2B5EF4-FFF2-40B4-BE49-F238E27FC236}">
                <a16:creationId xmlns:a16="http://schemas.microsoft.com/office/drawing/2014/main" id="{DB1AE7A8-FF4C-2B2A-EC62-629BC911CD3F}"/>
              </a:ext>
            </a:extLst>
          </p:cNvPr>
          <p:cNvGraphicFramePr>
            <a:graphicFrameLocks noGrp="1"/>
          </p:cNvGraphicFramePr>
          <p:nvPr>
            <p:ph idx="1"/>
            <p:extLst>
              <p:ext uri="{D42A27DB-BD31-4B8C-83A1-F6EECF244321}">
                <p14:modId xmlns:p14="http://schemas.microsoft.com/office/powerpoint/2010/main" val="1756376450"/>
              </p:ext>
            </p:extLst>
          </p:nvPr>
        </p:nvGraphicFramePr>
        <p:xfrm>
          <a:off x="692150" y="2068513"/>
          <a:ext cx="8674100" cy="493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639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38CB-3FBA-EAC8-CB1E-964C887E3EBD}"/>
              </a:ext>
            </a:extLst>
          </p:cNvPr>
          <p:cNvSpPr>
            <a:spLocks noGrp="1"/>
          </p:cNvSpPr>
          <p:nvPr>
            <p:ph type="title"/>
          </p:nvPr>
        </p:nvSpPr>
        <p:spPr/>
        <p:txBody>
          <a:bodyPr>
            <a:normAutofit/>
          </a:bodyPr>
          <a:lstStyle/>
          <a:p>
            <a:r>
              <a:rPr lang="en-US" sz="4400" b="1" dirty="0">
                <a:latin typeface="Georgia Pro" panose="02040502050405020303" pitchFamily="18" charset="0"/>
              </a:rPr>
              <a:t>Other Code of Conduct Violations</a:t>
            </a:r>
          </a:p>
        </p:txBody>
      </p:sp>
      <p:sp>
        <p:nvSpPr>
          <p:cNvPr id="3" name="Content Placeholder 2">
            <a:extLst>
              <a:ext uri="{FF2B5EF4-FFF2-40B4-BE49-F238E27FC236}">
                <a16:creationId xmlns:a16="http://schemas.microsoft.com/office/drawing/2014/main" id="{7A7FED23-38D4-8DE5-0602-6A20A8239968}"/>
              </a:ext>
            </a:extLst>
          </p:cNvPr>
          <p:cNvSpPr>
            <a:spLocks noGrp="1"/>
          </p:cNvSpPr>
          <p:nvPr>
            <p:ph sz="half" idx="1"/>
          </p:nvPr>
        </p:nvSpPr>
        <p:spPr/>
        <p:txBody>
          <a:bodyPr>
            <a:normAutofit/>
          </a:bodyPr>
          <a:lstStyle/>
          <a:p>
            <a:pPr marL="285750" indent="-285750">
              <a:buFont typeface="Arial" panose="020B0604020202020204" pitchFamily="34" charset="0"/>
              <a:buChar char="•"/>
            </a:pPr>
            <a:r>
              <a:rPr lang="en-US" sz="2600" b="1" dirty="0">
                <a:solidFill>
                  <a:srgbClr val="C00000"/>
                </a:solidFill>
                <a:latin typeface="Georgia Pro" panose="02040502050405020303" pitchFamily="18" charset="0"/>
              </a:rPr>
              <a:t>The finding of no violation under Title IX does not insulate the party from discipline for a violation of another law or the University code of conduct. </a:t>
            </a:r>
          </a:p>
          <a:p>
            <a:endParaRPr lang="en-US" dirty="0"/>
          </a:p>
        </p:txBody>
      </p:sp>
      <p:sp>
        <p:nvSpPr>
          <p:cNvPr id="4" name="Content Placeholder 3">
            <a:extLst>
              <a:ext uri="{FF2B5EF4-FFF2-40B4-BE49-F238E27FC236}">
                <a16:creationId xmlns:a16="http://schemas.microsoft.com/office/drawing/2014/main" id="{04015F66-814E-78F3-7600-93601F35BBE1}"/>
              </a:ext>
            </a:extLst>
          </p:cNvPr>
          <p:cNvSpPr>
            <a:spLocks noGrp="1"/>
          </p:cNvSpPr>
          <p:nvPr>
            <p:ph sz="half" idx="2"/>
          </p:nvPr>
        </p:nvSpPr>
        <p:spPr/>
        <p:txBody>
          <a:bodyPr>
            <a:normAutofit/>
          </a:bodyPr>
          <a:lstStyle/>
          <a:p>
            <a:r>
              <a:rPr lang="en-US" sz="2400" dirty="0">
                <a:latin typeface="Georgia Pro" panose="02040502050405020303" pitchFamily="18" charset="0"/>
                <a:cs typeface="Arial" panose="020B0604020202020204" pitchFamily="34" charset="0"/>
              </a:rPr>
              <a:t>Conduct of a sexual nature which </a:t>
            </a:r>
            <a:r>
              <a:rPr lang="en-US" sz="2400" u="sng" dirty="0">
                <a:latin typeface="Georgia Pro" panose="02040502050405020303" pitchFamily="18" charset="0"/>
                <a:cs typeface="Arial" panose="020B0604020202020204" pitchFamily="34" charset="0"/>
              </a:rPr>
              <a:t>may not rise to level </a:t>
            </a:r>
            <a:r>
              <a:rPr lang="en-US" sz="2400" dirty="0">
                <a:latin typeface="Georgia Pro" panose="02040502050405020303" pitchFamily="18" charset="0"/>
                <a:cs typeface="Arial" panose="020B0604020202020204" pitchFamily="34" charset="0"/>
              </a:rPr>
              <a:t>of violating the law, but is conduct that as a Christian higher education institution, the University determines, in its sole discretion, is inappropriate based upon the teaching and ethical standards drawn from Scripture.  </a:t>
            </a:r>
          </a:p>
          <a:p>
            <a:pPr marL="0" indent="0">
              <a:buNone/>
            </a:pPr>
            <a:endParaRPr lang="en-US" dirty="0"/>
          </a:p>
        </p:txBody>
      </p:sp>
    </p:spTree>
    <p:extLst>
      <p:ext uri="{BB962C8B-B14F-4D97-AF65-F5344CB8AC3E}">
        <p14:creationId xmlns:p14="http://schemas.microsoft.com/office/powerpoint/2010/main" val="421767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33" y="586939"/>
            <a:ext cx="9341873" cy="1028737"/>
          </a:xfrm>
        </p:spPr>
        <p:txBody>
          <a:bodyPr>
            <a:normAutofit/>
          </a:bodyPr>
          <a:lstStyle/>
          <a:p>
            <a:pPr algn="l"/>
            <a:r>
              <a:rPr lang="en-US" sz="4400" b="1" dirty="0">
                <a:latin typeface="Georgia Pro" panose="02040502050405020303" pitchFamily="18" charset="0"/>
              </a:rPr>
              <a:t>Supportive Measures</a:t>
            </a:r>
          </a:p>
        </p:txBody>
      </p:sp>
      <p:sp>
        <p:nvSpPr>
          <p:cNvPr id="3" name="Subtitle 2"/>
          <p:cNvSpPr>
            <a:spLocks noGrp="1"/>
          </p:cNvSpPr>
          <p:nvPr>
            <p:ph type="subTitle" idx="1"/>
          </p:nvPr>
        </p:nvSpPr>
        <p:spPr>
          <a:xfrm>
            <a:off x="362608" y="1923394"/>
            <a:ext cx="9175530" cy="4857120"/>
          </a:xfrm>
        </p:spPr>
        <p:txBody>
          <a:bodyPr>
            <a:normAutofit fontScale="85000" lnSpcReduction="20000"/>
          </a:bodyPr>
          <a:lstStyle/>
          <a:p>
            <a:pPr lvl="0" algn="l"/>
            <a:r>
              <a:rPr lang="en-US" b="1" dirty="0"/>
              <a:t>Call 911 for medical or safety emergency.  </a:t>
            </a:r>
            <a:endParaRPr lang="en-US" dirty="0"/>
          </a:p>
          <a:p>
            <a:pPr algn="l"/>
            <a:r>
              <a:rPr lang="en-US" b="1" dirty="0"/>
              <a:t>Emergency Room </a:t>
            </a:r>
            <a:r>
              <a:rPr lang="en-US" dirty="0"/>
              <a:t>– North Greenville Medical Campus, 807 N. Main St. (Hwy 276), Travelers Rest, SC. OR  Greer Memorial Hospital, 830 S. Buncombe Road Greer, SC.</a:t>
            </a:r>
          </a:p>
          <a:p>
            <a:pPr lvl="0" algn="l"/>
            <a:r>
              <a:rPr lang="en-US" b="1" dirty="0"/>
              <a:t>Safety and Security </a:t>
            </a:r>
            <a:r>
              <a:rPr lang="en-US" dirty="0"/>
              <a:t>977-7777 for assistance and to help coordinate emergency response efforts.  </a:t>
            </a:r>
            <a:r>
              <a:rPr lang="en-US" i="1" dirty="0"/>
              <a:t>See also</a:t>
            </a:r>
            <a:r>
              <a:rPr lang="en-US" dirty="0"/>
              <a:t> the University’s Safety and Security </a:t>
            </a:r>
            <a:r>
              <a:rPr lang="en-US" u="sng" dirty="0"/>
              <a:t>webpage</a:t>
            </a:r>
            <a:r>
              <a:rPr lang="en-US" dirty="0"/>
              <a:t> .  </a:t>
            </a:r>
          </a:p>
          <a:p>
            <a:pPr lvl="0" algn="l"/>
            <a:endParaRPr lang="en-US" dirty="0"/>
          </a:p>
          <a:p>
            <a:pPr lvl="0" algn="l"/>
            <a:r>
              <a:rPr lang="en-US" dirty="0"/>
              <a:t>The individual’s well-being is of primary concern.  If the incident caused physical harm, the individual should seek medical attention immediately.  </a:t>
            </a:r>
            <a:r>
              <a:rPr lang="en-US" i="1" dirty="0"/>
              <a:t>See</a:t>
            </a:r>
            <a:r>
              <a:rPr lang="en-US" dirty="0"/>
              <a:t> the local healthcare facilities above.  The individual should also preserve any evidence of the incident and injuries as the evidence may assist with the investigation and/or serve as proof of a </a:t>
            </a:r>
            <a:r>
              <a:rPr lang="en-US" u="sng" dirty="0"/>
              <a:t>crime</a:t>
            </a:r>
            <a:r>
              <a:rPr lang="en-US" dirty="0"/>
              <a:t> .  </a:t>
            </a:r>
          </a:p>
          <a:p>
            <a:pPr lvl="0" algn="l"/>
            <a:endParaRPr lang="en-US" dirty="0"/>
          </a:p>
          <a:p>
            <a:pPr lvl="0" algn="l"/>
            <a:r>
              <a:rPr lang="en-US" dirty="0"/>
              <a:t>The University encourages timely law enforcement reporting; however, it is the victim's choice to make such a report or to decline involvement with law enforcement.  NGU Safety and Security can assist the Complainant with filing the criminal report if the complainant desires to do so</a:t>
            </a:r>
            <a:r>
              <a:rPr lang="en-US"/>
              <a:t>.  </a:t>
            </a:r>
            <a:endParaRPr lang="en-US" dirty="0"/>
          </a:p>
          <a:p>
            <a:r>
              <a:rPr lang="en-US" b="1" dirty="0"/>
              <a:t>Seek support</a:t>
            </a:r>
            <a:r>
              <a:rPr lang="en-US" dirty="0"/>
              <a:t>. </a:t>
            </a:r>
            <a:r>
              <a:rPr lang="en-US" sz="2000" b="1" dirty="0"/>
              <a:t>Counseling or Confidential Resources include: </a:t>
            </a:r>
            <a:endParaRPr lang="en-US" sz="2000" dirty="0"/>
          </a:p>
          <a:p>
            <a:pPr lvl="1"/>
            <a:r>
              <a:rPr lang="en-US" sz="1800" dirty="0"/>
              <a:t>NGU </a:t>
            </a:r>
            <a:r>
              <a:rPr lang="en-US" sz="1800" u="sng" dirty="0">
                <a:hlinkClick r:id="rId2"/>
              </a:rPr>
              <a:t>Counseling Services</a:t>
            </a:r>
            <a:r>
              <a:rPr lang="en-US" sz="1800" dirty="0"/>
              <a:t> </a:t>
            </a:r>
          </a:p>
          <a:p>
            <a:pPr lvl="1"/>
            <a:r>
              <a:rPr lang="en-US" sz="1800" u="sng" dirty="0">
                <a:hlinkClick r:id="rId3"/>
              </a:rPr>
              <a:t>Julie Valentine Center for Sexual Assault and Child Abuse Recovery</a:t>
            </a:r>
            <a:r>
              <a:rPr lang="en-US" sz="1800" u="sng" dirty="0"/>
              <a:t> </a:t>
            </a:r>
            <a:r>
              <a:rPr lang="en-US" sz="1800" dirty="0"/>
              <a:t>864-467-3633</a:t>
            </a:r>
          </a:p>
          <a:p>
            <a:pPr lvl="1"/>
            <a:r>
              <a:rPr lang="en-US" sz="1800" u="sng" dirty="0">
                <a:hlinkClick r:id="rId4"/>
              </a:rPr>
              <a:t>Safe Harbor</a:t>
            </a:r>
            <a:r>
              <a:rPr lang="en-US" sz="1800" dirty="0"/>
              <a:t> 800-291-2139</a:t>
            </a:r>
          </a:p>
          <a:p>
            <a:pPr lvl="1"/>
            <a:r>
              <a:rPr lang="en-US" sz="1800" u="sng" dirty="0">
                <a:hlinkClick r:id="rId5"/>
              </a:rPr>
              <a:t>The South Carolina Coalition Against Domestic Violence and Sexual Assault</a:t>
            </a:r>
            <a:r>
              <a:rPr lang="en-US" sz="1800" dirty="0"/>
              <a:t> 803-256-2900</a:t>
            </a:r>
          </a:p>
          <a:p>
            <a:pPr lvl="1"/>
            <a:r>
              <a:rPr lang="en-US" sz="1800" u="sng" dirty="0">
                <a:hlinkClick r:id="rId6"/>
              </a:rPr>
              <a:t>Rape, Abuse &amp; Incest National Network</a:t>
            </a:r>
            <a:r>
              <a:rPr lang="en-US" sz="1800" dirty="0"/>
              <a:t> (RAINN) 800-656-HOPE</a:t>
            </a:r>
          </a:p>
        </p:txBody>
      </p:sp>
      <p:pic>
        <p:nvPicPr>
          <p:cNvPr id="11266" name="Picture 2" descr="The Benefits of an Employee Assistance Program (EAP) - NARF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9087" y="386413"/>
            <a:ext cx="2875642" cy="153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319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cap="all" dirty="0">
                <a:latin typeface="Georgia Pro" panose="02040502050405020303" pitchFamily="18" charset="0"/>
              </a:rPr>
              <a:t>full policy </a:t>
            </a:r>
            <a:r>
              <a:rPr lang="en-US" sz="4000" i="1" dirty="0">
                <a:hlinkClick r:id="rId2"/>
              </a:rPr>
              <a:t>https://www.ngu.edu/titleix.php</a:t>
            </a:r>
            <a:endParaRPr lang="en-US" dirty="0"/>
          </a:p>
        </p:txBody>
      </p:sp>
      <p:pic>
        <p:nvPicPr>
          <p:cNvPr id="4" name="Content Placeholder 3" title="Say something"/>
          <p:cNvPicPr>
            <a:picLocks noGrp="1" noChangeAspect="1"/>
          </p:cNvPicPr>
          <p:nvPr>
            <p:ph sz="quarter" idx="13"/>
          </p:nvPr>
        </p:nvPicPr>
        <p:blipFill>
          <a:blip r:embed="rId3"/>
          <a:stretch>
            <a:fillRect/>
          </a:stretch>
        </p:blipFill>
        <p:spPr>
          <a:xfrm>
            <a:off x="2245034" y="2781503"/>
            <a:ext cx="4904667" cy="3247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813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4B2F-D943-4064-3466-79F681E72179}"/>
              </a:ext>
            </a:extLst>
          </p:cNvPr>
          <p:cNvSpPr>
            <a:spLocks noGrp="1"/>
          </p:cNvSpPr>
          <p:nvPr>
            <p:ph type="title"/>
          </p:nvPr>
        </p:nvSpPr>
        <p:spPr/>
        <p:txBody>
          <a:bodyPr>
            <a:normAutofit/>
          </a:bodyPr>
          <a:lstStyle/>
          <a:p>
            <a:r>
              <a:rPr lang="en-US" sz="4400" b="1" dirty="0">
                <a:latin typeface="Georgia Pro" panose="020B0604020202020204" pitchFamily="18" charset="0"/>
              </a:rPr>
              <a:t>Purpose</a:t>
            </a:r>
            <a:endParaRPr lang="en-US" sz="4000" b="1" dirty="0">
              <a:latin typeface="Georgia Pro" panose="020B0604020202020204" pitchFamily="18" charset="0"/>
            </a:endParaRPr>
          </a:p>
        </p:txBody>
      </p:sp>
      <p:sp>
        <p:nvSpPr>
          <p:cNvPr id="3" name="Content Placeholder 2">
            <a:extLst>
              <a:ext uri="{FF2B5EF4-FFF2-40B4-BE49-F238E27FC236}">
                <a16:creationId xmlns:a16="http://schemas.microsoft.com/office/drawing/2014/main" id="{FE1A4F54-F1CD-9A73-57B6-B12638831545}"/>
              </a:ext>
            </a:extLst>
          </p:cNvPr>
          <p:cNvSpPr>
            <a:spLocks noGrp="1"/>
          </p:cNvSpPr>
          <p:nvPr>
            <p:ph idx="1"/>
          </p:nvPr>
        </p:nvSpPr>
        <p:spPr/>
        <p:txBody>
          <a:bodyPr>
            <a:normAutofit/>
          </a:bodyPr>
          <a:lstStyle/>
          <a:p>
            <a:pPr marL="0" indent="0">
              <a:buNone/>
            </a:pPr>
            <a:r>
              <a:rPr lang="en-US" sz="3200" dirty="0">
                <a:latin typeface="Georgia Pro" panose="02040502050405020303" pitchFamily="18" charset="0"/>
              </a:rPr>
              <a:t>The purpose of this training to</a:t>
            </a:r>
          </a:p>
          <a:p>
            <a:pPr lvl="1"/>
            <a:r>
              <a:rPr lang="en-US" sz="2800" dirty="0">
                <a:latin typeface="Georgia Pro" panose="02040502050405020303" pitchFamily="18" charset="0"/>
              </a:rPr>
              <a:t>Clarify the definitions and domain of Title IX</a:t>
            </a:r>
          </a:p>
          <a:p>
            <a:pPr lvl="1"/>
            <a:r>
              <a:rPr lang="en-US" sz="2800" dirty="0">
                <a:latin typeface="Georgia Pro" panose="02040502050405020303" pitchFamily="18" charset="0"/>
              </a:rPr>
              <a:t>Show how to file a Title IX complaint</a:t>
            </a:r>
          </a:p>
          <a:p>
            <a:pPr lvl="1"/>
            <a:r>
              <a:rPr lang="en-US" sz="2800" dirty="0">
                <a:latin typeface="Georgia Pro" panose="02040502050405020303" pitchFamily="18" charset="0"/>
              </a:rPr>
              <a:t>Explain the Title IX Process</a:t>
            </a:r>
          </a:p>
          <a:p>
            <a:pPr lvl="2"/>
            <a:r>
              <a:rPr lang="en-US" sz="2470" dirty="0">
                <a:latin typeface="Georgia Pro" panose="02040502050405020303" pitchFamily="18" charset="0"/>
              </a:rPr>
              <a:t>Officers with Authority</a:t>
            </a:r>
          </a:p>
          <a:p>
            <a:pPr lvl="1"/>
            <a:r>
              <a:rPr lang="en-US" sz="2800" dirty="0">
                <a:latin typeface="Georgia Pro" panose="02040502050405020303" pitchFamily="18" charset="0"/>
              </a:rPr>
              <a:t>Clarify your role in </a:t>
            </a:r>
            <a:r>
              <a:rPr lang="en-US" sz="2800">
                <a:latin typeface="Georgia Pro" panose="02040502050405020303" pitchFamily="18" charset="0"/>
              </a:rPr>
              <a:t>the process</a:t>
            </a:r>
            <a:endParaRPr lang="en-US" sz="2800" dirty="0">
              <a:latin typeface="Georgia Pro" panose="02040502050405020303" pitchFamily="18" charset="0"/>
            </a:endParaRPr>
          </a:p>
          <a:p>
            <a:pPr marL="377190" lvl="1" indent="0">
              <a:buNone/>
            </a:pPr>
            <a:endParaRPr lang="en-US" sz="3200" dirty="0">
              <a:latin typeface="Georgia Pro" panose="02040502050405020303" pitchFamily="18" charset="0"/>
            </a:endParaRPr>
          </a:p>
        </p:txBody>
      </p:sp>
    </p:spTree>
    <p:extLst>
      <p:ext uri="{BB962C8B-B14F-4D97-AF65-F5344CB8AC3E}">
        <p14:creationId xmlns:p14="http://schemas.microsoft.com/office/powerpoint/2010/main" val="52379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2128-52B5-B550-FD9E-B69BB13E26B4}"/>
              </a:ext>
            </a:extLst>
          </p:cNvPr>
          <p:cNvSpPr>
            <a:spLocks noGrp="1"/>
          </p:cNvSpPr>
          <p:nvPr>
            <p:ph type="title"/>
          </p:nvPr>
        </p:nvSpPr>
        <p:spPr/>
        <p:txBody>
          <a:bodyPr>
            <a:normAutofit/>
          </a:bodyPr>
          <a:lstStyle/>
          <a:p>
            <a:r>
              <a:rPr lang="en-US" sz="4400" b="1" dirty="0">
                <a:latin typeface="Georgia Pro" panose="02040502050405020303" pitchFamily="18" charset="0"/>
              </a:rPr>
              <a:t>Why </a:t>
            </a:r>
          </a:p>
        </p:txBody>
      </p:sp>
      <p:sp>
        <p:nvSpPr>
          <p:cNvPr id="3" name="Content Placeholder 2">
            <a:extLst>
              <a:ext uri="{FF2B5EF4-FFF2-40B4-BE49-F238E27FC236}">
                <a16:creationId xmlns:a16="http://schemas.microsoft.com/office/drawing/2014/main" id="{94A7E20C-429C-FC7D-B673-E76F0F9B329D}"/>
              </a:ext>
            </a:extLst>
          </p:cNvPr>
          <p:cNvSpPr>
            <a:spLocks noGrp="1"/>
          </p:cNvSpPr>
          <p:nvPr>
            <p:ph idx="1"/>
          </p:nvPr>
        </p:nvSpPr>
        <p:spPr/>
        <p:txBody>
          <a:bodyPr/>
          <a:lstStyle/>
          <a:p>
            <a:pPr marL="0" indent="0">
              <a:buNone/>
            </a:pPr>
            <a:r>
              <a:rPr lang="en-US" sz="2800" dirty="0">
                <a:latin typeface="Georgia Pro" panose="02040502050405020303" pitchFamily="18" charset="0"/>
              </a:rPr>
              <a:t>Why do we need Title IX training?</a:t>
            </a:r>
          </a:p>
          <a:p>
            <a:r>
              <a:rPr lang="en-US" sz="2800" dirty="0">
                <a:latin typeface="Georgia Pro" panose="02040502050405020303" pitchFamily="18" charset="0"/>
              </a:rPr>
              <a:t>To educate the NGU family on what is or may be offensive or a violation so that we can all understand and avoid these behaviors </a:t>
            </a:r>
          </a:p>
          <a:p>
            <a:r>
              <a:rPr lang="en-US" sz="2800" dirty="0">
                <a:latin typeface="Georgia Pro" panose="02040502050405020303" pitchFamily="18" charset="0"/>
              </a:rPr>
              <a:t>To help anyone who has suffered from an offensive or abusive act know that NGU cares and how and where to receive help</a:t>
            </a:r>
          </a:p>
          <a:p>
            <a:r>
              <a:rPr lang="en-US" sz="2800" dirty="0">
                <a:latin typeface="Georgia Pro" panose="02040502050405020303" pitchFamily="18" charset="0"/>
              </a:rPr>
              <a:t>Because it is federally mandated that we conduct annual training to all of our constituents</a:t>
            </a:r>
          </a:p>
          <a:p>
            <a:endParaRPr lang="en-US" dirty="0"/>
          </a:p>
        </p:txBody>
      </p:sp>
    </p:spTree>
    <p:extLst>
      <p:ext uri="{BB962C8B-B14F-4D97-AF65-F5344CB8AC3E}">
        <p14:creationId xmlns:p14="http://schemas.microsoft.com/office/powerpoint/2010/main" val="364421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86FD-EE5D-B62D-EFBC-7E220C2A185A}"/>
              </a:ext>
            </a:extLst>
          </p:cNvPr>
          <p:cNvSpPr>
            <a:spLocks noGrp="1"/>
          </p:cNvSpPr>
          <p:nvPr>
            <p:ph type="title"/>
          </p:nvPr>
        </p:nvSpPr>
        <p:spPr/>
        <p:txBody>
          <a:bodyPr>
            <a:normAutofit/>
          </a:bodyPr>
          <a:lstStyle/>
          <a:p>
            <a:r>
              <a:rPr lang="en-US" sz="4400" b="1" dirty="0">
                <a:latin typeface="Georgia Pro" panose="02040502050405020303" pitchFamily="18" charset="0"/>
              </a:rPr>
              <a:t>What is Title IX?</a:t>
            </a:r>
          </a:p>
        </p:txBody>
      </p:sp>
      <p:sp>
        <p:nvSpPr>
          <p:cNvPr id="3" name="Content Placeholder 2">
            <a:extLst>
              <a:ext uri="{FF2B5EF4-FFF2-40B4-BE49-F238E27FC236}">
                <a16:creationId xmlns:a16="http://schemas.microsoft.com/office/drawing/2014/main" id="{8BEED072-1939-288B-CE54-F65717649CB9}"/>
              </a:ext>
            </a:extLst>
          </p:cNvPr>
          <p:cNvSpPr>
            <a:spLocks noGrp="1"/>
          </p:cNvSpPr>
          <p:nvPr>
            <p:ph sz="half" idx="1"/>
          </p:nvPr>
        </p:nvSpPr>
        <p:spPr/>
        <p:txBody>
          <a:bodyPr>
            <a:normAutofit fontScale="92500" lnSpcReduction="10000"/>
          </a:bodyPr>
          <a:lstStyle/>
          <a:p>
            <a:r>
              <a:rPr lang="en-US" sz="2800" dirty="0">
                <a:latin typeface="Georgia Pro" panose="02040502050405020303" pitchFamily="18" charset="0"/>
              </a:rPr>
              <a:t>In simple terms, </a:t>
            </a:r>
            <a:r>
              <a:rPr lang="en-US" sz="2800" b="0" i="0" dirty="0">
                <a:solidFill>
                  <a:srgbClr val="202124"/>
                </a:solidFill>
                <a:effectLst/>
                <a:latin typeface="Georgia Pro" panose="02040502050405020303" pitchFamily="18" charset="0"/>
              </a:rPr>
              <a:t>Title IX </a:t>
            </a:r>
            <a:r>
              <a:rPr lang="en-US" sz="2800" i="0" dirty="0">
                <a:solidFill>
                  <a:srgbClr val="202124"/>
                </a:solidFill>
                <a:effectLst/>
                <a:latin typeface="Georgia Pro" panose="02040502050405020303" pitchFamily="18" charset="0"/>
              </a:rPr>
              <a:t>protects people from discrimination based on sex in education programs or activities that receive federal financial assistance.</a:t>
            </a:r>
          </a:p>
          <a:p>
            <a:r>
              <a:rPr lang="en-US" sz="2800" dirty="0">
                <a:solidFill>
                  <a:srgbClr val="202124"/>
                </a:solidFill>
                <a:latin typeface="Georgia Pro" panose="02040502050405020303" pitchFamily="18" charset="0"/>
              </a:rPr>
              <a:t>The scope of the Title IX office includes:</a:t>
            </a:r>
          </a:p>
          <a:p>
            <a:pPr lvl="1"/>
            <a:endParaRPr lang="en-US" dirty="0"/>
          </a:p>
        </p:txBody>
      </p:sp>
      <p:sp>
        <p:nvSpPr>
          <p:cNvPr id="4" name="Content Placeholder 3">
            <a:extLst>
              <a:ext uri="{FF2B5EF4-FFF2-40B4-BE49-F238E27FC236}">
                <a16:creationId xmlns:a16="http://schemas.microsoft.com/office/drawing/2014/main" id="{1A43F234-0C13-16FE-1700-B592FA9F9E86}"/>
              </a:ext>
            </a:extLst>
          </p:cNvPr>
          <p:cNvSpPr>
            <a:spLocks noGrp="1"/>
          </p:cNvSpPr>
          <p:nvPr>
            <p:ph sz="half" idx="2"/>
          </p:nvPr>
        </p:nvSpPr>
        <p:spPr/>
        <p:txBody>
          <a:bodyPr>
            <a:normAutofit fontScale="92500" lnSpcReduction="10000"/>
          </a:bodyPr>
          <a:lstStyle/>
          <a:p>
            <a:r>
              <a:rPr lang="en-US" sz="2800" dirty="0">
                <a:latin typeface="Georgia Pro" panose="02040502050405020303" pitchFamily="18" charset="0"/>
              </a:rPr>
              <a:t>Sexual Harassment</a:t>
            </a:r>
          </a:p>
          <a:p>
            <a:r>
              <a:rPr lang="en-US" sz="2800" dirty="0">
                <a:latin typeface="Georgia Pro" panose="02040502050405020303" pitchFamily="18" charset="0"/>
              </a:rPr>
              <a:t>Sexual Exploitation</a:t>
            </a:r>
          </a:p>
          <a:p>
            <a:r>
              <a:rPr lang="en-US" sz="2800" dirty="0">
                <a:latin typeface="Georgia Pro" panose="02040502050405020303" pitchFamily="18" charset="0"/>
              </a:rPr>
              <a:t>Non-consensual Sexual Contact</a:t>
            </a:r>
          </a:p>
          <a:p>
            <a:r>
              <a:rPr lang="en-US" sz="2800" dirty="0">
                <a:latin typeface="Georgia Pro" panose="02040502050405020303" pitchFamily="18" charset="0"/>
              </a:rPr>
              <a:t>Sexual assault / rape</a:t>
            </a:r>
          </a:p>
          <a:p>
            <a:r>
              <a:rPr lang="en-US" sz="2800" dirty="0">
                <a:latin typeface="Georgia Pro" panose="02040502050405020303" pitchFamily="18" charset="0"/>
              </a:rPr>
              <a:t>Dating / domestic Violence</a:t>
            </a:r>
          </a:p>
          <a:p>
            <a:r>
              <a:rPr lang="en-US" sz="2800" dirty="0">
                <a:latin typeface="Georgia Pro" panose="02040502050405020303" pitchFamily="18" charset="0"/>
              </a:rPr>
              <a:t>Stalking</a:t>
            </a:r>
          </a:p>
          <a:p>
            <a:r>
              <a:rPr lang="en-US" sz="2800" dirty="0">
                <a:latin typeface="Georgia Pro" panose="02040502050405020303" pitchFamily="18" charset="0"/>
              </a:rPr>
              <a:t>Sexual Misconduct</a:t>
            </a:r>
          </a:p>
          <a:p>
            <a:r>
              <a:rPr lang="en-US" sz="2800" dirty="0">
                <a:latin typeface="Georgia Pro" panose="02040502050405020303" pitchFamily="18" charset="0"/>
              </a:rPr>
              <a:t>Bullying (sex or sex stereotypes)</a:t>
            </a:r>
          </a:p>
          <a:p>
            <a:r>
              <a:rPr lang="en-US" sz="2800" dirty="0">
                <a:latin typeface="Georgia Pro" panose="02040502050405020303" pitchFamily="18" charset="0"/>
              </a:rPr>
              <a:t>Sex Discrimination</a:t>
            </a:r>
          </a:p>
          <a:p>
            <a:endParaRPr lang="en-US" dirty="0"/>
          </a:p>
        </p:txBody>
      </p:sp>
    </p:spTree>
    <p:extLst>
      <p:ext uri="{BB962C8B-B14F-4D97-AF65-F5344CB8AC3E}">
        <p14:creationId xmlns:p14="http://schemas.microsoft.com/office/powerpoint/2010/main" val="3374414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5077-9EDB-3141-0371-7B10B6518123}"/>
              </a:ext>
            </a:extLst>
          </p:cNvPr>
          <p:cNvSpPr>
            <a:spLocks noGrp="1"/>
          </p:cNvSpPr>
          <p:nvPr>
            <p:ph type="title"/>
          </p:nvPr>
        </p:nvSpPr>
        <p:spPr/>
        <p:txBody>
          <a:bodyPr>
            <a:normAutofit/>
          </a:bodyPr>
          <a:lstStyle/>
          <a:p>
            <a:r>
              <a:rPr lang="en-US" sz="4400" dirty="0">
                <a:latin typeface="Georgia Pro" panose="02040502050405020303" pitchFamily="18" charset="0"/>
              </a:rPr>
              <a:t>Definitions</a:t>
            </a:r>
          </a:p>
        </p:txBody>
      </p:sp>
      <p:sp>
        <p:nvSpPr>
          <p:cNvPr id="3" name="Content Placeholder 2">
            <a:extLst>
              <a:ext uri="{FF2B5EF4-FFF2-40B4-BE49-F238E27FC236}">
                <a16:creationId xmlns:a16="http://schemas.microsoft.com/office/drawing/2014/main" id="{5FFD4849-CEDF-FCB8-CDB4-36F876CC7D66}"/>
              </a:ext>
            </a:extLst>
          </p:cNvPr>
          <p:cNvSpPr>
            <a:spLocks noGrp="1"/>
          </p:cNvSpPr>
          <p:nvPr>
            <p:ph sz="half" idx="1"/>
          </p:nvPr>
        </p:nvSpPr>
        <p:spPr/>
        <p:txBody>
          <a:bodyPr/>
          <a:lstStyle/>
          <a:p>
            <a:r>
              <a:rPr lang="en-US" b="1" dirty="0">
                <a:latin typeface="Georgia Pro" panose="02040502050405020303" pitchFamily="18" charset="0"/>
              </a:rPr>
              <a:t>Gender Discrimination: </a:t>
            </a:r>
            <a:r>
              <a:rPr lang="en-US" b="0" i="0" dirty="0">
                <a:solidFill>
                  <a:srgbClr val="333333"/>
                </a:solidFill>
                <a:effectLst/>
                <a:latin typeface="Georgia Pro" panose="02040502050405020303" pitchFamily="18" charset="0"/>
              </a:rPr>
              <a:t>Unfair treatment, attitudes, or behaviors towards an individual based upon their gender (sex)</a:t>
            </a:r>
          </a:p>
          <a:p>
            <a:r>
              <a:rPr lang="en-US" b="1" dirty="0">
                <a:latin typeface="Georgia Pro" panose="02040502050405020303" pitchFamily="18" charset="0"/>
              </a:rPr>
              <a:t>Sexual Harassment: </a:t>
            </a:r>
            <a:r>
              <a:rPr lang="en-US" b="0" i="0" dirty="0">
                <a:solidFill>
                  <a:srgbClr val="333333"/>
                </a:solidFill>
                <a:effectLst/>
                <a:latin typeface="Georgia Pro" panose="02040502050405020303" pitchFamily="18" charset="0"/>
              </a:rPr>
              <a:t>Unwanted sexual behavior, advances, or requests for favors that is offensive, severe, and/or frequent to the extent that it interferes with an individual's right to an education and participation in a program or activity</a:t>
            </a:r>
          </a:p>
          <a:p>
            <a:endParaRPr lang="en-US" b="0" i="0" dirty="0">
              <a:solidFill>
                <a:srgbClr val="333333"/>
              </a:solidFill>
              <a:effectLst/>
              <a:latin typeface="Georgia Pro" panose="02040502050405020303" pitchFamily="18" charset="0"/>
            </a:endParaRPr>
          </a:p>
          <a:p>
            <a:endParaRPr lang="en-US" dirty="0"/>
          </a:p>
        </p:txBody>
      </p:sp>
      <p:sp>
        <p:nvSpPr>
          <p:cNvPr id="4" name="Content Placeholder 3">
            <a:extLst>
              <a:ext uri="{FF2B5EF4-FFF2-40B4-BE49-F238E27FC236}">
                <a16:creationId xmlns:a16="http://schemas.microsoft.com/office/drawing/2014/main" id="{2648C7E1-5D56-0081-9CED-EAE8C4054CC7}"/>
              </a:ext>
            </a:extLst>
          </p:cNvPr>
          <p:cNvSpPr>
            <a:spLocks noGrp="1"/>
          </p:cNvSpPr>
          <p:nvPr>
            <p:ph sz="half" idx="2"/>
          </p:nvPr>
        </p:nvSpPr>
        <p:spPr/>
        <p:txBody>
          <a:bodyPr/>
          <a:lstStyle/>
          <a:p>
            <a:r>
              <a:rPr lang="en-US" b="1" dirty="0">
                <a:latin typeface="Georgia Pro" panose="02040502050405020303" pitchFamily="18" charset="0"/>
              </a:rPr>
              <a:t>Sexual Violence: </a:t>
            </a:r>
            <a:r>
              <a:rPr lang="en-US" b="0" i="0" dirty="0">
                <a:solidFill>
                  <a:srgbClr val="333333"/>
                </a:solidFill>
                <a:effectLst/>
                <a:latin typeface="Georgia Pro" panose="02040502050405020303" pitchFamily="18" charset="0"/>
              </a:rPr>
              <a:t>Use of force or manipulation of unwanted sexual activity</a:t>
            </a:r>
          </a:p>
          <a:p>
            <a:r>
              <a:rPr lang="en-US" b="1" dirty="0">
                <a:solidFill>
                  <a:srgbClr val="333333"/>
                </a:solidFill>
                <a:latin typeface="Georgia Pro" panose="02040502050405020303" pitchFamily="18" charset="0"/>
              </a:rPr>
              <a:t>Hostile Environment: </a:t>
            </a:r>
            <a:r>
              <a:rPr lang="en-US" b="0" i="0" dirty="0">
                <a:solidFill>
                  <a:srgbClr val="333333"/>
                </a:solidFill>
                <a:effectLst/>
                <a:latin typeface="Georgia Pro" panose="02040502050405020303" pitchFamily="18" charset="0"/>
              </a:rPr>
              <a:t>A situation of discriminatory or sexual nature that has occurred and created a adverse setting</a:t>
            </a:r>
          </a:p>
          <a:p>
            <a:r>
              <a:rPr lang="en-US" b="1" i="0" dirty="0">
                <a:solidFill>
                  <a:srgbClr val="333333"/>
                </a:solidFill>
                <a:effectLst/>
                <a:latin typeface="Georgia Pro" panose="02040502050405020303" pitchFamily="18" charset="0"/>
              </a:rPr>
              <a:t>Retaliation: </a:t>
            </a:r>
            <a:r>
              <a:rPr lang="en-US" dirty="0">
                <a:solidFill>
                  <a:srgbClr val="333333"/>
                </a:solidFill>
                <a:latin typeface="Georgia Pro" panose="02040502050405020303" pitchFamily="18" charset="0"/>
              </a:rPr>
              <a:t>A</a:t>
            </a:r>
            <a:r>
              <a:rPr lang="en-US" b="0" i="0" dirty="0">
                <a:solidFill>
                  <a:srgbClr val="333333"/>
                </a:solidFill>
                <a:effectLst/>
                <a:latin typeface="Georgia Pro" panose="02040502050405020303" pitchFamily="18" charset="0"/>
              </a:rPr>
              <a:t> form of revenge or reaction because of a filed complaint against a person</a:t>
            </a:r>
          </a:p>
          <a:p>
            <a:endParaRPr lang="en-US" b="0" i="0" dirty="0">
              <a:solidFill>
                <a:srgbClr val="333333"/>
              </a:solidFill>
              <a:effectLst/>
              <a:latin typeface="Georgia Pro" panose="02040502050405020303" pitchFamily="18" charset="0"/>
            </a:endParaRPr>
          </a:p>
          <a:p>
            <a:pPr marL="0" indent="0">
              <a:buNone/>
            </a:pPr>
            <a:endParaRPr lang="en-US" dirty="0"/>
          </a:p>
        </p:txBody>
      </p:sp>
    </p:spTree>
    <p:extLst>
      <p:ext uri="{BB962C8B-B14F-4D97-AF65-F5344CB8AC3E}">
        <p14:creationId xmlns:p14="http://schemas.microsoft.com/office/powerpoint/2010/main" val="24318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A995-3A3B-70DF-8A09-A33A259EED88}"/>
              </a:ext>
            </a:extLst>
          </p:cNvPr>
          <p:cNvSpPr>
            <a:spLocks noGrp="1"/>
          </p:cNvSpPr>
          <p:nvPr>
            <p:ph type="title"/>
          </p:nvPr>
        </p:nvSpPr>
        <p:spPr/>
        <p:txBody>
          <a:bodyPr>
            <a:normAutofit/>
          </a:bodyPr>
          <a:lstStyle/>
          <a:p>
            <a:r>
              <a:rPr lang="en-US" sz="4400" b="1" dirty="0">
                <a:latin typeface="Georgia Pro" panose="02040502050405020303" pitchFamily="18" charset="0"/>
              </a:rPr>
              <a:t>What Does Title IX Require?</a:t>
            </a:r>
          </a:p>
        </p:txBody>
      </p:sp>
      <p:sp>
        <p:nvSpPr>
          <p:cNvPr id="3" name="Content Placeholder 2">
            <a:extLst>
              <a:ext uri="{FF2B5EF4-FFF2-40B4-BE49-F238E27FC236}">
                <a16:creationId xmlns:a16="http://schemas.microsoft.com/office/drawing/2014/main" id="{9A5D1450-FAAF-E30D-37EB-A6D5A38F787B}"/>
              </a:ext>
            </a:extLst>
          </p:cNvPr>
          <p:cNvSpPr>
            <a:spLocks noGrp="1"/>
          </p:cNvSpPr>
          <p:nvPr>
            <p:ph idx="1"/>
          </p:nvPr>
        </p:nvSpPr>
        <p:spPr>
          <a:xfrm>
            <a:off x="691515" y="1759352"/>
            <a:ext cx="8675370" cy="5241206"/>
          </a:xfrm>
        </p:spPr>
        <p:txBody>
          <a:bodyPr>
            <a:normAutofit lnSpcReduction="10000"/>
          </a:bodyPr>
          <a:lstStyle/>
          <a:p>
            <a:r>
              <a:rPr lang="en-US" b="1" dirty="0">
                <a:latin typeface="Georgia Pro" panose="02040502050405020303" pitchFamily="18" charset="0"/>
              </a:rPr>
              <a:t>Notice of Non-Discrimination</a:t>
            </a:r>
          </a:p>
          <a:p>
            <a:pPr lvl="1"/>
            <a:r>
              <a:rPr lang="en-US" i="0" dirty="0">
                <a:solidFill>
                  <a:srgbClr val="333333"/>
                </a:solidFill>
                <a:effectLst/>
                <a:latin typeface="Georgia Pro" panose="02040502050405020303" pitchFamily="18" charset="0"/>
              </a:rPr>
              <a:t>This notice prohibiting sex discrimination must be widely distributed, available, and easily accessible to the school community each year.</a:t>
            </a:r>
          </a:p>
          <a:p>
            <a:r>
              <a:rPr lang="en-US" b="1" dirty="0">
                <a:solidFill>
                  <a:srgbClr val="333333"/>
                </a:solidFill>
                <a:latin typeface="Georgia Pro" panose="02040502050405020303" pitchFamily="18" charset="0"/>
              </a:rPr>
              <a:t>Designate a Title IX Coordinator</a:t>
            </a:r>
          </a:p>
          <a:p>
            <a:pPr lvl="1"/>
            <a:r>
              <a:rPr lang="en-US" i="0" dirty="0">
                <a:solidFill>
                  <a:srgbClr val="333333"/>
                </a:solidFill>
                <a:effectLst/>
                <a:latin typeface="Georgia Pro" panose="02040502050405020303" pitchFamily="18" charset="0"/>
              </a:rPr>
              <a:t>The Title IX Coordinator ensures schools are compliant with Title IX, coordinates the investigation and disciplinary process, and looks for patterns or systematic problems with compliance to ensure schools fulfill all their federal obligations.</a:t>
            </a:r>
          </a:p>
          <a:p>
            <a:r>
              <a:rPr lang="en-US" b="1" dirty="0">
                <a:solidFill>
                  <a:srgbClr val="333333"/>
                </a:solidFill>
                <a:latin typeface="Georgia Pro" panose="02040502050405020303" pitchFamily="18" charset="0"/>
              </a:rPr>
              <a:t>Clear Grievance Procedures</a:t>
            </a:r>
          </a:p>
          <a:p>
            <a:pPr lvl="1"/>
            <a:r>
              <a:rPr lang="en-US" i="0" dirty="0">
                <a:solidFill>
                  <a:srgbClr val="333333"/>
                </a:solidFill>
                <a:effectLst/>
                <a:latin typeface="Georgia Pro" panose="02040502050405020303" pitchFamily="18" charset="0"/>
              </a:rPr>
              <a:t>Schools are required to adopt and publish a grievance procedure outlining the complaint, investigation, and disciplinary process for addressing sex discrimination, sexual harassment, and sexual violence occurring within educational activity or program</a:t>
            </a:r>
          </a:p>
          <a:p>
            <a:r>
              <a:rPr lang="en-US" b="1" dirty="0">
                <a:solidFill>
                  <a:srgbClr val="333333"/>
                </a:solidFill>
                <a:latin typeface="Georgia Pro" panose="02040502050405020303" pitchFamily="18" charset="0"/>
              </a:rPr>
              <a:t>Prompt Response</a:t>
            </a:r>
          </a:p>
          <a:p>
            <a:pPr lvl="1"/>
            <a:r>
              <a:rPr lang="en-US" i="0" dirty="0">
                <a:solidFill>
                  <a:srgbClr val="333333"/>
                </a:solidFill>
                <a:effectLst/>
                <a:latin typeface="Georgia Pro" panose="02040502050405020303" pitchFamily="18" charset="0"/>
              </a:rPr>
              <a:t>Schools are required to be prompt when receiving a complaint of sex discrimination, sexual harassment, or sexual violence in order to remedy any hostile educational environment created by such behaviors.</a:t>
            </a:r>
            <a:endParaRPr lang="en-US" dirty="0">
              <a:latin typeface="Georgia Pro" panose="02040502050405020303" pitchFamily="18" charset="0"/>
            </a:endParaRPr>
          </a:p>
        </p:txBody>
      </p:sp>
    </p:spTree>
    <p:extLst>
      <p:ext uri="{BB962C8B-B14F-4D97-AF65-F5344CB8AC3E}">
        <p14:creationId xmlns:p14="http://schemas.microsoft.com/office/powerpoint/2010/main" val="325367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48" y="102890"/>
            <a:ext cx="7543800" cy="1175764"/>
          </a:xfrm>
        </p:spPr>
        <p:txBody>
          <a:bodyPr>
            <a:noAutofit/>
          </a:bodyPr>
          <a:lstStyle/>
          <a:p>
            <a:pPr algn="l"/>
            <a:r>
              <a:rPr lang="en-US" sz="4400" b="1" dirty="0">
                <a:latin typeface="Georgia Pro" panose="02040502050405020303" pitchFamily="18" charset="0"/>
              </a:rPr>
              <a:t>When does Title IX apply?</a:t>
            </a:r>
          </a:p>
        </p:txBody>
      </p:sp>
      <p:sp>
        <p:nvSpPr>
          <p:cNvPr id="3" name="Subtitle 2"/>
          <p:cNvSpPr>
            <a:spLocks noGrp="1"/>
          </p:cNvSpPr>
          <p:nvPr>
            <p:ph type="subTitle" idx="1"/>
          </p:nvPr>
        </p:nvSpPr>
        <p:spPr>
          <a:xfrm>
            <a:off x="1257300" y="1494503"/>
            <a:ext cx="7543800" cy="3320565"/>
          </a:xfrm>
        </p:spPr>
        <p:txBody>
          <a:bodyPr/>
          <a:lstStyle/>
          <a:p>
            <a:pPr algn="l"/>
            <a:r>
              <a:rPr lang="en-US" sz="3200" b="1" u="sng" dirty="0">
                <a:latin typeface="Georgia Pro" panose="02040502050405020303" pitchFamily="18" charset="0"/>
              </a:rPr>
              <a:t>ALL</a:t>
            </a:r>
            <a:r>
              <a:rPr lang="en-US" sz="3200" dirty="0">
                <a:latin typeface="Georgia Pro" panose="02040502050405020303" pitchFamily="18" charset="0"/>
              </a:rPr>
              <a:t> educational programs and activities and conduct on any NGU owned or controlled property</a:t>
            </a:r>
          </a:p>
          <a:p>
            <a:pPr algn="l"/>
            <a:endParaRPr lang="en-US" dirty="0">
              <a:latin typeface="Georgia Pro" panose="02040502050405020303" pitchFamily="18" charset="0"/>
            </a:endParaRPr>
          </a:p>
          <a:p>
            <a:pPr algn="l"/>
            <a:r>
              <a:rPr lang="en-US" sz="2400" dirty="0">
                <a:latin typeface="Georgia Pro" panose="02040502050405020303" pitchFamily="18" charset="0"/>
              </a:rPr>
              <a:t>Examples:	classrooms, dorms, campus </a:t>
            </a:r>
          </a:p>
          <a:p>
            <a:pPr lvl="4" algn="l"/>
            <a:r>
              <a:rPr lang="en-US" sz="2400" b="1" i="1" dirty="0">
                <a:latin typeface="Georgia Pro" panose="02040502050405020303" pitchFamily="18" charset="0"/>
              </a:rPr>
              <a:t>Also</a:t>
            </a:r>
            <a:r>
              <a:rPr lang="en-US" sz="2400" dirty="0">
                <a:latin typeface="Georgia Pro" panose="02040502050405020303" pitchFamily="18" charset="0"/>
              </a:rPr>
              <a:t>: online, internships, field trips, club/team trips, etc</a:t>
            </a:r>
            <a:r>
              <a:rPr lang="en-US" sz="1400" dirty="0"/>
              <a:t>.</a:t>
            </a:r>
          </a:p>
        </p:txBody>
      </p:sp>
      <p:pic>
        <p:nvPicPr>
          <p:cNvPr id="4" name="Picture 3"/>
          <p:cNvPicPr>
            <a:picLocks noChangeAspect="1"/>
          </p:cNvPicPr>
          <p:nvPr/>
        </p:nvPicPr>
        <p:blipFill>
          <a:blip r:embed="rId2"/>
          <a:stretch>
            <a:fillRect/>
          </a:stretch>
        </p:blipFill>
        <p:spPr>
          <a:xfrm>
            <a:off x="793878" y="4702633"/>
            <a:ext cx="8195340" cy="1971407"/>
          </a:xfrm>
          <a:prstGeom prst="rect">
            <a:avLst/>
          </a:prstGeom>
        </p:spPr>
      </p:pic>
    </p:spTree>
    <p:extLst>
      <p:ext uri="{BB962C8B-B14F-4D97-AF65-F5344CB8AC3E}">
        <p14:creationId xmlns:p14="http://schemas.microsoft.com/office/powerpoint/2010/main" val="352791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276" y="1222817"/>
            <a:ext cx="8675370" cy="1228283"/>
          </a:xfrm>
        </p:spPr>
        <p:txBody>
          <a:bodyPr>
            <a:normAutofit/>
          </a:bodyPr>
          <a:lstStyle/>
          <a:p>
            <a:r>
              <a:rPr lang="en-US" sz="4400" b="1" dirty="0">
                <a:latin typeface="Georgia Pro" panose="02040502050405020303" pitchFamily="18" charset="0"/>
              </a:rPr>
              <a:t>Employee Responsibility</a:t>
            </a:r>
          </a:p>
        </p:txBody>
      </p:sp>
      <p:sp>
        <p:nvSpPr>
          <p:cNvPr id="3" name="Text Placeholder 2"/>
          <p:cNvSpPr>
            <a:spLocks noGrp="1"/>
          </p:cNvSpPr>
          <p:nvPr>
            <p:ph type="body" idx="1"/>
          </p:nvPr>
        </p:nvSpPr>
        <p:spPr>
          <a:xfrm>
            <a:off x="686276" y="2812649"/>
            <a:ext cx="8675370" cy="4088956"/>
          </a:xfrm>
        </p:spPr>
        <p:txBody>
          <a:bodyPr>
            <a:normAutofit/>
          </a:bodyPr>
          <a:lstStyle/>
          <a:p>
            <a:pPr marL="342900" indent="-342900">
              <a:buFont typeface="Arial" panose="020B0604020202020204" pitchFamily="34" charset="0"/>
              <a:buChar char="•"/>
            </a:pPr>
            <a:r>
              <a:rPr lang="en-US" sz="2400" dirty="0">
                <a:solidFill>
                  <a:schemeClr val="tx1"/>
                </a:solidFill>
                <a:latin typeface="Georgia Pro" panose="02040502050405020303" pitchFamily="18" charset="0"/>
              </a:rPr>
              <a:t>REPORT IT</a:t>
            </a:r>
          </a:p>
          <a:p>
            <a:pPr lvl="1"/>
            <a:r>
              <a:rPr lang="en-US" sz="2000" dirty="0">
                <a:solidFill>
                  <a:schemeClr val="tx1"/>
                </a:solidFill>
                <a:latin typeface="Georgia Pro" panose="02040502050405020303" pitchFamily="18" charset="0"/>
              </a:rPr>
              <a:t>You are a mandatory reporter, so if you know about it, then NGU as an institution knows about it.</a:t>
            </a:r>
          </a:p>
          <a:p>
            <a:pPr lvl="1"/>
            <a:r>
              <a:rPr lang="en-US" sz="2000" dirty="0">
                <a:solidFill>
                  <a:schemeClr val="tx1"/>
                </a:solidFill>
                <a:latin typeface="Georgia Pro" panose="02040502050405020303" pitchFamily="18" charset="0"/>
              </a:rPr>
              <a:t>If you see it, say it.  If you hear it, tell it.</a:t>
            </a:r>
          </a:p>
          <a:p>
            <a:pPr marL="285750" indent="-285750">
              <a:buFont typeface="Arial" panose="020B0604020202020204" pitchFamily="34" charset="0"/>
              <a:buChar char="•"/>
            </a:pPr>
            <a:r>
              <a:rPr lang="en-US" sz="2400" dirty="0">
                <a:solidFill>
                  <a:schemeClr val="tx1"/>
                </a:solidFill>
                <a:latin typeface="Georgia Pro" panose="02040502050405020303" pitchFamily="18" charset="0"/>
              </a:rPr>
              <a:t>COOPERATE WITH THE PROCESS</a:t>
            </a:r>
          </a:p>
          <a:p>
            <a:pPr lvl="1"/>
            <a:r>
              <a:rPr lang="en-US" sz="2000" dirty="0">
                <a:solidFill>
                  <a:schemeClr val="tx1"/>
                </a:solidFill>
                <a:latin typeface="Georgia Pro" panose="02040502050405020303" pitchFamily="18" charset="0"/>
              </a:rPr>
              <a:t>All employees are expected to cooperate with any investigation and to answer honestly</a:t>
            </a:r>
          </a:p>
          <a:p>
            <a:pPr marL="285750" indent="-285750">
              <a:buFont typeface="Arial" panose="020B0604020202020204" pitchFamily="34" charset="0"/>
              <a:buChar char="•"/>
            </a:pPr>
            <a:r>
              <a:rPr lang="en-US" sz="2400" dirty="0">
                <a:solidFill>
                  <a:schemeClr val="tx1"/>
                </a:solidFill>
                <a:latin typeface="Georgia Pro" panose="02040502050405020303" pitchFamily="18" charset="0"/>
              </a:rPr>
              <a:t>MAINTAIN CONFIDENTIALITY</a:t>
            </a:r>
          </a:p>
          <a:p>
            <a:pPr lvl="1"/>
            <a:r>
              <a:rPr lang="en-US" sz="2000" dirty="0">
                <a:solidFill>
                  <a:schemeClr val="tx1"/>
                </a:solidFill>
                <a:latin typeface="Georgia Pro" panose="02040502050405020303" pitchFamily="18" charset="0"/>
              </a:rPr>
              <a:t>Don’t talk about a complaint outside of Title IX officers.</a:t>
            </a:r>
          </a:p>
          <a:p>
            <a:pPr lvl="1"/>
            <a:endParaRPr lang="en-US" sz="1800" dirty="0"/>
          </a:p>
          <a:p>
            <a:pPr lvl="1"/>
            <a:endParaRPr lang="en-US" sz="1800" dirty="0">
              <a:solidFill>
                <a:schemeClr val="tx1"/>
              </a:solidFill>
            </a:endParaRPr>
          </a:p>
        </p:txBody>
      </p:sp>
      <p:pic>
        <p:nvPicPr>
          <p:cNvPr id="4" name="Picture 2" descr="2 Leaders take responsibility for their world with Sam Hous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638" y="147570"/>
            <a:ext cx="3040782" cy="142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90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816" y="113629"/>
            <a:ext cx="7543800" cy="940247"/>
          </a:xfrm>
        </p:spPr>
        <p:txBody>
          <a:bodyPr>
            <a:normAutofit/>
          </a:bodyPr>
          <a:lstStyle/>
          <a:p>
            <a:pPr algn="l"/>
            <a:r>
              <a:rPr lang="en-US" sz="4400" b="1" dirty="0">
                <a:latin typeface="Georgia Pro" panose="02040502050405020303" pitchFamily="18" charset="0"/>
              </a:rPr>
              <a:t>How to Report</a:t>
            </a:r>
          </a:p>
        </p:txBody>
      </p:sp>
      <p:sp>
        <p:nvSpPr>
          <p:cNvPr id="3" name="Subtitle 2"/>
          <p:cNvSpPr>
            <a:spLocks noGrp="1"/>
          </p:cNvSpPr>
          <p:nvPr>
            <p:ph type="subTitle" idx="1"/>
          </p:nvPr>
        </p:nvSpPr>
        <p:spPr>
          <a:xfrm>
            <a:off x="1101088" y="1280651"/>
            <a:ext cx="7543800" cy="5211097"/>
          </a:xfrm>
        </p:spPr>
        <p:txBody>
          <a:bodyPr>
            <a:normAutofit/>
          </a:bodyPr>
          <a:lstStyle/>
          <a:p>
            <a:pPr algn="l"/>
            <a:r>
              <a:rPr lang="en-US" b="1" dirty="0">
                <a:latin typeface="Georgia Pro" panose="02040502050405020303" pitchFamily="18" charset="0"/>
              </a:rPr>
              <a:t>Online complaint form: </a:t>
            </a:r>
            <a:r>
              <a:rPr lang="en-US" i="1" dirty="0">
                <a:latin typeface="Georgia Pro" panose="02040502050405020303" pitchFamily="18" charset="0"/>
              </a:rPr>
              <a:t>see </a:t>
            </a:r>
            <a:r>
              <a:rPr lang="en-US" dirty="0">
                <a:latin typeface="Georgia Pro" panose="02040502050405020303" pitchFamily="18" charset="0"/>
                <a:hlinkClick r:id="rId2"/>
              </a:rPr>
              <a:t>https://www.ngu.edu/titleix.php</a:t>
            </a:r>
            <a:r>
              <a:rPr lang="en-US" b="1" dirty="0">
                <a:latin typeface="Georgia Pro" panose="02040502050405020303" pitchFamily="18" charset="0"/>
              </a:rPr>
              <a:t>  </a:t>
            </a:r>
          </a:p>
          <a:p>
            <a:pPr algn="l"/>
            <a:r>
              <a:rPr lang="en-US" b="1">
                <a:latin typeface="Georgia Pro" panose="02040502050405020303" pitchFamily="18" charset="0"/>
              </a:rPr>
              <a:t>LiveSafe App</a:t>
            </a:r>
            <a:endParaRPr lang="en-US" b="1" dirty="0">
              <a:latin typeface="Georgia Pro" panose="02040502050405020303" pitchFamily="18" charset="0"/>
            </a:endParaRPr>
          </a:p>
          <a:p>
            <a:pPr algn="l">
              <a:lnSpc>
                <a:spcPct val="110000"/>
              </a:lnSpc>
            </a:pPr>
            <a:r>
              <a:rPr lang="en-US" b="1" dirty="0">
                <a:latin typeface="Georgia Pro" panose="02040502050405020303" pitchFamily="18" charset="0"/>
              </a:rPr>
              <a:t>By Mail: </a:t>
            </a:r>
            <a:r>
              <a:rPr lang="en-US" sz="1600" dirty="0">
                <a:latin typeface="Georgia Pro" panose="02040502050405020303" pitchFamily="18" charset="0"/>
              </a:rPr>
              <a:t>North Greenville University, ATTN: Title IX Coordinator, </a:t>
            </a:r>
          </a:p>
          <a:p>
            <a:pPr algn="l">
              <a:lnSpc>
                <a:spcPct val="110000"/>
              </a:lnSpc>
            </a:pPr>
            <a:r>
              <a:rPr lang="en-US" sz="1600" dirty="0">
                <a:latin typeface="Georgia Pro" panose="02040502050405020303" pitchFamily="18" charset="0"/>
              </a:rPr>
              <a:t>	    405 Lancaster Ave, Greer, SC 29650</a:t>
            </a:r>
          </a:p>
          <a:p>
            <a:pPr algn="l">
              <a:lnSpc>
                <a:spcPct val="110000"/>
              </a:lnSpc>
            </a:pPr>
            <a:endParaRPr lang="en-US" sz="1600" b="1" dirty="0">
              <a:latin typeface="Georgia Pro" panose="02040502050405020303" pitchFamily="18" charset="0"/>
            </a:endParaRPr>
          </a:p>
          <a:p>
            <a:pPr algn="l"/>
            <a:r>
              <a:rPr lang="en-US" sz="2000" b="1" dirty="0">
                <a:latin typeface="Georgia Pro" panose="02040502050405020303" pitchFamily="18" charset="0"/>
              </a:rPr>
              <a:t>In person or by email:</a:t>
            </a:r>
          </a:p>
          <a:p>
            <a:pPr lvl="1" algn="l"/>
            <a:r>
              <a:rPr lang="en-US" sz="1600" b="1" dirty="0">
                <a:latin typeface="Georgia Pro" panose="02040502050405020303" pitchFamily="18" charset="0"/>
              </a:rPr>
              <a:t>Dr.  Tracy Kramer</a:t>
            </a:r>
            <a:r>
              <a:rPr lang="en-US" sz="1600" dirty="0">
                <a:latin typeface="Georgia Pro" panose="02040502050405020303" pitchFamily="18" charset="0"/>
              </a:rPr>
              <a:t>, Title IX Coordinator of Investigations, </a:t>
            </a:r>
            <a:r>
              <a:rPr lang="en-US" sz="1600" u="sng" dirty="0">
                <a:latin typeface="Georgia Pro" panose="02040502050405020303" pitchFamily="18" charset="0"/>
                <a:hlinkClick r:id="rId3"/>
              </a:rPr>
              <a:t>tracy.kramer@ngu.edu</a:t>
            </a:r>
            <a:r>
              <a:rPr lang="en-US" sz="1600" dirty="0">
                <a:latin typeface="Georgia Pro" panose="02040502050405020303" pitchFamily="18" charset="0"/>
              </a:rPr>
              <a:t>, Tim Brashier Campus, Room 237, phone: 977-7707</a:t>
            </a:r>
          </a:p>
          <a:p>
            <a:pPr lvl="1" algn="l"/>
            <a:r>
              <a:rPr lang="en-US" sz="1600" b="1" dirty="0">
                <a:latin typeface="Georgia Pro" panose="02040502050405020303" pitchFamily="18" charset="0"/>
              </a:rPr>
              <a:t>Michelle Sabou</a:t>
            </a:r>
            <a:r>
              <a:rPr lang="en-US" sz="1600" dirty="0">
                <a:latin typeface="Georgia Pro" panose="02040502050405020303" pitchFamily="18" charset="0"/>
              </a:rPr>
              <a:t>, </a:t>
            </a:r>
            <a:r>
              <a:rPr lang="en-US" sz="1600" u="sng" dirty="0">
                <a:latin typeface="Georgia Pro" panose="02040502050405020303" pitchFamily="18" charset="0"/>
                <a:hlinkClick r:id="rId4"/>
              </a:rPr>
              <a:t>michelle.sabou@ngu.edu</a:t>
            </a:r>
            <a:r>
              <a:rPr lang="en-US" sz="1600" dirty="0">
                <a:latin typeface="Georgia Pro" panose="02040502050405020303" pitchFamily="18" charset="0"/>
              </a:rPr>
              <a:t>, Director of Personnel Services, 64 Blackwell Road , phone: 864-977-7200</a:t>
            </a:r>
          </a:p>
          <a:p>
            <a:pPr lvl="1" algn="l"/>
            <a:r>
              <a:rPr lang="en-US" sz="1600" b="1" dirty="0">
                <a:latin typeface="Georgia Pro" panose="02040502050405020303" pitchFamily="18" charset="0"/>
              </a:rPr>
              <a:t>Dr. Jared Thomas</a:t>
            </a:r>
            <a:r>
              <a:rPr lang="en-US" sz="1600" dirty="0">
                <a:latin typeface="Georgia Pro" panose="02040502050405020303" pitchFamily="18" charset="0"/>
              </a:rPr>
              <a:t>, </a:t>
            </a:r>
            <a:r>
              <a:rPr lang="en-US" sz="1600" u="sng" dirty="0">
                <a:latin typeface="Georgia Pro" panose="02040502050405020303" pitchFamily="18" charset="0"/>
                <a:hlinkClick r:id="rId5"/>
              </a:rPr>
              <a:t>jared.thomas@ngu.edu</a:t>
            </a:r>
            <a:r>
              <a:rPr lang="en-US" sz="1600" dirty="0">
                <a:latin typeface="Georgia Pro" panose="02040502050405020303" pitchFamily="18" charset="0"/>
              </a:rPr>
              <a:t>, VP Campus Ministries &amp; Student Engagement, Tingle Student Life Center, First Floor, phone: 864-663-0148</a:t>
            </a:r>
            <a:endParaRPr lang="en-US" sz="1600" b="1" dirty="0">
              <a:latin typeface="Georgia Pro" panose="02040502050405020303" pitchFamily="18" charset="0"/>
            </a:endParaRPr>
          </a:p>
        </p:txBody>
      </p:sp>
    </p:spTree>
    <p:extLst>
      <p:ext uri="{BB962C8B-B14F-4D97-AF65-F5344CB8AC3E}">
        <p14:creationId xmlns:p14="http://schemas.microsoft.com/office/powerpoint/2010/main" val="848747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U Powerpoint" id="{A22D9741-33CE-4E40-BD25-8E5ADB1A59BA}" vid="{202569F8-5966-C846-9322-7BD15B0C83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NGU Powerpoint</Template>
  <TotalTime>9561</TotalTime>
  <Words>1202</Words>
  <Application>Microsoft Office PowerPoint</Application>
  <PresentationFormat>Custom</PresentationFormat>
  <Paragraphs>115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Garamond</vt:lpstr>
      <vt:lpstr>Georgia Pro</vt:lpstr>
      <vt:lpstr>Office Theme</vt:lpstr>
      <vt:lpstr>PowerPoint Presentation</vt:lpstr>
      <vt:lpstr>Purpose</vt:lpstr>
      <vt:lpstr>Why </vt:lpstr>
      <vt:lpstr>What is Title IX?</vt:lpstr>
      <vt:lpstr>Definitions</vt:lpstr>
      <vt:lpstr>What Does Title IX Require?</vt:lpstr>
      <vt:lpstr>When does Title IX apply?</vt:lpstr>
      <vt:lpstr>Employee Responsibility</vt:lpstr>
      <vt:lpstr>How to Report</vt:lpstr>
      <vt:lpstr>Know Your Title IX Coordinator</vt:lpstr>
      <vt:lpstr>Officers With Authority</vt:lpstr>
      <vt:lpstr>The Title IX Process </vt:lpstr>
      <vt:lpstr>The Title IX Process </vt:lpstr>
      <vt:lpstr>Other Code of Conduct Violations</vt:lpstr>
      <vt:lpstr>Supportive Measures</vt:lpstr>
      <vt:lpstr>full policy https://www.ngu.edu/titleix.php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Tracy Kramer</cp:lastModifiedBy>
  <cp:revision>156</cp:revision>
  <cp:lastPrinted>2020-03-12T20:16:00Z</cp:lastPrinted>
  <dcterms:created xsi:type="dcterms:W3CDTF">2016-02-11T14:22:45Z</dcterms:created>
  <dcterms:modified xsi:type="dcterms:W3CDTF">2024-08-13T19:18:59Z</dcterms:modified>
</cp:coreProperties>
</file>