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22"/>
  </p:notesMasterIdLst>
  <p:sldIdLst>
    <p:sldId id="258" r:id="rId2"/>
    <p:sldId id="289" r:id="rId3"/>
    <p:sldId id="290" r:id="rId4"/>
    <p:sldId id="292" r:id="rId5"/>
    <p:sldId id="313" r:id="rId6"/>
    <p:sldId id="298" r:id="rId7"/>
    <p:sldId id="274" r:id="rId8"/>
    <p:sldId id="308" r:id="rId9"/>
    <p:sldId id="306" r:id="rId10"/>
    <p:sldId id="309" r:id="rId11"/>
    <p:sldId id="310" r:id="rId12"/>
    <p:sldId id="307" r:id="rId13"/>
    <p:sldId id="316" r:id="rId14"/>
    <p:sldId id="314" r:id="rId15"/>
    <p:sldId id="303" r:id="rId16"/>
    <p:sldId id="304" r:id="rId17"/>
    <p:sldId id="315" r:id="rId18"/>
    <p:sldId id="291" r:id="rId19"/>
    <p:sldId id="288" r:id="rId20"/>
    <p:sldId id="312" r:id="rId21"/>
  </p:sldIdLst>
  <p:sldSz cx="10058400" cy="7772400"/>
  <p:notesSz cx="9296400" cy="7010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8E0000"/>
    <a:srgbClr val="D70036"/>
    <a:srgbClr val="0099CC"/>
    <a:srgbClr val="D41E02"/>
    <a:srgbClr val="C2C7C8"/>
    <a:srgbClr val="3D424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3355"/>
    <p:restoredTop sz="94720"/>
  </p:normalViewPr>
  <p:slideViewPr>
    <p:cSldViewPr snapToGrid="0" snapToObjects="1">
      <p:cViewPr varScale="1">
        <p:scale>
          <a:sx n="52" d="100"/>
          <a:sy n="52" d="100"/>
        </p:scale>
        <p:origin x="1256" y="56"/>
      </p:cViewPr>
      <p:guideLst/>
    </p:cSldViewPr>
  </p:slideViewPr>
  <p:notesTextViewPr>
    <p:cViewPr>
      <p:scale>
        <a:sx n="1" d="1"/>
        <a:sy n="1" d="1"/>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s>
</file>

<file path=ppt/diagrams/colors1.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DEF8E30E-0623-4A87-8606-1F8684AA61AF}" type="doc">
      <dgm:prSet loTypeId="urn:microsoft.com/office/officeart/2005/8/layout/chevron2" loCatId="list" qsTypeId="urn:microsoft.com/office/officeart/2005/8/quickstyle/simple1" qsCatId="simple" csTypeId="urn:microsoft.com/office/officeart/2005/8/colors/accent0_3" csCatId="mainScheme" phldr="1"/>
      <dgm:spPr/>
      <dgm:t>
        <a:bodyPr/>
        <a:lstStyle/>
        <a:p>
          <a:endParaRPr lang="en-US"/>
        </a:p>
      </dgm:t>
    </dgm:pt>
    <dgm:pt modelId="{47382B70-F6EB-4390-9448-E95FB2C89E30}">
      <dgm:prSet phldrT="[Text]"/>
      <dgm:spPr/>
      <dgm:t>
        <a:bodyPr/>
        <a:lstStyle/>
        <a:p>
          <a:r>
            <a:rPr lang="en-US" dirty="0">
              <a:latin typeface="Georgia Pro" panose="02040502050405020303" pitchFamily="18" charset="0"/>
            </a:rPr>
            <a:t>Intake</a:t>
          </a:r>
        </a:p>
      </dgm:t>
    </dgm:pt>
    <dgm:pt modelId="{2DAE344F-3968-444D-8E86-9B096368CC57}" type="parTrans" cxnId="{03E03155-B57D-40E2-84AD-00354A481FDE}">
      <dgm:prSet/>
      <dgm:spPr/>
      <dgm:t>
        <a:bodyPr/>
        <a:lstStyle/>
        <a:p>
          <a:endParaRPr lang="en-US"/>
        </a:p>
      </dgm:t>
    </dgm:pt>
    <dgm:pt modelId="{70D1E7DF-F0E6-4C15-9FB6-D45282B7A439}" type="sibTrans" cxnId="{03E03155-B57D-40E2-84AD-00354A481FDE}">
      <dgm:prSet/>
      <dgm:spPr/>
      <dgm:t>
        <a:bodyPr/>
        <a:lstStyle/>
        <a:p>
          <a:endParaRPr lang="en-US"/>
        </a:p>
      </dgm:t>
    </dgm:pt>
    <dgm:pt modelId="{B05371C3-2143-4CE7-A51F-26229C069F42}">
      <dgm:prSet phldrT="[Text]" custT="1"/>
      <dgm:spPr/>
      <dgm:t>
        <a:bodyPr/>
        <a:lstStyle/>
        <a:p>
          <a:r>
            <a:rPr lang="en-US" sz="2400" dirty="0">
              <a:latin typeface="Georgia Pro" panose="02040502050405020303" pitchFamily="18" charset="0"/>
            </a:rPr>
            <a:t>Interim Measures</a:t>
          </a:r>
          <a:endParaRPr lang="en-US" sz="2400" dirty="0"/>
        </a:p>
      </dgm:t>
    </dgm:pt>
    <dgm:pt modelId="{D01B84D9-0D0C-4B6D-B6AA-776742D113B9}" type="parTrans" cxnId="{3C90D351-9BA4-4AC4-80B9-AF668B8B8235}">
      <dgm:prSet/>
      <dgm:spPr/>
      <dgm:t>
        <a:bodyPr/>
        <a:lstStyle/>
        <a:p>
          <a:endParaRPr lang="en-US"/>
        </a:p>
      </dgm:t>
    </dgm:pt>
    <dgm:pt modelId="{C890FDE0-4355-4F4A-9BD6-227C5975FC38}" type="sibTrans" cxnId="{3C90D351-9BA4-4AC4-80B9-AF668B8B8235}">
      <dgm:prSet/>
      <dgm:spPr/>
      <dgm:t>
        <a:bodyPr/>
        <a:lstStyle/>
        <a:p>
          <a:endParaRPr lang="en-US"/>
        </a:p>
      </dgm:t>
    </dgm:pt>
    <dgm:pt modelId="{0C867D33-B47C-4ED8-8FFF-321571203F6C}">
      <dgm:prSet phldrT="[Text]"/>
      <dgm:spPr/>
      <dgm:t>
        <a:bodyPr/>
        <a:lstStyle/>
        <a:p>
          <a:r>
            <a:rPr lang="en-US" dirty="0">
              <a:latin typeface="Georgia Pro" panose="02040502050405020303" pitchFamily="18" charset="0"/>
            </a:rPr>
            <a:t>Title IX or Conduct </a:t>
          </a:r>
        </a:p>
      </dgm:t>
    </dgm:pt>
    <dgm:pt modelId="{9FCB46ED-CA01-4247-B03C-A654132F4BF0}" type="parTrans" cxnId="{6213D000-6CD3-44B9-80D7-0ED27FC3D66D}">
      <dgm:prSet/>
      <dgm:spPr/>
      <dgm:t>
        <a:bodyPr/>
        <a:lstStyle/>
        <a:p>
          <a:endParaRPr lang="en-US"/>
        </a:p>
      </dgm:t>
    </dgm:pt>
    <dgm:pt modelId="{1E770CAB-5FB8-4127-9194-9873B797C7AE}" type="sibTrans" cxnId="{6213D000-6CD3-44B9-80D7-0ED27FC3D66D}">
      <dgm:prSet/>
      <dgm:spPr/>
      <dgm:t>
        <a:bodyPr/>
        <a:lstStyle/>
        <a:p>
          <a:endParaRPr lang="en-US"/>
        </a:p>
      </dgm:t>
    </dgm:pt>
    <dgm:pt modelId="{79EDB7EF-8634-43CB-BB7D-68BC105B317C}">
      <dgm:prSet phldrT="[Text]" custT="1"/>
      <dgm:spPr/>
      <dgm:t>
        <a:bodyPr/>
        <a:lstStyle/>
        <a:p>
          <a:r>
            <a:rPr lang="en-US" sz="2400" dirty="0">
              <a:latin typeface="Georgia Pro" panose="02040502050405020303" pitchFamily="18" charset="0"/>
            </a:rPr>
            <a:t>OWAs evaluate for Title IX </a:t>
          </a:r>
        </a:p>
      </dgm:t>
    </dgm:pt>
    <dgm:pt modelId="{9239F7EF-F748-4D5C-AA28-0E9AB996EC16}" type="parTrans" cxnId="{F99D46C8-B201-4D27-84EE-08226DA1DE54}">
      <dgm:prSet/>
      <dgm:spPr/>
      <dgm:t>
        <a:bodyPr/>
        <a:lstStyle/>
        <a:p>
          <a:endParaRPr lang="en-US"/>
        </a:p>
      </dgm:t>
    </dgm:pt>
    <dgm:pt modelId="{67F87AED-8B22-4906-BBFD-087C2910CD4A}" type="sibTrans" cxnId="{F99D46C8-B201-4D27-84EE-08226DA1DE54}">
      <dgm:prSet/>
      <dgm:spPr/>
      <dgm:t>
        <a:bodyPr/>
        <a:lstStyle/>
        <a:p>
          <a:endParaRPr lang="en-US"/>
        </a:p>
      </dgm:t>
    </dgm:pt>
    <dgm:pt modelId="{33FE8F54-8F08-41A0-B9F7-3A8ECB769BB6}">
      <dgm:prSet phldrT="[Text]"/>
      <dgm:spPr/>
      <dgm:t>
        <a:bodyPr/>
        <a:lstStyle/>
        <a:p>
          <a:r>
            <a:rPr lang="en-US" dirty="0">
              <a:latin typeface="Georgia Pro" panose="02040502050405020303" pitchFamily="18" charset="0"/>
            </a:rPr>
            <a:t>Title IX Formal or Informal Process</a:t>
          </a:r>
        </a:p>
      </dgm:t>
    </dgm:pt>
    <dgm:pt modelId="{8E0B2AA9-31A1-4957-B317-36C900DAAB74}" type="parTrans" cxnId="{077B44F1-8030-460E-8F64-E804AB5C5806}">
      <dgm:prSet/>
      <dgm:spPr/>
      <dgm:t>
        <a:bodyPr/>
        <a:lstStyle/>
        <a:p>
          <a:endParaRPr lang="en-US"/>
        </a:p>
      </dgm:t>
    </dgm:pt>
    <dgm:pt modelId="{1B39A3CC-7404-4F07-A386-A1CD9CC8E127}" type="sibTrans" cxnId="{077B44F1-8030-460E-8F64-E804AB5C5806}">
      <dgm:prSet/>
      <dgm:spPr/>
      <dgm:t>
        <a:bodyPr/>
        <a:lstStyle/>
        <a:p>
          <a:endParaRPr lang="en-US"/>
        </a:p>
      </dgm:t>
    </dgm:pt>
    <dgm:pt modelId="{6AE806B1-D2DE-45BE-B351-8CF1D8D94708}">
      <dgm:prSet phldrT="[Text]" custT="1"/>
      <dgm:spPr/>
      <dgm:t>
        <a:bodyPr/>
        <a:lstStyle/>
        <a:p>
          <a:r>
            <a:rPr lang="en-US" sz="2400" dirty="0">
              <a:latin typeface="Georgia Pro" panose="02040502050405020303" pitchFamily="18" charset="0"/>
            </a:rPr>
            <a:t>Informal Resolution </a:t>
          </a:r>
        </a:p>
      </dgm:t>
    </dgm:pt>
    <dgm:pt modelId="{2DF1A290-7162-4973-A797-469A7B664482}" type="parTrans" cxnId="{BD12C471-896C-46DD-B704-22F0357EEBD9}">
      <dgm:prSet/>
      <dgm:spPr/>
      <dgm:t>
        <a:bodyPr/>
        <a:lstStyle/>
        <a:p>
          <a:endParaRPr lang="en-US"/>
        </a:p>
      </dgm:t>
    </dgm:pt>
    <dgm:pt modelId="{3DD3F25E-6733-44B4-8F23-47002FEF96F4}" type="sibTrans" cxnId="{BD12C471-896C-46DD-B704-22F0357EEBD9}">
      <dgm:prSet/>
      <dgm:spPr/>
      <dgm:t>
        <a:bodyPr/>
        <a:lstStyle/>
        <a:p>
          <a:endParaRPr lang="en-US"/>
        </a:p>
      </dgm:t>
    </dgm:pt>
    <dgm:pt modelId="{B1D499C4-F536-4B4C-B1E6-C7B4E9473502}">
      <dgm:prSet custT="1"/>
      <dgm:spPr/>
      <dgm:t>
        <a:bodyPr/>
        <a:lstStyle/>
        <a:p>
          <a:r>
            <a:rPr lang="en-US" sz="2400" dirty="0">
              <a:latin typeface="Georgia Pro" panose="02040502050405020303" pitchFamily="18" charset="0"/>
            </a:rPr>
            <a:t>Initial Assessment</a:t>
          </a:r>
        </a:p>
      </dgm:t>
    </dgm:pt>
    <dgm:pt modelId="{D171F88C-46A6-4FB5-89B2-2ED841D1445D}" type="parTrans" cxnId="{D6E1CF3A-B796-4BAA-BB7F-631C9F945210}">
      <dgm:prSet/>
      <dgm:spPr/>
      <dgm:t>
        <a:bodyPr/>
        <a:lstStyle/>
        <a:p>
          <a:endParaRPr lang="en-US"/>
        </a:p>
      </dgm:t>
    </dgm:pt>
    <dgm:pt modelId="{CCDAF592-9BF1-4AF0-B3CA-BAE7787FE9E5}" type="sibTrans" cxnId="{D6E1CF3A-B796-4BAA-BB7F-631C9F945210}">
      <dgm:prSet/>
      <dgm:spPr/>
      <dgm:t>
        <a:bodyPr/>
        <a:lstStyle/>
        <a:p>
          <a:endParaRPr lang="en-US"/>
        </a:p>
      </dgm:t>
    </dgm:pt>
    <dgm:pt modelId="{F6AF2CAB-CB32-4006-8A56-B3AB4D13C187}">
      <dgm:prSet custT="1"/>
      <dgm:spPr/>
      <dgm:t>
        <a:bodyPr/>
        <a:lstStyle/>
        <a:p>
          <a:r>
            <a:rPr lang="en-US" sz="2400" dirty="0">
              <a:latin typeface="Georgia Pro" panose="02040502050405020303" pitchFamily="18" charset="0"/>
            </a:rPr>
            <a:t>If not Title IX, referred to Student Engagement or HR</a:t>
          </a:r>
        </a:p>
      </dgm:t>
    </dgm:pt>
    <dgm:pt modelId="{C15B9858-9D96-4A7B-83D3-3E4046555492}" type="parTrans" cxnId="{B9627841-1854-4411-BD13-080266F46D7E}">
      <dgm:prSet/>
      <dgm:spPr/>
      <dgm:t>
        <a:bodyPr/>
        <a:lstStyle/>
        <a:p>
          <a:endParaRPr lang="en-US"/>
        </a:p>
      </dgm:t>
    </dgm:pt>
    <dgm:pt modelId="{FD39F050-71AB-466A-9DC0-C40A5C443B5D}" type="sibTrans" cxnId="{B9627841-1854-4411-BD13-080266F46D7E}">
      <dgm:prSet/>
      <dgm:spPr/>
      <dgm:t>
        <a:bodyPr/>
        <a:lstStyle/>
        <a:p>
          <a:endParaRPr lang="en-US"/>
        </a:p>
      </dgm:t>
    </dgm:pt>
    <dgm:pt modelId="{A85DC0BA-3E18-40E0-A74E-CBE763247AD3}">
      <dgm:prSet custT="1"/>
      <dgm:spPr/>
      <dgm:t>
        <a:bodyPr/>
        <a:lstStyle/>
        <a:p>
          <a:r>
            <a:rPr lang="en-US" sz="2400" dirty="0">
              <a:latin typeface="Georgia Pro" panose="02040502050405020303" pitchFamily="18" charset="0"/>
            </a:rPr>
            <a:t>Formal Investigation</a:t>
          </a:r>
        </a:p>
      </dgm:t>
    </dgm:pt>
    <dgm:pt modelId="{20A5A907-BF16-428B-9B4A-D293DD67469E}" type="parTrans" cxnId="{83FA76D3-E19F-4783-9AE1-AFE4EC71D480}">
      <dgm:prSet/>
      <dgm:spPr/>
      <dgm:t>
        <a:bodyPr/>
        <a:lstStyle/>
        <a:p>
          <a:endParaRPr lang="en-US"/>
        </a:p>
      </dgm:t>
    </dgm:pt>
    <dgm:pt modelId="{B32ECA4B-3CF5-4E28-8D7E-0AC3492B5EC3}" type="sibTrans" cxnId="{83FA76D3-E19F-4783-9AE1-AFE4EC71D480}">
      <dgm:prSet/>
      <dgm:spPr/>
      <dgm:t>
        <a:bodyPr/>
        <a:lstStyle/>
        <a:p>
          <a:endParaRPr lang="en-US"/>
        </a:p>
      </dgm:t>
    </dgm:pt>
    <dgm:pt modelId="{B317E81E-D6EB-4BFC-A2AE-0B44A268BFB7}" type="pres">
      <dgm:prSet presAssocID="{DEF8E30E-0623-4A87-8606-1F8684AA61AF}" presName="linearFlow" presStyleCnt="0">
        <dgm:presLayoutVars>
          <dgm:dir/>
          <dgm:animLvl val="lvl"/>
          <dgm:resizeHandles val="exact"/>
        </dgm:presLayoutVars>
      </dgm:prSet>
      <dgm:spPr/>
    </dgm:pt>
    <dgm:pt modelId="{D06FF706-5F62-48A9-9AB0-0BE912ACB4D5}" type="pres">
      <dgm:prSet presAssocID="{47382B70-F6EB-4390-9448-E95FB2C89E30}" presName="composite" presStyleCnt="0"/>
      <dgm:spPr/>
    </dgm:pt>
    <dgm:pt modelId="{C053E271-2CF6-478A-BA93-C2AB57D5D5B8}" type="pres">
      <dgm:prSet presAssocID="{47382B70-F6EB-4390-9448-E95FB2C89E30}" presName="parentText" presStyleLbl="alignNode1" presStyleIdx="0" presStyleCnt="3">
        <dgm:presLayoutVars>
          <dgm:chMax val="1"/>
          <dgm:bulletEnabled val="1"/>
        </dgm:presLayoutVars>
      </dgm:prSet>
      <dgm:spPr/>
    </dgm:pt>
    <dgm:pt modelId="{B842F346-8828-48F7-BBF9-8E85F974AC24}" type="pres">
      <dgm:prSet presAssocID="{47382B70-F6EB-4390-9448-E95FB2C89E30}" presName="descendantText" presStyleLbl="alignAcc1" presStyleIdx="0" presStyleCnt="3">
        <dgm:presLayoutVars>
          <dgm:bulletEnabled val="1"/>
        </dgm:presLayoutVars>
      </dgm:prSet>
      <dgm:spPr/>
    </dgm:pt>
    <dgm:pt modelId="{0225315B-CB0E-4077-A910-1AD37D1E8417}" type="pres">
      <dgm:prSet presAssocID="{70D1E7DF-F0E6-4C15-9FB6-D45282B7A439}" presName="sp" presStyleCnt="0"/>
      <dgm:spPr/>
    </dgm:pt>
    <dgm:pt modelId="{AEECE515-761A-477C-A014-62AF7D75275C}" type="pres">
      <dgm:prSet presAssocID="{0C867D33-B47C-4ED8-8FFF-321571203F6C}" presName="composite" presStyleCnt="0"/>
      <dgm:spPr/>
    </dgm:pt>
    <dgm:pt modelId="{1D843CB6-8F80-4682-B301-5E3CDA8A7998}" type="pres">
      <dgm:prSet presAssocID="{0C867D33-B47C-4ED8-8FFF-321571203F6C}" presName="parentText" presStyleLbl="alignNode1" presStyleIdx="1" presStyleCnt="3">
        <dgm:presLayoutVars>
          <dgm:chMax val="1"/>
          <dgm:bulletEnabled val="1"/>
        </dgm:presLayoutVars>
      </dgm:prSet>
      <dgm:spPr/>
    </dgm:pt>
    <dgm:pt modelId="{0559D0BE-1C02-4EE4-9048-A950E167C393}" type="pres">
      <dgm:prSet presAssocID="{0C867D33-B47C-4ED8-8FFF-321571203F6C}" presName="descendantText" presStyleLbl="alignAcc1" presStyleIdx="1" presStyleCnt="3">
        <dgm:presLayoutVars>
          <dgm:bulletEnabled val="1"/>
        </dgm:presLayoutVars>
      </dgm:prSet>
      <dgm:spPr/>
    </dgm:pt>
    <dgm:pt modelId="{607BBC31-FABF-4B59-9EE9-931F3C670541}" type="pres">
      <dgm:prSet presAssocID="{1E770CAB-5FB8-4127-9194-9873B797C7AE}" presName="sp" presStyleCnt="0"/>
      <dgm:spPr/>
    </dgm:pt>
    <dgm:pt modelId="{09E12819-133B-4034-B954-CB4A4E289E97}" type="pres">
      <dgm:prSet presAssocID="{33FE8F54-8F08-41A0-B9F7-3A8ECB769BB6}" presName="composite" presStyleCnt="0"/>
      <dgm:spPr/>
    </dgm:pt>
    <dgm:pt modelId="{060DED60-2E08-4C2D-B6E7-9B2E5AE990EB}" type="pres">
      <dgm:prSet presAssocID="{33FE8F54-8F08-41A0-B9F7-3A8ECB769BB6}" presName="parentText" presStyleLbl="alignNode1" presStyleIdx="2" presStyleCnt="3">
        <dgm:presLayoutVars>
          <dgm:chMax val="1"/>
          <dgm:bulletEnabled val="1"/>
        </dgm:presLayoutVars>
      </dgm:prSet>
      <dgm:spPr/>
    </dgm:pt>
    <dgm:pt modelId="{AA502901-3830-4CC3-B250-5F9889E01265}" type="pres">
      <dgm:prSet presAssocID="{33FE8F54-8F08-41A0-B9F7-3A8ECB769BB6}" presName="descendantText" presStyleLbl="alignAcc1" presStyleIdx="2" presStyleCnt="3">
        <dgm:presLayoutVars>
          <dgm:bulletEnabled val="1"/>
        </dgm:presLayoutVars>
      </dgm:prSet>
      <dgm:spPr/>
    </dgm:pt>
  </dgm:ptLst>
  <dgm:cxnLst>
    <dgm:cxn modelId="{6213D000-6CD3-44B9-80D7-0ED27FC3D66D}" srcId="{DEF8E30E-0623-4A87-8606-1F8684AA61AF}" destId="{0C867D33-B47C-4ED8-8FFF-321571203F6C}" srcOrd="1" destOrd="0" parTransId="{9FCB46ED-CA01-4247-B03C-A654132F4BF0}" sibTransId="{1E770CAB-5FB8-4127-9194-9873B797C7AE}"/>
    <dgm:cxn modelId="{E4D2AD10-8EF1-4DE4-B4B3-3F834E48979B}" type="presOf" srcId="{6AE806B1-D2DE-45BE-B351-8CF1D8D94708}" destId="{AA502901-3830-4CC3-B250-5F9889E01265}" srcOrd="0" destOrd="0" presId="urn:microsoft.com/office/officeart/2005/8/layout/chevron2"/>
    <dgm:cxn modelId="{4743B524-FE47-4899-B4B6-0C5D8242E7BC}" type="presOf" srcId="{B05371C3-2143-4CE7-A51F-26229C069F42}" destId="{B842F346-8828-48F7-BBF9-8E85F974AC24}" srcOrd="0" destOrd="0" presId="urn:microsoft.com/office/officeart/2005/8/layout/chevron2"/>
    <dgm:cxn modelId="{D4578F2F-DB98-4440-8EA2-03AD8814ED32}" type="presOf" srcId="{0C867D33-B47C-4ED8-8FFF-321571203F6C}" destId="{1D843CB6-8F80-4682-B301-5E3CDA8A7998}" srcOrd="0" destOrd="0" presId="urn:microsoft.com/office/officeart/2005/8/layout/chevron2"/>
    <dgm:cxn modelId="{D6E1CF3A-B796-4BAA-BB7F-631C9F945210}" srcId="{47382B70-F6EB-4390-9448-E95FB2C89E30}" destId="{B1D499C4-F536-4B4C-B1E6-C7B4E9473502}" srcOrd="1" destOrd="0" parTransId="{D171F88C-46A6-4FB5-89B2-2ED841D1445D}" sibTransId="{CCDAF592-9BF1-4AF0-B3CA-BAE7787FE9E5}"/>
    <dgm:cxn modelId="{B9627841-1854-4411-BD13-080266F46D7E}" srcId="{0C867D33-B47C-4ED8-8FFF-321571203F6C}" destId="{F6AF2CAB-CB32-4006-8A56-B3AB4D13C187}" srcOrd="1" destOrd="0" parTransId="{C15B9858-9D96-4A7B-83D3-3E4046555492}" sibTransId="{FD39F050-71AB-466A-9DC0-C40A5C443B5D}"/>
    <dgm:cxn modelId="{33B1AA61-256B-43DA-95A2-E00B6BCDAC7B}" type="presOf" srcId="{B1D499C4-F536-4B4C-B1E6-C7B4E9473502}" destId="{B842F346-8828-48F7-BBF9-8E85F974AC24}" srcOrd="0" destOrd="1" presId="urn:microsoft.com/office/officeart/2005/8/layout/chevron2"/>
    <dgm:cxn modelId="{A6C5726A-A19F-4FCB-8D2C-3A3F7A10AFEB}" type="presOf" srcId="{47382B70-F6EB-4390-9448-E95FB2C89E30}" destId="{C053E271-2CF6-478A-BA93-C2AB57D5D5B8}" srcOrd="0" destOrd="0" presId="urn:microsoft.com/office/officeart/2005/8/layout/chevron2"/>
    <dgm:cxn modelId="{BD12C471-896C-46DD-B704-22F0357EEBD9}" srcId="{33FE8F54-8F08-41A0-B9F7-3A8ECB769BB6}" destId="{6AE806B1-D2DE-45BE-B351-8CF1D8D94708}" srcOrd="0" destOrd="0" parTransId="{2DF1A290-7162-4973-A797-469A7B664482}" sibTransId="{3DD3F25E-6733-44B4-8F23-47002FEF96F4}"/>
    <dgm:cxn modelId="{3C90D351-9BA4-4AC4-80B9-AF668B8B8235}" srcId="{47382B70-F6EB-4390-9448-E95FB2C89E30}" destId="{B05371C3-2143-4CE7-A51F-26229C069F42}" srcOrd="0" destOrd="0" parTransId="{D01B84D9-0D0C-4B6D-B6AA-776742D113B9}" sibTransId="{C890FDE0-4355-4F4A-9BD6-227C5975FC38}"/>
    <dgm:cxn modelId="{03E03155-B57D-40E2-84AD-00354A481FDE}" srcId="{DEF8E30E-0623-4A87-8606-1F8684AA61AF}" destId="{47382B70-F6EB-4390-9448-E95FB2C89E30}" srcOrd="0" destOrd="0" parTransId="{2DAE344F-3968-444D-8E86-9B096368CC57}" sibTransId="{70D1E7DF-F0E6-4C15-9FB6-D45282B7A439}"/>
    <dgm:cxn modelId="{B82A7A59-BE29-4A1C-BB8F-3631A5DCA938}" type="presOf" srcId="{33FE8F54-8F08-41A0-B9F7-3A8ECB769BB6}" destId="{060DED60-2E08-4C2D-B6E7-9B2E5AE990EB}" srcOrd="0" destOrd="0" presId="urn:microsoft.com/office/officeart/2005/8/layout/chevron2"/>
    <dgm:cxn modelId="{181BAC82-8C57-4755-8F86-9468830CB6B7}" type="presOf" srcId="{F6AF2CAB-CB32-4006-8A56-B3AB4D13C187}" destId="{0559D0BE-1C02-4EE4-9048-A950E167C393}" srcOrd="0" destOrd="1" presId="urn:microsoft.com/office/officeart/2005/8/layout/chevron2"/>
    <dgm:cxn modelId="{AA287283-4217-456B-AC97-79B0F07F2733}" type="presOf" srcId="{A85DC0BA-3E18-40E0-A74E-CBE763247AD3}" destId="{AA502901-3830-4CC3-B250-5F9889E01265}" srcOrd="0" destOrd="1" presId="urn:microsoft.com/office/officeart/2005/8/layout/chevron2"/>
    <dgm:cxn modelId="{F99D46C8-B201-4D27-84EE-08226DA1DE54}" srcId="{0C867D33-B47C-4ED8-8FFF-321571203F6C}" destId="{79EDB7EF-8634-43CB-BB7D-68BC105B317C}" srcOrd="0" destOrd="0" parTransId="{9239F7EF-F748-4D5C-AA28-0E9AB996EC16}" sibTransId="{67F87AED-8B22-4906-BBFD-087C2910CD4A}"/>
    <dgm:cxn modelId="{21FE97C8-FCFE-44EC-9341-FDAA0B048CCF}" type="presOf" srcId="{79EDB7EF-8634-43CB-BB7D-68BC105B317C}" destId="{0559D0BE-1C02-4EE4-9048-A950E167C393}" srcOrd="0" destOrd="0" presId="urn:microsoft.com/office/officeart/2005/8/layout/chevron2"/>
    <dgm:cxn modelId="{83FA76D3-E19F-4783-9AE1-AFE4EC71D480}" srcId="{33FE8F54-8F08-41A0-B9F7-3A8ECB769BB6}" destId="{A85DC0BA-3E18-40E0-A74E-CBE763247AD3}" srcOrd="1" destOrd="0" parTransId="{20A5A907-BF16-428B-9B4A-D293DD67469E}" sibTransId="{B32ECA4B-3CF5-4E28-8D7E-0AC3492B5EC3}"/>
    <dgm:cxn modelId="{B472F9E6-34D4-4599-B283-74FBECEA0839}" type="presOf" srcId="{DEF8E30E-0623-4A87-8606-1F8684AA61AF}" destId="{B317E81E-D6EB-4BFC-A2AE-0B44A268BFB7}" srcOrd="0" destOrd="0" presId="urn:microsoft.com/office/officeart/2005/8/layout/chevron2"/>
    <dgm:cxn modelId="{077B44F1-8030-460E-8F64-E804AB5C5806}" srcId="{DEF8E30E-0623-4A87-8606-1F8684AA61AF}" destId="{33FE8F54-8F08-41A0-B9F7-3A8ECB769BB6}" srcOrd="2" destOrd="0" parTransId="{8E0B2AA9-31A1-4957-B317-36C900DAAB74}" sibTransId="{1B39A3CC-7404-4F07-A386-A1CD9CC8E127}"/>
    <dgm:cxn modelId="{A6C1F5E5-876C-4FF4-80CE-CD2E70E6A012}" type="presParOf" srcId="{B317E81E-D6EB-4BFC-A2AE-0B44A268BFB7}" destId="{D06FF706-5F62-48A9-9AB0-0BE912ACB4D5}" srcOrd="0" destOrd="0" presId="urn:microsoft.com/office/officeart/2005/8/layout/chevron2"/>
    <dgm:cxn modelId="{8BC7CE97-B4C7-4280-B34A-C1F420AB241D}" type="presParOf" srcId="{D06FF706-5F62-48A9-9AB0-0BE912ACB4D5}" destId="{C053E271-2CF6-478A-BA93-C2AB57D5D5B8}" srcOrd="0" destOrd="0" presId="urn:microsoft.com/office/officeart/2005/8/layout/chevron2"/>
    <dgm:cxn modelId="{99AA2204-D069-4A56-8D7E-8A6138FFD70A}" type="presParOf" srcId="{D06FF706-5F62-48A9-9AB0-0BE912ACB4D5}" destId="{B842F346-8828-48F7-BBF9-8E85F974AC24}" srcOrd="1" destOrd="0" presId="urn:microsoft.com/office/officeart/2005/8/layout/chevron2"/>
    <dgm:cxn modelId="{61EE9688-3CBA-4E79-B78A-521596DE0B0F}" type="presParOf" srcId="{B317E81E-D6EB-4BFC-A2AE-0B44A268BFB7}" destId="{0225315B-CB0E-4077-A910-1AD37D1E8417}" srcOrd="1" destOrd="0" presId="urn:microsoft.com/office/officeart/2005/8/layout/chevron2"/>
    <dgm:cxn modelId="{C46C5530-E094-49B0-BCC2-257FF986494B}" type="presParOf" srcId="{B317E81E-D6EB-4BFC-A2AE-0B44A268BFB7}" destId="{AEECE515-761A-477C-A014-62AF7D75275C}" srcOrd="2" destOrd="0" presId="urn:microsoft.com/office/officeart/2005/8/layout/chevron2"/>
    <dgm:cxn modelId="{D1A77737-C3EE-4613-BC20-37F6BFB2871E}" type="presParOf" srcId="{AEECE515-761A-477C-A014-62AF7D75275C}" destId="{1D843CB6-8F80-4682-B301-5E3CDA8A7998}" srcOrd="0" destOrd="0" presId="urn:microsoft.com/office/officeart/2005/8/layout/chevron2"/>
    <dgm:cxn modelId="{8E66EE1E-4469-42FB-9B5C-2BB128E6D460}" type="presParOf" srcId="{AEECE515-761A-477C-A014-62AF7D75275C}" destId="{0559D0BE-1C02-4EE4-9048-A950E167C393}" srcOrd="1" destOrd="0" presId="urn:microsoft.com/office/officeart/2005/8/layout/chevron2"/>
    <dgm:cxn modelId="{E704D950-C37A-45AD-970E-A00F9BCD75DD}" type="presParOf" srcId="{B317E81E-D6EB-4BFC-A2AE-0B44A268BFB7}" destId="{607BBC31-FABF-4B59-9EE9-931F3C670541}" srcOrd="3" destOrd="0" presId="urn:microsoft.com/office/officeart/2005/8/layout/chevron2"/>
    <dgm:cxn modelId="{05B66486-AA69-443F-9C8F-016F98C5FC09}" type="presParOf" srcId="{B317E81E-D6EB-4BFC-A2AE-0B44A268BFB7}" destId="{09E12819-133B-4034-B954-CB4A4E289E97}" srcOrd="4" destOrd="0" presId="urn:microsoft.com/office/officeart/2005/8/layout/chevron2"/>
    <dgm:cxn modelId="{68088D58-B449-43DE-A86E-5639402DB90F}" type="presParOf" srcId="{09E12819-133B-4034-B954-CB4A4E289E97}" destId="{060DED60-2E08-4C2D-B6E7-9B2E5AE990EB}" srcOrd="0" destOrd="0" presId="urn:microsoft.com/office/officeart/2005/8/layout/chevron2"/>
    <dgm:cxn modelId="{5B941319-982A-45DB-AFB6-2F4F6A8BA359}" type="presParOf" srcId="{09E12819-133B-4034-B954-CB4A4E289E97}" destId="{AA502901-3830-4CC3-B250-5F9889E01265}" srcOrd="1" destOrd="0" presId="urn:microsoft.com/office/officeart/2005/8/layout/chevron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C1EA3210-81A1-45AC-9ED1-DD6B0DDF2875}" type="doc">
      <dgm:prSet loTypeId="urn:microsoft.com/office/officeart/2005/8/layout/chevron2" loCatId="list" qsTypeId="urn:microsoft.com/office/officeart/2005/8/quickstyle/simple1" qsCatId="simple" csTypeId="urn:microsoft.com/office/officeart/2005/8/colors/accent0_3" csCatId="mainScheme" phldr="1"/>
      <dgm:spPr/>
      <dgm:t>
        <a:bodyPr/>
        <a:lstStyle/>
        <a:p>
          <a:endParaRPr lang="en-US"/>
        </a:p>
      </dgm:t>
    </dgm:pt>
    <dgm:pt modelId="{6C469C89-BCB0-4DFE-8FD7-035C0C241308}">
      <dgm:prSet phldrT="[Text]" custT="1"/>
      <dgm:spPr/>
      <dgm:t>
        <a:bodyPr/>
        <a:lstStyle/>
        <a:p>
          <a:r>
            <a:rPr lang="en-US" sz="1800" dirty="0"/>
            <a:t>Adjudication</a:t>
          </a:r>
          <a:endParaRPr lang="en-US" sz="1600" dirty="0"/>
        </a:p>
      </dgm:t>
    </dgm:pt>
    <dgm:pt modelId="{6FF12E54-7E0D-428D-AAE7-95FDF8343220}" type="parTrans" cxnId="{2718B8A6-EF2F-404A-ACDF-FCBBA7E03092}">
      <dgm:prSet/>
      <dgm:spPr/>
      <dgm:t>
        <a:bodyPr/>
        <a:lstStyle/>
        <a:p>
          <a:endParaRPr lang="en-US"/>
        </a:p>
      </dgm:t>
    </dgm:pt>
    <dgm:pt modelId="{AB449FAA-B8BF-4352-B231-0264317F25F4}" type="sibTrans" cxnId="{2718B8A6-EF2F-404A-ACDF-FCBBA7E03092}">
      <dgm:prSet/>
      <dgm:spPr/>
      <dgm:t>
        <a:bodyPr/>
        <a:lstStyle/>
        <a:p>
          <a:endParaRPr lang="en-US"/>
        </a:p>
      </dgm:t>
    </dgm:pt>
    <dgm:pt modelId="{8F0414DB-EEB0-4F8C-8E45-D87ADD6C25B5}">
      <dgm:prSet phldrT="[Text]" custT="1"/>
      <dgm:spPr/>
      <dgm:t>
        <a:bodyPr/>
        <a:lstStyle/>
        <a:p>
          <a:r>
            <a:rPr lang="en-US" sz="2400" dirty="0">
              <a:latin typeface="Georgia Pro" panose="02040502050405020303" pitchFamily="18" charset="0"/>
            </a:rPr>
            <a:t>Panel of trained adjudicators</a:t>
          </a:r>
        </a:p>
      </dgm:t>
    </dgm:pt>
    <dgm:pt modelId="{35955446-CF05-4306-80CA-ADDC38A02858}" type="parTrans" cxnId="{3FC77A14-2CC5-4806-84C2-A398E6C7056A}">
      <dgm:prSet/>
      <dgm:spPr/>
      <dgm:t>
        <a:bodyPr/>
        <a:lstStyle/>
        <a:p>
          <a:endParaRPr lang="en-US"/>
        </a:p>
      </dgm:t>
    </dgm:pt>
    <dgm:pt modelId="{A2CA0344-E875-40CB-BF71-7D754BDC30CB}" type="sibTrans" cxnId="{3FC77A14-2CC5-4806-84C2-A398E6C7056A}">
      <dgm:prSet/>
      <dgm:spPr/>
      <dgm:t>
        <a:bodyPr/>
        <a:lstStyle/>
        <a:p>
          <a:endParaRPr lang="en-US"/>
        </a:p>
      </dgm:t>
    </dgm:pt>
    <dgm:pt modelId="{DC8544CB-4E7B-491D-8A43-F89E0C28B631}">
      <dgm:prSet phldrT="[Text]" custT="1"/>
      <dgm:spPr/>
      <dgm:t>
        <a:bodyPr/>
        <a:lstStyle/>
        <a:p>
          <a:r>
            <a:rPr lang="en-US" sz="2400" dirty="0">
              <a:latin typeface="Georgia Pro" panose="02040502050405020303" pitchFamily="18" charset="0"/>
            </a:rPr>
            <a:t>Written Record or Live Hearing</a:t>
          </a:r>
        </a:p>
      </dgm:t>
    </dgm:pt>
    <dgm:pt modelId="{5AF0FD87-9AE8-49A8-AF43-16020BCBC7F1}" type="parTrans" cxnId="{6BE3A57B-B6FB-41EE-9036-AAD53800B74B}">
      <dgm:prSet/>
      <dgm:spPr/>
      <dgm:t>
        <a:bodyPr/>
        <a:lstStyle/>
        <a:p>
          <a:endParaRPr lang="en-US"/>
        </a:p>
      </dgm:t>
    </dgm:pt>
    <dgm:pt modelId="{AE12FB32-8BE4-457B-AE14-5B2A4AB52561}" type="sibTrans" cxnId="{6BE3A57B-B6FB-41EE-9036-AAD53800B74B}">
      <dgm:prSet/>
      <dgm:spPr/>
      <dgm:t>
        <a:bodyPr/>
        <a:lstStyle/>
        <a:p>
          <a:endParaRPr lang="en-US"/>
        </a:p>
      </dgm:t>
    </dgm:pt>
    <dgm:pt modelId="{6E81FE5C-7190-437A-ACBE-CE5CD44DAF1A}">
      <dgm:prSet phldrT="[Text]" custT="1"/>
      <dgm:spPr/>
      <dgm:t>
        <a:bodyPr/>
        <a:lstStyle/>
        <a:p>
          <a:r>
            <a:rPr lang="en-US" sz="1800" dirty="0"/>
            <a:t>Appeal</a:t>
          </a:r>
          <a:endParaRPr lang="en-US" sz="1600" dirty="0"/>
        </a:p>
      </dgm:t>
    </dgm:pt>
    <dgm:pt modelId="{7EC92D52-7282-4FB5-9984-92CB46C64E70}" type="parTrans" cxnId="{BE25E7C8-311A-43F8-AACF-F19CBB59C122}">
      <dgm:prSet/>
      <dgm:spPr/>
      <dgm:t>
        <a:bodyPr/>
        <a:lstStyle/>
        <a:p>
          <a:endParaRPr lang="en-US"/>
        </a:p>
      </dgm:t>
    </dgm:pt>
    <dgm:pt modelId="{6461AA4E-0584-40A7-B295-0ED85D7093BF}" type="sibTrans" cxnId="{BE25E7C8-311A-43F8-AACF-F19CBB59C122}">
      <dgm:prSet/>
      <dgm:spPr/>
      <dgm:t>
        <a:bodyPr/>
        <a:lstStyle/>
        <a:p>
          <a:endParaRPr lang="en-US"/>
        </a:p>
      </dgm:t>
    </dgm:pt>
    <dgm:pt modelId="{D0179E19-D09F-49CF-ABD6-F4A2E36BBA65}">
      <dgm:prSet phldrT="[Text]" custT="1"/>
      <dgm:spPr/>
      <dgm:t>
        <a:bodyPr/>
        <a:lstStyle/>
        <a:p>
          <a:pPr>
            <a:buFont typeface="Arial" panose="020B0604020202020204" pitchFamily="34" charset="0"/>
            <a:buChar char="•"/>
          </a:pPr>
          <a:r>
            <a:rPr lang="en-US" sz="2400" dirty="0">
              <a:latin typeface="Georgia Pro" panose="02040502050405020303" pitchFamily="18" charset="0"/>
              <a:cs typeface="Arial" panose="020B0604020202020204" pitchFamily="34" charset="0"/>
            </a:rPr>
            <a:t>Procedural error</a:t>
          </a:r>
          <a:endParaRPr lang="en-US" sz="2400" dirty="0">
            <a:latin typeface="Georgia Pro" panose="02040502050405020303" pitchFamily="18" charset="0"/>
          </a:endParaRPr>
        </a:p>
      </dgm:t>
    </dgm:pt>
    <dgm:pt modelId="{90B812BE-210C-4449-B0C7-7B05C1C3F5A5}" type="parTrans" cxnId="{6B8231F7-1102-4435-8285-C04DB7B6E8AC}">
      <dgm:prSet/>
      <dgm:spPr/>
      <dgm:t>
        <a:bodyPr/>
        <a:lstStyle/>
        <a:p>
          <a:endParaRPr lang="en-US"/>
        </a:p>
      </dgm:t>
    </dgm:pt>
    <dgm:pt modelId="{639915CE-960B-4F90-971C-6448C085D639}" type="sibTrans" cxnId="{6B8231F7-1102-4435-8285-C04DB7B6E8AC}">
      <dgm:prSet/>
      <dgm:spPr/>
      <dgm:t>
        <a:bodyPr/>
        <a:lstStyle/>
        <a:p>
          <a:endParaRPr lang="en-US"/>
        </a:p>
      </dgm:t>
    </dgm:pt>
    <dgm:pt modelId="{3600635A-F1B3-4B92-ABB2-625896E1C6CA}">
      <dgm:prSet phldrT="[Text]" custT="1"/>
      <dgm:spPr/>
      <dgm:t>
        <a:bodyPr/>
        <a:lstStyle/>
        <a:p>
          <a:pPr>
            <a:buFont typeface="Arial" panose="020B0604020202020204" pitchFamily="34" charset="0"/>
            <a:buChar char="•"/>
          </a:pPr>
          <a:r>
            <a:rPr lang="en-US" sz="2400" dirty="0">
              <a:latin typeface="Georgia Pro" panose="02040502050405020303" pitchFamily="18" charset="0"/>
              <a:cs typeface="Arial" panose="020B0604020202020204" pitchFamily="34" charset="0"/>
            </a:rPr>
            <a:t>Preponderance of the evidence standard</a:t>
          </a:r>
          <a:endParaRPr lang="en-US" sz="2400" dirty="0">
            <a:latin typeface="Georgia Pro" panose="02040502050405020303" pitchFamily="18" charset="0"/>
          </a:endParaRPr>
        </a:p>
      </dgm:t>
    </dgm:pt>
    <dgm:pt modelId="{2DEF8DC9-6723-46EA-BCB3-63F60A4C9550}" type="parTrans" cxnId="{6B7315F3-9A60-4628-965D-248F63F1F35E}">
      <dgm:prSet/>
      <dgm:spPr/>
      <dgm:t>
        <a:bodyPr/>
        <a:lstStyle/>
        <a:p>
          <a:endParaRPr lang="en-US"/>
        </a:p>
      </dgm:t>
    </dgm:pt>
    <dgm:pt modelId="{8BFD8560-5247-4BC0-B7F6-4B3583DA39B4}" type="sibTrans" cxnId="{6B7315F3-9A60-4628-965D-248F63F1F35E}">
      <dgm:prSet/>
      <dgm:spPr/>
      <dgm:t>
        <a:bodyPr/>
        <a:lstStyle/>
        <a:p>
          <a:endParaRPr lang="en-US"/>
        </a:p>
      </dgm:t>
    </dgm:pt>
    <dgm:pt modelId="{70E0E112-983B-4EF1-9553-6AC92EB08DE2}">
      <dgm:prSet custT="1"/>
      <dgm:spPr/>
      <dgm:t>
        <a:bodyPr/>
        <a:lstStyle/>
        <a:p>
          <a:r>
            <a:rPr lang="en-US" sz="2400" dirty="0">
              <a:latin typeface="Georgia Pro" panose="02040502050405020303" pitchFamily="18" charset="0"/>
              <a:cs typeface="Arial" panose="020B0604020202020204" pitchFamily="34" charset="0"/>
            </a:rPr>
            <a:t>New evidence</a:t>
          </a:r>
        </a:p>
      </dgm:t>
    </dgm:pt>
    <dgm:pt modelId="{5507E6E1-B0DB-4BDE-9409-23396E6FC7BD}" type="parTrans" cxnId="{64A61680-47F8-4FAB-BB36-7B762C660EAF}">
      <dgm:prSet/>
      <dgm:spPr/>
      <dgm:t>
        <a:bodyPr/>
        <a:lstStyle/>
        <a:p>
          <a:endParaRPr lang="en-US"/>
        </a:p>
      </dgm:t>
    </dgm:pt>
    <dgm:pt modelId="{EC42B3B9-46F2-4057-BAE7-A4594ABA1CC7}" type="sibTrans" cxnId="{64A61680-47F8-4FAB-BB36-7B762C660EAF}">
      <dgm:prSet/>
      <dgm:spPr/>
      <dgm:t>
        <a:bodyPr/>
        <a:lstStyle/>
        <a:p>
          <a:endParaRPr lang="en-US"/>
        </a:p>
      </dgm:t>
    </dgm:pt>
    <dgm:pt modelId="{D339A4A2-BD4C-4A5A-A2B2-2D8DC219064B}">
      <dgm:prSet custT="1"/>
      <dgm:spPr/>
      <dgm:t>
        <a:bodyPr/>
        <a:lstStyle/>
        <a:p>
          <a:r>
            <a:rPr lang="en-US" sz="2400" dirty="0">
              <a:latin typeface="Georgia Pro" panose="02040502050405020303" pitchFamily="18" charset="0"/>
              <a:cs typeface="Arial" panose="020B0604020202020204" pitchFamily="34" charset="0"/>
            </a:rPr>
            <a:t>Conflict/Bias</a:t>
          </a:r>
        </a:p>
      </dgm:t>
    </dgm:pt>
    <dgm:pt modelId="{A3EF2E9A-9B71-409E-AD42-6683D841577F}" type="parTrans" cxnId="{AB21CFD5-DD6B-4FEE-9D6B-8F6D6DA339AA}">
      <dgm:prSet/>
      <dgm:spPr/>
      <dgm:t>
        <a:bodyPr/>
        <a:lstStyle/>
        <a:p>
          <a:endParaRPr lang="en-US"/>
        </a:p>
      </dgm:t>
    </dgm:pt>
    <dgm:pt modelId="{E7A86117-5ADC-482E-9F2D-4AD09BE66BD1}" type="sibTrans" cxnId="{AB21CFD5-DD6B-4FEE-9D6B-8F6D6DA339AA}">
      <dgm:prSet/>
      <dgm:spPr/>
      <dgm:t>
        <a:bodyPr/>
        <a:lstStyle/>
        <a:p>
          <a:endParaRPr lang="en-US"/>
        </a:p>
      </dgm:t>
    </dgm:pt>
    <dgm:pt modelId="{A6DD167E-A88F-42A2-9D9D-3981A90EF16C}">
      <dgm:prSet/>
      <dgm:spPr/>
      <dgm:t>
        <a:bodyPr/>
        <a:lstStyle/>
        <a:p>
          <a:r>
            <a:rPr lang="en-US" dirty="0">
              <a:latin typeface="Georgia Pro" panose="02040502050405020303" pitchFamily="18" charset="0"/>
            </a:rPr>
            <a:t>Formal Investigation</a:t>
          </a:r>
        </a:p>
      </dgm:t>
    </dgm:pt>
    <dgm:pt modelId="{D70466D5-35E4-43D1-8163-3005BEEF727F}" type="parTrans" cxnId="{918DD4B9-9CAA-403E-98B5-CBD44B8D8E94}">
      <dgm:prSet/>
      <dgm:spPr/>
      <dgm:t>
        <a:bodyPr/>
        <a:lstStyle/>
        <a:p>
          <a:endParaRPr lang="en-US"/>
        </a:p>
      </dgm:t>
    </dgm:pt>
    <dgm:pt modelId="{294D8C34-BE4B-4537-8E63-C89D9B2DF284}" type="sibTrans" cxnId="{918DD4B9-9CAA-403E-98B5-CBD44B8D8E94}">
      <dgm:prSet/>
      <dgm:spPr/>
      <dgm:t>
        <a:bodyPr/>
        <a:lstStyle/>
        <a:p>
          <a:endParaRPr lang="en-US"/>
        </a:p>
      </dgm:t>
    </dgm:pt>
    <dgm:pt modelId="{98B8C1CE-A99C-4FAF-8447-B6B6C4416B8F}">
      <dgm:prSet/>
      <dgm:spPr/>
      <dgm:t>
        <a:bodyPr/>
        <a:lstStyle/>
        <a:p>
          <a:endParaRPr lang="en-US" sz="1900"/>
        </a:p>
      </dgm:t>
    </dgm:pt>
    <dgm:pt modelId="{1712F6B9-B315-450C-BBB7-489E982045B9}" type="parTrans" cxnId="{3045CEB8-1B93-43AC-B0F9-C8A9EFF6DDC1}">
      <dgm:prSet/>
      <dgm:spPr/>
      <dgm:t>
        <a:bodyPr/>
        <a:lstStyle/>
        <a:p>
          <a:endParaRPr lang="en-US"/>
        </a:p>
      </dgm:t>
    </dgm:pt>
    <dgm:pt modelId="{B057A80A-0DBE-4ABD-B752-12527F91A3B0}" type="sibTrans" cxnId="{3045CEB8-1B93-43AC-B0F9-C8A9EFF6DDC1}">
      <dgm:prSet/>
      <dgm:spPr/>
      <dgm:t>
        <a:bodyPr/>
        <a:lstStyle/>
        <a:p>
          <a:endParaRPr lang="en-US"/>
        </a:p>
      </dgm:t>
    </dgm:pt>
    <dgm:pt modelId="{41A0970D-6B2A-45DF-950F-8E17C191BF06}">
      <dgm:prSet custT="1"/>
      <dgm:spPr/>
      <dgm:t>
        <a:bodyPr/>
        <a:lstStyle/>
        <a:p>
          <a:r>
            <a:rPr lang="en-US" sz="2400" dirty="0">
              <a:latin typeface="Georgia Pro" panose="02040502050405020303" pitchFamily="18" charset="0"/>
            </a:rPr>
            <a:t>Fact Finding</a:t>
          </a:r>
        </a:p>
      </dgm:t>
    </dgm:pt>
    <dgm:pt modelId="{7D2591C8-13D3-45BB-A48C-7C541DFC5052}" type="parTrans" cxnId="{06FD6634-A9BE-41A9-89F0-9BF04E5D5C28}">
      <dgm:prSet/>
      <dgm:spPr/>
      <dgm:t>
        <a:bodyPr/>
        <a:lstStyle/>
        <a:p>
          <a:endParaRPr lang="en-US"/>
        </a:p>
      </dgm:t>
    </dgm:pt>
    <dgm:pt modelId="{5613EE5C-E48C-4918-89EB-7A31760F2662}" type="sibTrans" cxnId="{06FD6634-A9BE-41A9-89F0-9BF04E5D5C28}">
      <dgm:prSet/>
      <dgm:spPr/>
      <dgm:t>
        <a:bodyPr/>
        <a:lstStyle/>
        <a:p>
          <a:endParaRPr lang="en-US"/>
        </a:p>
      </dgm:t>
    </dgm:pt>
    <dgm:pt modelId="{2B02955B-497D-4C79-AF09-858557B67BC2}">
      <dgm:prSet custT="1"/>
      <dgm:spPr/>
      <dgm:t>
        <a:bodyPr/>
        <a:lstStyle/>
        <a:p>
          <a:r>
            <a:rPr lang="en-US" sz="2400" dirty="0">
              <a:latin typeface="Georgia Pro" panose="02040502050405020303" pitchFamily="18" charset="0"/>
            </a:rPr>
            <a:t>Fair and transparent process</a:t>
          </a:r>
        </a:p>
      </dgm:t>
    </dgm:pt>
    <dgm:pt modelId="{4CCFDBDA-87B2-430B-AEF5-5566F272F0A0}" type="parTrans" cxnId="{397435F5-9C4B-4EE8-809E-0967980D419F}">
      <dgm:prSet/>
      <dgm:spPr/>
      <dgm:t>
        <a:bodyPr/>
        <a:lstStyle/>
        <a:p>
          <a:endParaRPr lang="en-US"/>
        </a:p>
      </dgm:t>
    </dgm:pt>
    <dgm:pt modelId="{D77B71AE-5848-4A31-A105-53BDB053598F}" type="sibTrans" cxnId="{397435F5-9C4B-4EE8-809E-0967980D419F}">
      <dgm:prSet/>
      <dgm:spPr/>
      <dgm:t>
        <a:bodyPr/>
        <a:lstStyle/>
        <a:p>
          <a:endParaRPr lang="en-US"/>
        </a:p>
      </dgm:t>
    </dgm:pt>
    <dgm:pt modelId="{03E47B2A-350A-42D5-A801-0CF9F0D2D4B3}">
      <dgm:prSet custT="1"/>
      <dgm:spPr/>
      <dgm:t>
        <a:bodyPr/>
        <a:lstStyle/>
        <a:p>
          <a:r>
            <a:rPr lang="en-US" sz="2400" dirty="0">
              <a:latin typeface="Georgia Pro" panose="02040502050405020303" pitchFamily="18" charset="0"/>
            </a:rPr>
            <a:t>Produces a report of finding</a:t>
          </a:r>
        </a:p>
      </dgm:t>
    </dgm:pt>
    <dgm:pt modelId="{9176D389-7D0C-430D-81DD-0C9A9D7E0B67}" type="parTrans" cxnId="{9AC42973-16BB-4F0D-8989-291F49A68079}">
      <dgm:prSet/>
      <dgm:spPr/>
      <dgm:t>
        <a:bodyPr/>
        <a:lstStyle/>
        <a:p>
          <a:endParaRPr lang="en-US"/>
        </a:p>
      </dgm:t>
    </dgm:pt>
    <dgm:pt modelId="{EB5F69FE-CBA0-4C0C-A9D4-2C0560CBE28B}" type="sibTrans" cxnId="{9AC42973-16BB-4F0D-8989-291F49A68079}">
      <dgm:prSet/>
      <dgm:spPr/>
      <dgm:t>
        <a:bodyPr/>
        <a:lstStyle/>
        <a:p>
          <a:endParaRPr lang="en-US"/>
        </a:p>
      </dgm:t>
    </dgm:pt>
    <dgm:pt modelId="{DA336CB3-0BAB-4683-A21B-6625F0571BAD}" type="pres">
      <dgm:prSet presAssocID="{C1EA3210-81A1-45AC-9ED1-DD6B0DDF2875}" presName="linearFlow" presStyleCnt="0">
        <dgm:presLayoutVars>
          <dgm:dir/>
          <dgm:animLvl val="lvl"/>
          <dgm:resizeHandles val="exact"/>
        </dgm:presLayoutVars>
      </dgm:prSet>
      <dgm:spPr/>
    </dgm:pt>
    <dgm:pt modelId="{00CA0904-C972-40C6-A937-53C68F633206}" type="pres">
      <dgm:prSet presAssocID="{A6DD167E-A88F-42A2-9D9D-3981A90EF16C}" presName="composite" presStyleCnt="0"/>
      <dgm:spPr/>
    </dgm:pt>
    <dgm:pt modelId="{08E155D8-1447-4C0B-80EE-5606585F1120}" type="pres">
      <dgm:prSet presAssocID="{A6DD167E-A88F-42A2-9D9D-3981A90EF16C}" presName="parentText" presStyleLbl="alignNode1" presStyleIdx="0" presStyleCnt="3">
        <dgm:presLayoutVars>
          <dgm:chMax val="1"/>
          <dgm:bulletEnabled val="1"/>
        </dgm:presLayoutVars>
      </dgm:prSet>
      <dgm:spPr/>
    </dgm:pt>
    <dgm:pt modelId="{6866A581-61F8-454B-898B-5318FEDFF68A}" type="pres">
      <dgm:prSet presAssocID="{A6DD167E-A88F-42A2-9D9D-3981A90EF16C}" presName="descendantText" presStyleLbl="alignAcc1" presStyleIdx="0" presStyleCnt="3" custLinFactNeighborX="0" custLinFactNeighborY="-487">
        <dgm:presLayoutVars>
          <dgm:bulletEnabled val="1"/>
        </dgm:presLayoutVars>
      </dgm:prSet>
      <dgm:spPr/>
    </dgm:pt>
    <dgm:pt modelId="{730DAFDA-9A18-4AED-BCFD-5A52339F7422}" type="pres">
      <dgm:prSet presAssocID="{294D8C34-BE4B-4537-8E63-C89D9B2DF284}" presName="sp" presStyleCnt="0"/>
      <dgm:spPr/>
    </dgm:pt>
    <dgm:pt modelId="{D135171D-4327-4F6B-9A4E-1F5967729E81}" type="pres">
      <dgm:prSet presAssocID="{6C469C89-BCB0-4DFE-8FD7-035C0C241308}" presName="composite" presStyleCnt="0"/>
      <dgm:spPr/>
    </dgm:pt>
    <dgm:pt modelId="{F8B1E50B-3839-4A6F-9FB0-114FDC7EBFD8}" type="pres">
      <dgm:prSet presAssocID="{6C469C89-BCB0-4DFE-8FD7-035C0C241308}" presName="parentText" presStyleLbl="alignNode1" presStyleIdx="1" presStyleCnt="3">
        <dgm:presLayoutVars>
          <dgm:chMax val="1"/>
          <dgm:bulletEnabled val="1"/>
        </dgm:presLayoutVars>
      </dgm:prSet>
      <dgm:spPr/>
    </dgm:pt>
    <dgm:pt modelId="{6878B735-9DD9-4F09-8D5C-DFA3F6104EC1}" type="pres">
      <dgm:prSet presAssocID="{6C469C89-BCB0-4DFE-8FD7-035C0C241308}" presName="descendantText" presStyleLbl="alignAcc1" presStyleIdx="1" presStyleCnt="3" custLinFactNeighborX="0" custLinFactNeighborY="0">
        <dgm:presLayoutVars>
          <dgm:bulletEnabled val="1"/>
        </dgm:presLayoutVars>
      </dgm:prSet>
      <dgm:spPr/>
    </dgm:pt>
    <dgm:pt modelId="{E34DC323-8B00-41C0-BE7D-84EAD8EEC2EE}" type="pres">
      <dgm:prSet presAssocID="{AB449FAA-B8BF-4352-B231-0264317F25F4}" presName="sp" presStyleCnt="0"/>
      <dgm:spPr/>
    </dgm:pt>
    <dgm:pt modelId="{79AD5755-643B-4F53-9CDF-0FB8F411E6F4}" type="pres">
      <dgm:prSet presAssocID="{6E81FE5C-7190-437A-ACBE-CE5CD44DAF1A}" presName="composite" presStyleCnt="0"/>
      <dgm:spPr/>
    </dgm:pt>
    <dgm:pt modelId="{A65D3D98-9E7D-459E-9E4D-CA14507CEEC9}" type="pres">
      <dgm:prSet presAssocID="{6E81FE5C-7190-437A-ACBE-CE5CD44DAF1A}" presName="parentText" presStyleLbl="alignNode1" presStyleIdx="2" presStyleCnt="3">
        <dgm:presLayoutVars>
          <dgm:chMax val="1"/>
          <dgm:bulletEnabled val="1"/>
        </dgm:presLayoutVars>
      </dgm:prSet>
      <dgm:spPr/>
    </dgm:pt>
    <dgm:pt modelId="{8EBE4ADD-9723-4DE3-A388-35115FE9C39C}" type="pres">
      <dgm:prSet presAssocID="{6E81FE5C-7190-437A-ACBE-CE5CD44DAF1A}" presName="descendantText" presStyleLbl="alignAcc1" presStyleIdx="2" presStyleCnt="3" custLinFactNeighborX="0" custLinFactNeighborY="0">
        <dgm:presLayoutVars>
          <dgm:bulletEnabled val="1"/>
        </dgm:presLayoutVars>
      </dgm:prSet>
      <dgm:spPr/>
    </dgm:pt>
  </dgm:ptLst>
  <dgm:cxnLst>
    <dgm:cxn modelId="{7278D307-E162-41F4-AE0B-742E31F03147}" type="presOf" srcId="{98B8C1CE-A99C-4FAF-8447-B6B6C4416B8F}" destId="{6866A581-61F8-454B-898B-5318FEDFF68A}" srcOrd="0" destOrd="0" presId="urn:microsoft.com/office/officeart/2005/8/layout/chevron2"/>
    <dgm:cxn modelId="{3FC77A14-2CC5-4806-84C2-A398E6C7056A}" srcId="{6C469C89-BCB0-4DFE-8FD7-035C0C241308}" destId="{8F0414DB-EEB0-4F8C-8E45-D87ADD6C25B5}" srcOrd="0" destOrd="0" parTransId="{35955446-CF05-4306-80CA-ADDC38A02858}" sibTransId="{A2CA0344-E875-40CB-BF71-7D754BDC30CB}"/>
    <dgm:cxn modelId="{1DF68016-3E2F-48CF-8A88-AC5C5EAB61ED}" type="presOf" srcId="{C1EA3210-81A1-45AC-9ED1-DD6B0DDF2875}" destId="{DA336CB3-0BAB-4683-A21B-6625F0571BAD}" srcOrd="0" destOrd="0" presId="urn:microsoft.com/office/officeart/2005/8/layout/chevron2"/>
    <dgm:cxn modelId="{06FD6634-A9BE-41A9-89F0-9BF04E5D5C28}" srcId="{A6DD167E-A88F-42A2-9D9D-3981A90EF16C}" destId="{41A0970D-6B2A-45DF-950F-8E17C191BF06}" srcOrd="1" destOrd="0" parTransId="{7D2591C8-13D3-45BB-A48C-7C541DFC5052}" sibTransId="{5613EE5C-E48C-4918-89EB-7A31760F2662}"/>
    <dgm:cxn modelId="{C321AF39-A547-4C30-A081-0A134F75F0E0}" type="presOf" srcId="{D339A4A2-BD4C-4A5A-A2B2-2D8DC219064B}" destId="{8EBE4ADD-9723-4DE3-A388-35115FE9C39C}" srcOrd="0" destOrd="2" presId="urn:microsoft.com/office/officeart/2005/8/layout/chevron2"/>
    <dgm:cxn modelId="{76569761-D48F-44E9-9649-3EE9AC979A26}" type="presOf" srcId="{8F0414DB-EEB0-4F8C-8E45-D87ADD6C25B5}" destId="{6878B735-9DD9-4F09-8D5C-DFA3F6104EC1}" srcOrd="0" destOrd="0" presId="urn:microsoft.com/office/officeart/2005/8/layout/chevron2"/>
    <dgm:cxn modelId="{CD126962-7488-4EFF-BB0A-405BC85F7FAB}" type="presOf" srcId="{3600635A-F1B3-4B92-ABB2-625896E1C6CA}" destId="{6878B735-9DD9-4F09-8D5C-DFA3F6104EC1}" srcOrd="0" destOrd="2" presId="urn:microsoft.com/office/officeart/2005/8/layout/chevron2"/>
    <dgm:cxn modelId="{945C004C-4D2A-4136-8E54-0FD5738B6036}" type="presOf" srcId="{A6DD167E-A88F-42A2-9D9D-3981A90EF16C}" destId="{08E155D8-1447-4C0B-80EE-5606585F1120}" srcOrd="0" destOrd="0" presId="urn:microsoft.com/office/officeart/2005/8/layout/chevron2"/>
    <dgm:cxn modelId="{9AC42973-16BB-4F0D-8989-291F49A68079}" srcId="{A6DD167E-A88F-42A2-9D9D-3981A90EF16C}" destId="{03E47B2A-350A-42D5-A801-0CF9F0D2D4B3}" srcOrd="3" destOrd="0" parTransId="{9176D389-7D0C-430D-81DD-0C9A9D7E0B67}" sibTransId="{EB5F69FE-CBA0-4C0C-A9D4-2C0560CBE28B}"/>
    <dgm:cxn modelId="{6BE3A57B-B6FB-41EE-9036-AAD53800B74B}" srcId="{6C469C89-BCB0-4DFE-8FD7-035C0C241308}" destId="{DC8544CB-4E7B-491D-8A43-F89E0C28B631}" srcOrd="1" destOrd="0" parTransId="{5AF0FD87-9AE8-49A8-AF43-16020BCBC7F1}" sibTransId="{AE12FB32-8BE4-457B-AE14-5B2A4AB52561}"/>
    <dgm:cxn modelId="{F54ECD7D-96A7-4DDC-B1EF-37C0190B84C1}" type="presOf" srcId="{D0179E19-D09F-49CF-ABD6-F4A2E36BBA65}" destId="{8EBE4ADD-9723-4DE3-A388-35115FE9C39C}" srcOrd="0" destOrd="0" presId="urn:microsoft.com/office/officeart/2005/8/layout/chevron2"/>
    <dgm:cxn modelId="{1364D47F-257B-4486-AFF6-6D4CC9F2FCC2}" type="presOf" srcId="{41A0970D-6B2A-45DF-950F-8E17C191BF06}" destId="{6866A581-61F8-454B-898B-5318FEDFF68A}" srcOrd="0" destOrd="1" presId="urn:microsoft.com/office/officeart/2005/8/layout/chevron2"/>
    <dgm:cxn modelId="{64A61680-47F8-4FAB-BB36-7B762C660EAF}" srcId="{6E81FE5C-7190-437A-ACBE-CE5CD44DAF1A}" destId="{70E0E112-983B-4EF1-9553-6AC92EB08DE2}" srcOrd="1" destOrd="0" parTransId="{5507E6E1-B0DB-4BDE-9409-23396E6FC7BD}" sibTransId="{EC42B3B9-46F2-4057-BAE7-A4594ABA1CC7}"/>
    <dgm:cxn modelId="{99C2A58A-0852-4F51-B0AF-BE674A500769}" type="presOf" srcId="{6C469C89-BCB0-4DFE-8FD7-035C0C241308}" destId="{F8B1E50B-3839-4A6F-9FB0-114FDC7EBFD8}" srcOrd="0" destOrd="0" presId="urn:microsoft.com/office/officeart/2005/8/layout/chevron2"/>
    <dgm:cxn modelId="{F2D60A8C-33CB-4DEA-AB74-47B1F3F168E8}" type="presOf" srcId="{70E0E112-983B-4EF1-9553-6AC92EB08DE2}" destId="{8EBE4ADD-9723-4DE3-A388-35115FE9C39C}" srcOrd="0" destOrd="1" presId="urn:microsoft.com/office/officeart/2005/8/layout/chevron2"/>
    <dgm:cxn modelId="{4B3DED91-0EA5-4F9B-8244-37DD0AC07EAF}" type="presOf" srcId="{03E47B2A-350A-42D5-A801-0CF9F0D2D4B3}" destId="{6866A581-61F8-454B-898B-5318FEDFF68A}" srcOrd="0" destOrd="3" presId="urn:microsoft.com/office/officeart/2005/8/layout/chevron2"/>
    <dgm:cxn modelId="{541381A4-23B9-476D-AD3F-86EC8666B667}" type="presOf" srcId="{2B02955B-497D-4C79-AF09-858557B67BC2}" destId="{6866A581-61F8-454B-898B-5318FEDFF68A}" srcOrd="0" destOrd="2" presId="urn:microsoft.com/office/officeart/2005/8/layout/chevron2"/>
    <dgm:cxn modelId="{2718B8A6-EF2F-404A-ACDF-FCBBA7E03092}" srcId="{C1EA3210-81A1-45AC-9ED1-DD6B0DDF2875}" destId="{6C469C89-BCB0-4DFE-8FD7-035C0C241308}" srcOrd="1" destOrd="0" parTransId="{6FF12E54-7E0D-428D-AAE7-95FDF8343220}" sibTransId="{AB449FAA-B8BF-4352-B231-0264317F25F4}"/>
    <dgm:cxn modelId="{3045CEB8-1B93-43AC-B0F9-C8A9EFF6DDC1}" srcId="{A6DD167E-A88F-42A2-9D9D-3981A90EF16C}" destId="{98B8C1CE-A99C-4FAF-8447-B6B6C4416B8F}" srcOrd="0" destOrd="0" parTransId="{1712F6B9-B315-450C-BBB7-489E982045B9}" sibTransId="{B057A80A-0DBE-4ABD-B752-12527F91A3B0}"/>
    <dgm:cxn modelId="{918DD4B9-9CAA-403E-98B5-CBD44B8D8E94}" srcId="{C1EA3210-81A1-45AC-9ED1-DD6B0DDF2875}" destId="{A6DD167E-A88F-42A2-9D9D-3981A90EF16C}" srcOrd="0" destOrd="0" parTransId="{D70466D5-35E4-43D1-8163-3005BEEF727F}" sibTransId="{294D8C34-BE4B-4537-8E63-C89D9B2DF284}"/>
    <dgm:cxn modelId="{BE25E7C8-311A-43F8-AACF-F19CBB59C122}" srcId="{C1EA3210-81A1-45AC-9ED1-DD6B0DDF2875}" destId="{6E81FE5C-7190-437A-ACBE-CE5CD44DAF1A}" srcOrd="2" destOrd="0" parTransId="{7EC92D52-7282-4FB5-9984-92CB46C64E70}" sibTransId="{6461AA4E-0584-40A7-B295-0ED85D7093BF}"/>
    <dgm:cxn modelId="{AB21CFD5-DD6B-4FEE-9D6B-8F6D6DA339AA}" srcId="{6E81FE5C-7190-437A-ACBE-CE5CD44DAF1A}" destId="{D339A4A2-BD4C-4A5A-A2B2-2D8DC219064B}" srcOrd="2" destOrd="0" parTransId="{A3EF2E9A-9B71-409E-AD42-6683D841577F}" sibTransId="{E7A86117-5ADC-482E-9F2D-4AD09BE66BD1}"/>
    <dgm:cxn modelId="{6B7315F3-9A60-4628-965D-248F63F1F35E}" srcId="{6C469C89-BCB0-4DFE-8FD7-035C0C241308}" destId="{3600635A-F1B3-4B92-ABB2-625896E1C6CA}" srcOrd="2" destOrd="0" parTransId="{2DEF8DC9-6723-46EA-BCB3-63F60A4C9550}" sibTransId="{8BFD8560-5247-4BC0-B7F6-4B3583DA39B4}"/>
    <dgm:cxn modelId="{AE54F9F3-A29C-4D41-B9A4-3CAB8D72BD4C}" type="presOf" srcId="{DC8544CB-4E7B-491D-8A43-F89E0C28B631}" destId="{6878B735-9DD9-4F09-8D5C-DFA3F6104EC1}" srcOrd="0" destOrd="1" presId="urn:microsoft.com/office/officeart/2005/8/layout/chevron2"/>
    <dgm:cxn modelId="{299077F4-9BDF-4D20-98B2-6BF842CC0241}" type="presOf" srcId="{6E81FE5C-7190-437A-ACBE-CE5CD44DAF1A}" destId="{A65D3D98-9E7D-459E-9E4D-CA14507CEEC9}" srcOrd="0" destOrd="0" presId="urn:microsoft.com/office/officeart/2005/8/layout/chevron2"/>
    <dgm:cxn modelId="{397435F5-9C4B-4EE8-809E-0967980D419F}" srcId="{A6DD167E-A88F-42A2-9D9D-3981A90EF16C}" destId="{2B02955B-497D-4C79-AF09-858557B67BC2}" srcOrd="2" destOrd="0" parTransId="{4CCFDBDA-87B2-430B-AEF5-5566F272F0A0}" sibTransId="{D77B71AE-5848-4A31-A105-53BDB053598F}"/>
    <dgm:cxn modelId="{6B8231F7-1102-4435-8285-C04DB7B6E8AC}" srcId="{6E81FE5C-7190-437A-ACBE-CE5CD44DAF1A}" destId="{D0179E19-D09F-49CF-ABD6-F4A2E36BBA65}" srcOrd="0" destOrd="0" parTransId="{90B812BE-210C-4449-B0C7-7B05C1C3F5A5}" sibTransId="{639915CE-960B-4F90-971C-6448C085D639}"/>
    <dgm:cxn modelId="{1D9EF710-A4E1-46DB-B3F6-4441078DF3EC}" type="presParOf" srcId="{DA336CB3-0BAB-4683-A21B-6625F0571BAD}" destId="{00CA0904-C972-40C6-A937-53C68F633206}" srcOrd="0" destOrd="0" presId="urn:microsoft.com/office/officeart/2005/8/layout/chevron2"/>
    <dgm:cxn modelId="{789879B3-5B26-4245-B4B5-23C11C4A028A}" type="presParOf" srcId="{00CA0904-C972-40C6-A937-53C68F633206}" destId="{08E155D8-1447-4C0B-80EE-5606585F1120}" srcOrd="0" destOrd="0" presId="urn:microsoft.com/office/officeart/2005/8/layout/chevron2"/>
    <dgm:cxn modelId="{CE90FE0A-02E1-4A4E-BF16-4521CA1FBEA6}" type="presParOf" srcId="{00CA0904-C972-40C6-A937-53C68F633206}" destId="{6866A581-61F8-454B-898B-5318FEDFF68A}" srcOrd="1" destOrd="0" presId="urn:microsoft.com/office/officeart/2005/8/layout/chevron2"/>
    <dgm:cxn modelId="{05FA65E3-0108-4C00-B8C4-81E3F9DC1B65}" type="presParOf" srcId="{DA336CB3-0BAB-4683-A21B-6625F0571BAD}" destId="{730DAFDA-9A18-4AED-BCFD-5A52339F7422}" srcOrd="1" destOrd="0" presId="urn:microsoft.com/office/officeart/2005/8/layout/chevron2"/>
    <dgm:cxn modelId="{154301CD-438B-43DB-BE67-D3A870F746C3}" type="presParOf" srcId="{DA336CB3-0BAB-4683-A21B-6625F0571BAD}" destId="{D135171D-4327-4F6B-9A4E-1F5967729E81}" srcOrd="2" destOrd="0" presId="urn:microsoft.com/office/officeart/2005/8/layout/chevron2"/>
    <dgm:cxn modelId="{42C8E914-BF42-46EC-964D-6AD703E6BA84}" type="presParOf" srcId="{D135171D-4327-4F6B-9A4E-1F5967729E81}" destId="{F8B1E50B-3839-4A6F-9FB0-114FDC7EBFD8}" srcOrd="0" destOrd="0" presId="urn:microsoft.com/office/officeart/2005/8/layout/chevron2"/>
    <dgm:cxn modelId="{0EB81A20-A182-4BEB-8C83-156DAE175074}" type="presParOf" srcId="{D135171D-4327-4F6B-9A4E-1F5967729E81}" destId="{6878B735-9DD9-4F09-8D5C-DFA3F6104EC1}" srcOrd="1" destOrd="0" presId="urn:microsoft.com/office/officeart/2005/8/layout/chevron2"/>
    <dgm:cxn modelId="{2560A457-64AE-4539-9387-C57B7062F584}" type="presParOf" srcId="{DA336CB3-0BAB-4683-A21B-6625F0571BAD}" destId="{E34DC323-8B00-41C0-BE7D-84EAD8EEC2EE}" srcOrd="3" destOrd="0" presId="urn:microsoft.com/office/officeart/2005/8/layout/chevron2"/>
    <dgm:cxn modelId="{F8270C6F-6B66-477E-9340-CC04C958352A}" type="presParOf" srcId="{DA336CB3-0BAB-4683-A21B-6625F0571BAD}" destId="{79AD5755-643B-4F53-9CDF-0FB8F411E6F4}" srcOrd="4" destOrd="0" presId="urn:microsoft.com/office/officeart/2005/8/layout/chevron2"/>
    <dgm:cxn modelId="{CCB79941-026C-43ED-985F-BBF7BDF60069}" type="presParOf" srcId="{79AD5755-643B-4F53-9CDF-0FB8F411E6F4}" destId="{A65D3D98-9E7D-459E-9E4D-CA14507CEEC9}" srcOrd="0" destOrd="0" presId="urn:microsoft.com/office/officeart/2005/8/layout/chevron2"/>
    <dgm:cxn modelId="{B815F1B3-35E8-4CB0-B7B0-FC0F62F6090B}" type="presParOf" srcId="{79AD5755-643B-4F53-9CDF-0FB8F411E6F4}" destId="{8EBE4ADD-9723-4DE3-A388-35115FE9C39C}" srcOrd="1" destOrd="0" presId="urn:microsoft.com/office/officeart/2005/8/layout/chevron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053E271-2CF6-478A-BA93-C2AB57D5D5B8}">
      <dsp:nvSpPr>
        <dsp:cNvPr id="0" name=""/>
        <dsp:cNvSpPr/>
      </dsp:nvSpPr>
      <dsp:spPr>
        <a:xfrm rot="5400000">
          <a:off x="-265523" y="268714"/>
          <a:ext cx="1770159" cy="1239111"/>
        </a:xfrm>
        <a:prstGeom prst="chevron">
          <a:avLst/>
        </a:prstGeom>
        <a:solidFill>
          <a:schemeClr val="dk2">
            <a:hueOff val="0"/>
            <a:satOff val="0"/>
            <a:lumOff val="0"/>
            <a:alphaOff val="0"/>
          </a:schemeClr>
        </a:solidFill>
        <a:ln w="12700" cap="flat" cmpd="sng" algn="ctr">
          <a:solidFill>
            <a:schemeClr val="dk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lang="en-US" sz="1400" kern="1200" dirty="0">
              <a:latin typeface="Georgia Pro" panose="02040502050405020303" pitchFamily="18" charset="0"/>
            </a:rPr>
            <a:t>Intake</a:t>
          </a:r>
        </a:p>
      </dsp:txBody>
      <dsp:txXfrm rot="-5400000">
        <a:off x="2" y="622746"/>
        <a:ext cx="1239111" cy="531048"/>
      </dsp:txXfrm>
    </dsp:sp>
    <dsp:sp modelId="{B842F346-8828-48F7-BBF9-8E85F974AC24}">
      <dsp:nvSpPr>
        <dsp:cNvPr id="0" name=""/>
        <dsp:cNvSpPr/>
      </dsp:nvSpPr>
      <dsp:spPr>
        <a:xfrm rot="5400000">
          <a:off x="4381303" y="-3139001"/>
          <a:ext cx="1150603" cy="7434988"/>
        </a:xfrm>
        <a:prstGeom prst="round2SameRect">
          <a:avLst/>
        </a:prstGeom>
        <a:solidFill>
          <a:schemeClr val="lt2">
            <a:alpha val="90000"/>
            <a:hueOff val="0"/>
            <a:satOff val="0"/>
            <a:lumOff val="0"/>
            <a:alphaOff val="0"/>
          </a:schemeClr>
        </a:solidFill>
        <a:ln w="12700" cap="flat" cmpd="sng" algn="ctr">
          <a:solidFill>
            <a:schemeClr val="dk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70688" tIns="15240" rIns="15240" bIns="15240" numCol="1" spcCol="1270" anchor="ctr" anchorCtr="0">
          <a:noAutofit/>
        </a:bodyPr>
        <a:lstStyle/>
        <a:p>
          <a:pPr marL="228600" lvl="1" indent="-228600" algn="l" defTabSz="1066800">
            <a:lnSpc>
              <a:spcPct val="90000"/>
            </a:lnSpc>
            <a:spcBef>
              <a:spcPct val="0"/>
            </a:spcBef>
            <a:spcAft>
              <a:spcPct val="15000"/>
            </a:spcAft>
            <a:buChar char="•"/>
          </a:pPr>
          <a:r>
            <a:rPr lang="en-US" sz="2400" kern="1200" dirty="0">
              <a:latin typeface="Georgia Pro" panose="02040502050405020303" pitchFamily="18" charset="0"/>
            </a:rPr>
            <a:t>Interim Measures</a:t>
          </a:r>
          <a:endParaRPr lang="en-US" sz="2400" kern="1200" dirty="0"/>
        </a:p>
        <a:p>
          <a:pPr marL="228600" lvl="1" indent="-228600" algn="l" defTabSz="1066800">
            <a:lnSpc>
              <a:spcPct val="90000"/>
            </a:lnSpc>
            <a:spcBef>
              <a:spcPct val="0"/>
            </a:spcBef>
            <a:spcAft>
              <a:spcPct val="15000"/>
            </a:spcAft>
            <a:buChar char="•"/>
          </a:pPr>
          <a:r>
            <a:rPr lang="en-US" sz="2400" kern="1200" dirty="0">
              <a:latin typeface="Georgia Pro" panose="02040502050405020303" pitchFamily="18" charset="0"/>
            </a:rPr>
            <a:t>Initial Assessment</a:t>
          </a:r>
        </a:p>
      </dsp:txBody>
      <dsp:txXfrm rot="-5400000">
        <a:off x="1239111" y="59359"/>
        <a:ext cx="7378820" cy="1038267"/>
      </dsp:txXfrm>
    </dsp:sp>
    <dsp:sp modelId="{1D843CB6-8F80-4682-B301-5E3CDA8A7998}">
      <dsp:nvSpPr>
        <dsp:cNvPr id="0" name=""/>
        <dsp:cNvSpPr/>
      </dsp:nvSpPr>
      <dsp:spPr>
        <a:xfrm rot="5400000">
          <a:off x="-265523" y="1846625"/>
          <a:ext cx="1770159" cy="1239111"/>
        </a:xfrm>
        <a:prstGeom prst="chevron">
          <a:avLst/>
        </a:prstGeom>
        <a:solidFill>
          <a:schemeClr val="dk2">
            <a:hueOff val="0"/>
            <a:satOff val="0"/>
            <a:lumOff val="0"/>
            <a:alphaOff val="0"/>
          </a:schemeClr>
        </a:solidFill>
        <a:ln w="12700" cap="flat" cmpd="sng" algn="ctr">
          <a:solidFill>
            <a:schemeClr val="dk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lang="en-US" sz="1400" kern="1200" dirty="0">
              <a:latin typeface="Georgia Pro" panose="02040502050405020303" pitchFamily="18" charset="0"/>
            </a:rPr>
            <a:t>Title IX or Conduct </a:t>
          </a:r>
        </a:p>
      </dsp:txBody>
      <dsp:txXfrm rot="-5400000">
        <a:off x="2" y="2200657"/>
        <a:ext cx="1239111" cy="531048"/>
      </dsp:txXfrm>
    </dsp:sp>
    <dsp:sp modelId="{0559D0BE-1C02-4EE4-9048-A950E167C393}">
      <dsp:nvSpPr>
        <dsp:cNvPr id="0" name=""/>
        <dsp:cNvSpPr/>
      </dsp:nvSpPr>
      <dsp:spPr>
        <a:xfrm rot="5400000">
          <a:off x="4381303" y="-1561091"/>
          <a:ext cx="1150603" cy="7434988"/>
        </a:xfrm>
        <a:prstGeom prst="round2SameRect">
          <a:avLst/>
        </a:prstGeom>
        <a:solidFill>
          <a:schemeClr val="lt2">
            <a:alpha val="90000"/>
            <a:hueOff val="0"/>
            <a:satOff val="0"/>
            <a:lumOff val="0"/>
            <a:alphaOff val="0"/>
          </a:schemeClr>
        </a:solidFill>
        <a:ln w="12700" cap="flat" cmpd="sng" algn="ctr">
          <a:solidFill>
            <a:schemeClr val="dk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70688" tIns="15240" rIns="15240" bIns="15240" numCol="1" spcCol="1270" anchor="ctr" anchorCtr="0">
          <a:noAutofit/>
        </a:bodyPr>
        <a:lstStyle/>
        <a:p>
          <a:pPr marL="228600" lvl="1" indent="-228600" algn="l" defTabSz="1066800">
            <a:lnSpc>
              <a:spcPct val="90000"/>
            </a:lnSpc>
            <a:spcBef>
              <a:spcPct val="0"/>
            </a:spcBef>
            <a:spcAft>
              <a:spcPct val="15000"/>
            </a:spcAft>
            <a:buChar char="•"/>
          </a:pPr>
          <a:r>
            <a:rPr lang="en-US" sz="2400" kern="1200" dirty="0">
              <a:latin typeface="Georgia Pro" panose="02040502050405020303" pitchFamily="18" charset="0"/>
            </a:rPr>
            <a:t>OWAs evaluate for Title IX </a:t>
          </a:r>
        </a:p>
        <a:p>
          <a:pPr marL="228600" lvl="1" indent="-228600" algn="l" defTabSz="1066800">
            <a:lnSpc>
              <a:spcPct val="90000"/>
            </a:lnSpc>
            <a:spcBef>
              <a:spcPct val="0"/>
            </a:spcBef>
            <a:spcAft>
              <a:spcPct val="15000"/>
            </a:spcAft>
            <a:buChar char="•"/>
          </a:pPr>
          <a:r>
            <a:rPr lang="en-US" sz="2400" kern="1200" dirty="0">
              <a:latin typeface="Georgia Pro" panose="02040502050405020303" pitchFamily="18" charset="0"/>
            </a:rPr>
            <a:t>If not Title IX, referred to Student Engagement or HR</a:t>
          </a:r>
        </a:p>
      </dsp:txBody>
      <dsp:txXfrm rot="-5400000">
        <a:off x="1239111" y="1637269"/>
        <a:ext cx="7378820" cy="1038267"/>
      </dsp:txXfrm>
    </dsp:sp>
    <dsp:sp modelId="{060DED60-2E08-4C2D-B6E7-9B2E5AE990EB}">
      <dsp:nvSpPr>
        <dsp:cNvPr id="0" name=""/>
        <dsp:cNvSpPr/>
      </dsp:nvSpPr>
      <dsp:spPr>
        <a:xfrm rot="5400000">
          <a:off x="-265523" y="3424536"/>
          <a:ext cx="1770159" cy="1239111"/>
        </a:xfrm>
        <a:prstGeom prst="chevron">
          <a:avLst/>
        </a:prstGeom>
        <a:solidFill>
          <a:schemeClr val="dk2">
            <a:hueOff val="0"/>
            <a:satOff val="0"/>
            <a:lumOff val="0"/>
            <a:alphaOff val="0"/>
          </a:schemeClr>
        </a:solidFill>
        <a:ln w="12700" cap="flat" cmpd="sng" algn="ctr">
          <a:solidFill>
            <a:schemeClr val="dk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lang="en-US" sz="1400" kern="1200" dirty="0">
              <a:latin typeface="Georgia Pro" panose="02040502050405020303" pitchFamily="18" charset="0"/>
            </a:rPr>
            <a:t>Title IX Formal or Informal Process</a:t>
          </a:r>
        </a:p>
      </dsp:txBody>
      <dsp:txXfrm rot="-5400000">
        <a:off x="2" y="3778568"/>
        <a:ext cx="1239111" cy="531048"/>
      </dsp:txXfrm>
    </dsp:sp>
    <dsp:sp modelId="{AA502901-3830-4CC3-B250-5F9889E01265}">
      <dsp:nvSpPr>
        <dsp:cNvPr id="0" name=""/>
        <dsp:cNvSpPr/>
      </dsp:nvSpPr>
      <dsp:spPr>
        <a:xfrm rot="5400000">
          <a:off x="4381303" y="16819"/>
          <a:ext cx="1150603" cy="7434988"/>
        </a:xfrm>
        <a:prstGeom prst="round2SameRect">
          <a:avLst/>
        </a:prstGeom>
        <a:solidFill>
          <a:schemeClr val="lt2">
            <a:alpha val="90000"/>
            <a:hueOff val="0"/>
            <a:satOff val="0"/>
            <a:lumOff val="0"/>
            <a:alphaOff val="0"/>
          </a:schemeClr>
        </a:solidFill>
        <a:ln w="12700" cap="flat" cmpd="sng" algn="ctr">
          <a:solidFill>
            <a:schemeClr val="dk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70688" tIns="15240" rIns="15240" bIns="15240" numCol="1" spcCol="1270" anchor="ctr" anchorCtr="0">
          <a:noAutofit/>
        </a:bodyPr>
        <a:lstStyle/>
        <a:p>
          <a:pPr marL="228600" lvl="1" indent="-228600" algn="l" defTabSz="1066800">
            <a:lnSpc>
              <a:spcPct val="90000"/>
            </a:lnSpc>
            <a:spcBef>
              <a:spcPct val="0"/>
            </a:spcBef>
            <a:spcAft>
              <a:spcPct val="15000"/>
            </a:spcAft>
            <a:buChar char="•"/>
          </a:pPr>
          <a:r>
            <a:rPr lang="en-US" sz="2400" kern="1200" dirty="0">
              <a:latin typeface="Georgia Pro" panose="02040502050405020303" pitchFamily="18" charset="0"/>
            </a:rPr>
            <a:t>Informal Resolution </a:t>
          </a:r>
        </a:p>
        <a:p>
          <a:pPr marL="228600" lvl="1" indent="-228600" algn="l" defTabSz="1066800">
            <a:lnSpc>
              <a:spcPct val="90000"/>
            </a:lnSpc>
            <a:spcBef>
              <a:spcPct val="0"/>
            </a:spcBef>
            <a:spcAft>
              <a:spcPct val="15000"/>
            </a:spcAft>
            <a:buChar char="•"/>
          </a:pPr>
          <a:r>
            <a:rPr lang="en-US" sz="2400" kern="1200" dirty="0">
              <a:latin typeface="Georgia Pro" panose="02040502050405020303" pitchFamily="18" charset="0"/>
            </a:rPr>
            <a:t>Formal Investigation</a:t>
          </a:r>
        </a:p>
      </dsp:txBody>
      <dsp:txXfrm rot="-5400000">
        <a:off x="1239111" y="3215179"/>
        <a:ext cx="7378820" cy="1038267"/>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8E155D8-1447-4C0B-80EE-5606585F1120}">
      <dsp:nvSpPr>
        <dsp:cNvPr id="0" name=""/>
        <dsp:cNvSpPr/>
      </dsp:nvSpPr>
      <dsp:spPr>
        <a:xfrm rot="5400000">
          <a:off x="-265264" y="270860"/>
          <a:ext cx="1768430" cy="1237901"/>
        </a:xfrm>
        <a:prstGeom prst="chevron">
          <a:avLst/>
        </a:prstGeom>
        <a:solidFill>
          <a:schemeClr val="dk2">
            <a:hueOff val="0"/>
            <a:satOff val="0"/>
            <a:lumOff val="0"/>
            <a:alphaOff val="0"/>
          </a:schemeClr>
        </a:solidFill>
        <a:ln w="12700" cap="flat" cmpd="sng" algn="ctr">
          <a:solidFill>
            <a:schemeClr val="dk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en-US" sz="1600" kern="1200" dirty="0">
              <a:latin typeface="Georgia Pro" panose="02040502050405020303" pitchFamily="18" charset="0"/>
            </a:rPr>
            <a:t>Formal Investigation</a:t>
          </a:r>
        </a:p>
      </dsp:txBody>
      <dsp:txXfrm rot="-5400000">
        <a:off x="1" y="624547"/>
        <a:ext cx="1237901" cy="530529"/>
      </dsp:txXfrm>
    </dsp:sp>
    <dsp:sp modelId="{6866A581-61F8-454B-898B-5318FEDFF68A}">
      <dsp:nvSpPr>
        <dsp:cNvPr id="0" name=""/>
        <dsp:cNvSpPr/>
      </dsp:nvSpPr>
      <dsp:spPr>
        <a:xfrm rot="5400000">
          <a:off x="4381260" y="-3143359"/>
          <a:ext cx="1149479" cy="7436198"/>
        </a:xfrm>
        <a:prstGeom prst="round2SameRect">
          <a:avLst/>
        </a:prstGeom>
        <a:solidFill>
          <a:schemeClr val="lt2">
            <a:alpha val="90000"/>
            <a:hueOff val="0"/>
            <a:satOff val="0"/>
            <a:lumOff val="0"/>
            <a:alphaOff val="0"/>
          </a:schemeClr>
        </a:solidFill>
        <a:ln w="12700" cap="flat" cmpd="sng" algn="ctr">
          <a:solidFill>
            <a:schemeClr val="dk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70688" tIns="15240" rIns="15240" bIns="15240" numCol="1" spcCol="1270" anchor="ctr" anchorCtr="0">
          <a:noAutofit/>
        </a:bodyPr>
        <a:lstStyle/>
        <a:p>
          <a:pPr marL="171450" lvl="1" indent="-171450" algn="l" defTabSz="844550">
            <a:lnSpc>
              <a:spcPct val="90000"/>
            </a:lnSpc>
            <a:spcBef>
              <a:spcPct val="0"/>
            </a:spcBef>
            <a:spcAft>
              <a:spcPct val="15000"/>
            </a:spcAft>
            <a:buChar char="•"/>
          </a:pPr>
          <a:endParaRPr lang="en-US" sz="1900" kern="1200"/>
        </a:p>
        <a:p>
          <a:pPr marL="228600" lvl="1" indent="-228600" algn="l" defTabSz="1066800">
            <a:lnSpc>
              <a:spcPct val="90000"/>
            </a:lnSpc>
            <a:spcBef>
              <a:spcPct val="0"/>
            </a:spcBef>
            <a:spcAft>
              <a:spcPct val="15000"/>
            </a:spcAft>
            <a:buChar char="•"/>
          </a:pPr>
          <a:r>
            <a:rPr lang="en-US" sz="2400" kern="1200" dirty="0">
              <a:latin typeface="Georgia Pro" panose="02040502050405020303" pitchFamily="18" charset="0"/>
            </a:rPr>
            <a:t>Fact Finding</a:t>
          </a:r>
        </a:p>
        <a:p>
          <a:pPr marL="228600" lvl="1" indent="-228600" algn="l" defTabSz="1066800">
            <a:lnSpc>
              <a:spcPct val="90000"/>
            </a:lnSpc>
            <a:spcBef>
              <a:spcPct val="0"/>
            </a:spcBef>
            <a:spcAft>
              <a:spcPct val="15000"/>
            </a:spcAft>
            <a:buChar char="•"/>
          </a:pPr>
          <a:r>
            <a:rPr lang="en-US" sz="2400" kern="1200" dirty="0">
              <a:latin typeface="Georgia Pro" panose="02040502050405020303" pitchFamily="18" charset="0"/>
            </a:rPr>
            <a:t>Fair and transparent process</a:t>
          </a:r>
        </a:p>
        <a:p>
          <a:pPr marL="228600" lvl="1" indent="-228600" algn="l" defTabSz="1066800">
            <a:lnSpc>
              <a:spcPct val="90000"/>
            </a:lnSpc>
            <a:spcBef>
              <a:spcPct val="0"/>
            </a:spcBef>
            <a:spcAft>
              <a:spcPct val="15000"/>
            </a:spcAft>
            <a:buChar char="•"/>
          </a:pPr>
          <a:r>
            <a:rPr lang="en-US" sz="2400" kern="1200" dirty="0">
              <a:latin typeface="Georgia Pro" panose="02040502050405020303" pitchFamily="18" charset="0"/>
            </a:rPr>
            <a:t>Produces a report of finding</a:t>
          </a:r>
        </a:p>
      </dsp:txBody>
      <dsp:txXfrm rot="-5400000">
        <a:off x="1237901" y="56113"/>
        <a:ext cx="7380085" cy="1037253"/>
      </dsp:txXfrm>
    </dsp:sp>
    <dsp:sp modelId="{F8B1E50B-3839-4A6F-9FB0-114FDC7EBFD8}">
      <dsp:nvSpPr>
        <dsp:cNvPr id="0" name=""/>
        <dsp:cNvSpPr/>
      </dsp:nvSpPr>
      <dsp:spPr>
        <a:xfrm rot="5400000">
          <a:off x="-265264" y="1847230"/>
          <a:ext cx="1768430" cy="1237901"/>
        </a:xfrm>
        <a:prstGeom prst="chevron">
          <a:avLst/>
        </a:prstGeom>
        <a:solidFill>
          <a:schemeClr val="dk2">
            <a:hueOff val="0"/>
            <a:satOff val="0"/>
            <a:lumOff val="0"/>
            <a:alphaOff val="0"/>
          </a:schemeClr>
        </a:solidFill>
        <a:ln w="12700" cap="flat" cmpd="sng" algn="ctr">
          <a:solidFill>
            <a:schemeClr val="dk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ct val="35000"/>
            </a:spcAft>
            <a:buNone/>
          </a:pPr>
          <a:r>
            <a:rPr lang="en-US" sz="1800" kern="1200" dirty="0"/>
            <a:t>Adjudication</a:t>
          </a:r>
          <a:endParaRPr lang="en-US" sz="1600" kern="1200" dirty="0"/>
        </a:p>
      </dsp:txBody>
      <dsp:txXfrm rot="-5400000">
        <a:off x="1" y="2200917"/>
        <a:ext cx="1237901" cy="530529"/>
      </dsp:txXfrm>
    </dsp:sp>
    <dsp:sp modelId="{6878B735-9DD9-4F09-8D5C-DFA3F6104EC1}">
      <dsp:nvSpPr>
        <dsp:cNvPr id="0" name=""/>
        <dsp:cNvSpPr/>
      </dsp:nvSpPr>
      <dsp:spPr>
        <a:xfrm rot="5400000">
          <a:off x="4381260" y="-1561393"/>
          <a:ext cx="1149479" cy="7436198"/>
        </a:xfrm>
        <a:prstGeom prst="round2SameRect">
          <a:avLst/>
        </a:prstGeom>
        <a:solidFill>
          <a:schemeClr val="lt2">
            <a:alpha val="90000"/>
            <a:hueOff val="0"/>
            <a:satOff val="0"/>
            <a:lumOff val="0"/>
            <a:alphaOff val="0"/>
          </a:schemeClr>
        </a:solidFill>
        <a:ln w="12700" cap="flat" cmpd="sng" algn="ctr">
          <a:solidFill>
            <a:schemeClr val="dk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70688" tIns="15240" rIns="15240" bIns="15240" numCol="1" spcCol="1270" anchor="ctr" anchorCtr="0">
          <a:noAutofit/>
        </a:bodyPr>
        <a:lstStyle/>
        <a:p>
          <a:pPr marL="228600" lvl="1" indent="-228600" algn="l" defTabSz="1066800">
            <a:lnSpc>
              <a:spcPct val="90000"/>
            </a:lnSpc>
            <a:spcBef>
              <a:spcPct val="0"/>
            </a:spcBef>
            <a:spcAft>
              <a:spcPct val="15000"/>
            </a:spcAft>
            <a:buChar char="•"/>
          </a:pPr>
          <a:r>
            <a:rPr lang="en-US" sz="2400" kern="1200" dirty="0">
              <a:latin typeface="Georgia Pro" panose="02040502050405020303" pitchFamily="18" charset="0"/>
            </a:rPr>
            <a:t>Panel of trained adjudicators</a:t>
          </a:r>
        </a:p>
        <a:p>
          <a:pPr marL="228600" lvl="1" indent="-228600" algn="l" defTabSz="1066800">
            <a:lnSpc>
              <a:spcPct val="90000"/>
            </a:lnSpc>
            <a:spcBef>
              <a:spcPct val="0"/>
            </a:spcBef>
            <a:spcAft>
              <a:spcPct val="15000"/>
            </a:spcAft>
            <a:buChar char="•"/>
          </a:pPr>
          <a:r>
            <a:rPr lang="en-US" sz="2400" kern="1200" dirty="0">
              <a:latin typeface="Georgia Pro" panose="02040502050405020303" pitchFamily="18" charset="0"/>
            </a:rPr>
            <a:t>Written Record or Live Hearing</a:t>
          </a:r>
        </a:p>
        <a:p>
          <a:pPr marL="228600" lvl="1" indent="-228600" algn="l" defTabSz="1066800">
            <a:lnSpc>
              <a:spcPct val="90000"/>
            </a:lnSpc>
            <a:spcBef>
              <a:spcPct val="0"/>
            </a:spcBef>
            <a:spcAft>
              <a:spcPct val="15000"/>
            </a:spcAft>
            <a:buFont typeface="Arial" panose="020B0604020202020204" pitchFamily="34" charset="0"/>
            <a:buChar char="•"/>
          </a:pPr>
          <a:r>
            <a:rPr lang="en-US" sz="2400" kern="1200" dirty="0">
              <a:latin typeface="Georgia Pro" panose="02040502050405020303" pitchFamily="18" charset="0"/>
              <a:cs typeface="Arial" panose="020B0604020202020204" pitchFamily="34" charset="0"/>
            </a:rPr>
            <a:t>Preponderance of the evidence standard</a:t>
          </a:r>
          <a:endParaRPr lang="en-US" sz="2400" kern="1200" dirty="0">
            <a:latin typeface="Georgia Pro" panose="02040502050405020303" pitchFamily="18" charset="0"/>
          </a:endParaRPr>
        </a:p>
      </dsp:txBody>
      <dsp:txXfrm rot="-5400000">
        <a:off x="1237901" y="1638079"/>
        <a:ext cx="7380085" cy="1037253"/>
      </dsp:txXfrm>
    </dsp:sp>
    <dsp:sp modelId="{A65D3D98-9E7D-459E-9E4D-CA14507CEEC9}">
      <dsp:nvSpPr>
        <dsp:cNvPr id="0" name=""/>
        <dsp:cNvSpPr/>
      </dsp:nvSpPr>
      <dsp:spPr>
        <a:xfrm rot="5400000">
          <a:off x="-265264" y="3423600"/>
          <a:ext cx="1768430" cy="1237901"/>
        </a:xfrm>
        <a:prstGeom prst="chevron">
          <a:avLst/>
        </a:prstGeom>
        <a:solidFill>
          <a:schemeClr val="dk2">
            <a:hueOff val="0"/>
            <a:satOff val="0"/>
            <a:lumOff val="0"/>
            <a:alphaOff val="0"/>
          </a:schemeClr>
        </a:solidFill>
        <a:ln w="12700" cap="flat" cmpd="sng" algn="ctr">
          <a:solidFill>
            <a:schemeClr val="dk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ct val="35000"/>
            </a:spcAft>
            <a:buNone/>
          </a:pPr>
          <a:r>
            <a:rPr lang="en-US" sz="1800" kern="1200" dirty="0"/>
            <a:t>Appeal</a:t>
          </a:r>
          <a:endParaRPr lang="en-US" sz="1600" kern="1200" dirty="0"/>
        </a:p>
      </dsp:txBody>
      <dsp:txXfrm rot="-5400000">
        <a:off x="1" y="3777287"/>
        <a:ext cx="1237901" cy="530529"/>
      </dsp:txXfrm>
    </dsp:sp>
    <dsp:sp modelId="{8EBE4ADD-9723-4DE3-A388-35115FE9C39C}">
      <dsp:nvSpPr>
        <dsp:cNvPr id="0" name=""/>
        <dsp:cNvSpPr/>
      </dsp:nvSpPr>
      <dsp:spPr>
        <a:xfrm rot="5400000">
          <a:off x="4381260" y="14976"/>
          <a:ext cx="1149479" cy="7436198"/>
        </a:xfrm>
        <a:prstGeom prst="round2SameRect">
          <a:avLst/>
        </a:prstGeom>
        <a:solidFill>
          <a:schemeClr val="lt2">
            <a:alpha val="90000"/>
            <a:hueOff val="0"/>
            <a:satOff val="0"/>
            <a:lumOff val="0"/>
            <a:alphaOff val="0"/>
          </a:schemeClr>
        </a:solidFill>
        <a:ln w="12700" cap="flat" cmpd="sng" algn="ctr">
          <a:solidFill>
            <a:schemeClr val="dk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70688" tIns="15240" rIns="15240" bIns="15240" numCol="1" spcCol="1270" anchor="ctr" anchorCtr="0">
          <a:noAutofit/>
        </a:bodyPr>
        <a:lstStyle/>
        <a:p>
          <a:pPr marL="228600" lvl="1" indent="-228600" algn="l" defTabSz="1066800">
            <a:lnSpc>
              <a:spcPct val="90000"/>
            </a:lnSpc>
            <a:spcBef>
              <a:spcPct val="0"/>
            </a:spcBef>
            <a:spcAft>
              <a:spcPct val="15000"/>
            </a:spcAft>
            <a:buFont typeface="Arial" panose="020B0604020202020204" pitchFamily="34" charset="0"/>
            <a:buChar char="•"/>
          </a:pPr>
          <a:r>
            <a:rPr lang="en-US" sz="2400" kern="1200" dirty="0">
              <a:latin typeface="Georgia Pro" panose="02040502050405020303" pitchFamily="18" charset="0"/>
              <a:cs typeface="Arial" panose="020B0604020202020204" pitchFamily="34" charset="0"/>
            </a:rPr>
            <a:t>Procedural error</a:t>
          </a:r>
          <a:endParaRPr lang="en-US" sz="2400" kern="1200" dirty="0">
            <a:latin typeface="Georgia Pro" panose="02040502050405020303" pitchFamily="18" charset="0"/>
          </a:endParaRPr>
        </a:p>
        <a:p>
          <a:pPr marL="228600" lvl="1" indent="-228600" algn="l" defTabSz="1066800">
            <a:lnSpc>
              <a:spcPct val="90000"/>
            </a:lnSpc>
            <a:spcBef>
              <a:spcPct val="0"/>
            </a:spcBef>
            <a:spcAft>
              <a:spcPct val="15000"/>
            </a:spcAft>
            <a:buChar char="•"/>
          </a:pPr>
          <a:r>
            <a:rPr lang="en-US" sz="2400" kern="1200" dirty="0">
              <a:latin typeface="Georgia Pro" panose="02040502050405020303" pitchFamily="18" charset="0"/>
              <a:cs typeface="Arial" panose="020B0604020202020204" pitchFamily="34" charset="0"/>
            </a:rPr>
            <a:t>New evidence</a:t>
          </a:r>
        </a:p>
        <a:p>
          <a:pPr marL="228600" lvl="1" indent="-228600" algn="l" defTabSz="1066800">
            <a:lnSpc>
              <a:spcPct val="90000"/>
            </a:lnSpc>
            <a:spcBef>
              <a:spcPct val="0"/>
            </a:spcBef>
            <a:spcAft>
              <a:spcPct val="15000"/>
            </a:spcAft>
            <a:buChar char="•"/>
          </a:pPr>
          <a:r>
            <a:rPr lang="en-US" sz="2400" kern="1200" dirty="0">
              <a:latin typeface="Georgia Pro" panose="02040502050405020303" pitchFamily="18" charset="0"/>
              <a:cs typeface="Arial" panose="020B0604020202020204" pitchFamily="34" charset="0"/>
            </a:rPr>
            <a:t>Conflict/Bias</a:t>
          </a:r>
        </a:p>
      </dsp:txBody>
      <dsp:txXfrm rot="-5400000">
        <a:off x="1237901" y="3214449"/>
        <a:ext cx="7380085" cy="1037253"/>
      </dsp:txXfrm>
    </dsp:sp>
  </dsp:spTree>
</dsp:drawing>
</file>

<file path=ppt/diagrams/layout1.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2"/>
            <a:ext cx="4028440" cy="351737"/>
          </a:xfrm>
          <a:prstGeom prst="rect">
            <a:avLst/>
          </a:prstGeom>
        </p:spPr>
        <p:txBody>
          <a:bodyPr vert="horz" lIns="93174" tIns="46586" rIns="93174" bIns="46586" rtlCol="0"/>
          <a:lstStyle>
            <a:lvl1pPr algn="l">
              <a:defRPr sz="1200"/>
            </a:lvl1pPr>
          </a:lstStyle>
          <a:p>
            <a:endParaRPr lang="en-US"/>
          </a:p>
        </p:txBody>
      </p:sp>
      <p:sp>
        <p:nvSpPr>
          <p:cNvPr id="3" name="Date Placeholder 2"/>
          <p:cNvSpPr>
            <a:spLocks noGrp="1"/>
          </p:cNvSpPr>
          <p:nvPr>
            <p:ph type="dt" idx="1"/>
          </p:nvPr>
        </p:nvSpPr>
        <p:spPr>
          <a:xfrm>
            <a:off x="5265809" y="2"/>
            <a:ext cx="4028440" cy="351737"/>
          </a:xfrm>
          <a:prstGeom prst="rect">
            <a:avLst/>
          </a:prstGeom>
        </p:spPr>
        <p:txBody>
          <a:bodyPr vert="horz" lIns="93174" tIns="46586" rIns="93174" bIns="46586" rtlCol="0"/>
          <a:lstStyle>
            <a:lvl1pPr algn="r">
              <a:defRPr sz="1200"/>
            </a:lvl1pPr>
          </a:lstStyle>
          <a:p>
            <a:fld id="{627F8468-985B-564D-9644-7D1F588B1924}" type="datetimeFigureOut">
              <a:rPr lang="en-US" smtClean="0"/>
              <a:t>8/13/2024</a:t>
            </a:fld>
            <a:endParaRPr lang="en-US"/>
          </a:p>
        </p:txBody>
      </p:sp>
      <p:sp>
        <p:nvSpPr>
          <p:cNvPr id="4" name="Slide Image Placeholder 3"/>
          <p:cNvSpPr>
            <a:spLocks noGrp="1" noRot="1" noChangeAspect="1"/>
          </p:cNvSpPr>
          <p:nvPr>
            <p:ph type="sldImg" idx="2"/>
          </p:nvPr>
        </p:nvSpPr>
        <p:spPr>
          <a:xfrm>
            <a:off x="3117850" y="876300"/>
            <a:ext cx="3060700" cy="2365375"/>
          </a:xfrm>
          <a:prstGeom prst="rect">
            <a:avLst/>
          </a:prstGeom>
          <a:noFill/>
          <a:ln w="12700">
            <a:solidFill>
              <a:prstClr val="black"/>
            </a:solidFill>
          </a:ln>
        </p:spPr>
        <p:txBody>
          <a:bodyPr vert="horz" lIns="93174" tIns="46586" rIns="93174" bIns="46586" rtlCol="0" anchor="ctr"/>
          <a:lstStyle/>
          <a:p>
            <a:endParaRPr lang="en-US"/>
          </a:p>
        </p:txBody>
      </p:sp>
      <p:sp>
        <p:nvSpPr>
          <p:cNvPr id="5" name="Notes Placeholder 4"/>
          <p:cNvSpPr>
            <a:spLocks noGrp="1"/>
          </p:cNvSpPr>
          <p:nvPr>
            <p:ph type="body" sz="quarter" idx="3"/>
          </p:nvPr>
        </p:nvSpPr>
        <p:spPr>
          <a:xfrm>
            <a:off x="929640" y="3373755"/>
            <a:ext cx="7437120" cy="2760345"/>
          </a:xfrm>
          <a:prstGeom prst="rect">
            <a:avLst/>
          </a:prstGeom>
        </p:spPr>
        <p:txBody>
          <a:bodyPr vert="horz" lIns="93174" tIns="46586" rIns="93174" bIns="46586"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6658664"/>
            <a:ext cx="4028440" cy="351736"/>
          </a:xfrm>
          <a:prstGeom prst="rect">
            <a:avLst/>
          </a:prstGeom>
        </p:spPr>
        <p:txBody>
          <a:bodyPr vert="horz" lIns="93174" tIns="46586" rIns="93174" bIns="46586" rtlCol="0" anchor="b"/>
          <a:lstStyle>
            <a:lvl1pPr algn="l">
              <a:defRPr sz="1200"/>
            </a:lvl1pPr>
          </a:lstStyle>
          <a:p>
            <a:endParaRPr lang="en-US"/>
          </a:p>
        </p:txBody>
      </p:sp>
      <p:sp>
        <p:nvSpPr>
          <p:cNvPr id="7" name="Slide Number Placeholder 6"/>
          <p:cNvSpPr>
            <a:spLocks noGrp="1"/>
          </p:cNvSpPr>
          <p:nvPr>
            <p:ph type="sldNum" sz="quarter" idx="5"/>
          </p:nvPr>
        </p:nvSpPr>
        <p:spPr>
          <a:xfrm>
            <a:off x="5265809" y="6658664"/>
            <a:ext cx="4028440" cy="351736"/>
          </a:xfrm>
          <a:prstGeom prst="rect">
            <a:avLst/>
          </a:prstGeom>
        </p:spPr>
        <p:txBody>
          <a:bodyPr vert="horz" lIns="93174" tIns="46586" rIns="93174" bIns="46586" rtlCol="0" anchor="b"/>
          <a:lstStyle>
            <a:lvl1pPr algn="r">
              <a:defRPr sz="1200"/>
            </a:lvl1pPr>
          </a:lstStyle>
          <a:p>
            <a:fld id="{F6A23094-C399-3046-9A69-F1D8651A4449}" type="slidenum">
              <a:rPr lang="en-US" smtClean="0"/>
              <a:t>‹#›</a:t>
            </a:fld>
            <a:endParaRPr lang="en-US"/>
          </a:p>
        </p:txBody>
      </p:sp>
    </p:spTree>
    <p:extLst>
      <p:ext uri="{BB962C8B-B14F-4D97-AF65-F5344CB8AC3E}">
        <p14:creationId xmlns:p14="http://schemas.microsoft.com/office/powerpoint/2010/main" val="109202935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257300" y="1272011"/>
            <a:ext cx="7543800" cy="2705947"/>
          </a:xfrm>
        </p:spPr>
        <p:txBody>
          <a:bodyPr anchor="b"/>
          <a:lstStyle>
            <a:lvl1pPr algn="ctr">
              <a:defRPr sz="4950"/>
            </a:lvl1pPr>
          </a:lstStyle>
          <a:p>
            <a:r>
              <a:rPr lang="en-US"/>
              <a:t>Click to edit Master title style</a:t>
            </a:r>
          </a:p>
        </p:txBody>
      </p:sp>
      <p:sp>
        <p:nvSpPr>
          <p:cNvPr id="3" name="Subtitle 2"/>
          <p:cNvSpPr>
            <a:spLocks noGrp="1"/>
          </p:cNvSpPr>
          <p:nvPr>
            <p:ph type="subTitle" idx="1"/>
          </p:nvPr>
        </p:nvSpPr>
        <p:spPr>
          <a:xfrm>
            <a:off x="1257300" y="4082310"/>
            <a:ext cx="7543800" cy="1876530"/>
          </a:xfrm>
        </p:spPr>
        <p:txBody>
          <a:bodyPr/>
          <a:lstStyle>
            <a:lvl1pPr marL="0" indent="0" algn="ctr">
              <a:buNone/>
              <a:defRPr sz="1980"/>
            </a:lvl1pPr>
            <a:lvl2pPr marL="377190" indent="0" algn="ctr">
              <a:buNone/>
              <a:defRPr sz="1650"/>
            </a:lvl2pPr>
            <a:lvl3pPr marL="754380" indent="0" algn="ctr">
              <a:buNone/>
              <a:defRPr sz="1485"/>
            </a:lvl3pPr>
            <a:lvl4pPr marL="1131570" indent="0" algn="ctr">
              <a:buNone/>
              <a:defRPr sz="1320"/>
            </a:lvl4pPr>
            <a:lvl5pPr marL="1508760" indent="0" algn="ctr">
              <a:buNone/>
              <a:defRPr sz="1320"/>
            </a:lvl5pPr>
            <a:lvl6pPr marL="1885950" indent="0" algn="ctr">
              <a:buNone/>
              <a:defRPr sz="1320"/>
            </a:lvl6pPr>
            <a:lvl7pPr marL="2263140" indent="0" algn="ctr">
              <a:buNone/>
              <a:defRPr sz="1320"/>
            </a:lvl7pPr>
            <a:lvl8pPr marL="2640330" indent="0" algn="ctr">
              <a:buNone/>
              <a:defRPr sz="1320"/>
            </a:lvl8pPr>
            <a:lvl9pPr marL="3017520" indent="0" algn="ctr">
              <a:buNone/>
              <a:defRPr sz="1320"/>
            </a:lvl9pPr>
          </a:lstStyle>
          <a:p>
            <a:r>
              <a:rPr lang="en-US"/>
              <a:t>Click to edit Master subtitle style</a:t>
            </a:r>
          </a:p>
        </p:txBody>
      </p:sp>
      <p:sp>
        <p:nvSpPr>
          <p:cNvPr id="4" name="Date Placeholder 3"/>
          <p:cNvSpPr>
            <a:spLocks noGrp="1"/>
          </p:cNvSpPr>
          <p:nvPr>
            <p:ph type="dt" sz="half" idx="10"/>
          </p:nvPr>
        </p:nvSpPr>
        <p:spPr/>
        <p:txBody>
          <a:bodyPr/>
          <a:lstStyle/>
          <a:p>
            <a:fld id="{1749708E-8D51-D540-A5C5-A9B6A825B448}" type="datetimeFigureOut">
              <a:rPr lang="en-US" smtClean="0"/>
              <a:t>8/13/2024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C51F309-CAB1-564C-82B7-10B2D3C17D4C}" type="slidenum">
              <a:rPr lang="en-US" smtClean="0"/>
              <a:t>‹#›</a:t>
            </a:fld>
            <a:endParaRPr lang="en-US"/>
          </a:p>
        </p:txBody>
      </p:sp>
    </p:spTree>
    <p:extLst>
      <p:ext uri="{BB962C8B-B14F-4D97-AF65-F5344CB8AC3E}">
        <p14:creationId xmlns:p14="http://schemas.microsoft.com/office/powerpoint/2010/main" val="187973532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749708E-8D51-D540-A5C5-A9B6A825B448}" type="datetimeFigureOut">
              <a:rPr lang="en-US" smtClean="0"/>
              <a:t>8/13/2024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C51F309-CAB1-564C-82B7-10B2D3C17D4C}" type="slidenum">
              <a:rPr lang="en-US" smtClean="0"/>
              <a:t>‹#›</a:t>
            </a:fld>
            <a:endParaRPr lang="en-US"/>
          </a:p>
        </p:txBody>
      </p:sp>
    </p:spTree>
    <p:extLst>
      <p:ext uri="{BB962C8B-B14F-4D97-AF65-F5344CB8AC3E}">
        <p14:creationId xmlns:p14="http://schemas.microsoft.com/office/powerpoint/2010/main" val="140027034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198042" y="413808"/>
            <a:ext cx="2168843" cy="658675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91515" y="413808"/>
            <a:ext cx="6380798" cy="658675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749708E-8D51-D540-A5C5-A9B6A825B448}" type="datetimeFigureOut">
              <a:rPr lang="en-US" smtClean="0"/>
              <a:t>8/13/2024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C51F309-CAB1-564C-82B7-10B2D3C17D4C}" type="slidenum">
              <a:rPr lang="en-US" smtClean="0"/>
              <a:t>‹#›</a:t>
            </a:fld>
            <a:endParaRPr lang="en-US"/>
          </a:p>
        </p:txBody>
      </p:sp>
    </p:spTree>
    <p:extLst>
      <p:ext uri="{BB962C8B-B14F-4D97-AF65-F5344CB8AC3E}">
        <p14:creationId xmlns:p14="http://schemas.microsoft.com/office/powerpoint/2010/main" val="7045136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749708E-8D51-D540-A5C5-A9B6A825B448}" type="datetimeFigureOut">
              <a:rPr lang="en-US" smtClean="0"/>
              <a:t>8/13/2024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C51F309-CAB1-564C-82B7-10B2D3C17D4C}" type="slidenum">
              <a:rPr lang="en-US" smtClean="0"/>
              <a:t>‹#›</a:t>
            </a:fld>
            <a:endParaRPr lang="en-US"/>
          </a:p>
        </p:txBody>
      </p:sp>
    </p:spTree>
    <p:extLst>
      <p:ext uri="{BB962C8B-B14F-4D97-AF65-F5344CB8AC3E}">
        <p14:creationId xmlns:p14="http://schemas.microsoft.com/office/powerpoint/2010/main" val="1143048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86276" y="1937704"/>
            <a:ext cx="8675370" cy="3233102"/>
          </a:xfrm>
        </p:spPr>
        <p:txBody>
          <a:bodyPr anchor="b"/>
          <a:lstStyle>
            <a:lvl1pPr>
              <a:defRPr sz="4950"/>
            </a:lvl1pPr>
          </a:lstStyle>
          <a:p>
            <a:r>
              <a:rPr lang="en-US"/>
              <a:t>Click to edit Master title style</a:t>
            </a:r>
          </a:p>
        </p:txBody>
      </p:sp>
      <p:sp>
        <p:nvSpPr>
          <p:cNvPr id="3" name="Text Placeholder 2"/>
          <p:cNvSpPr>
            <a:spLocks noGrp="1"/>
          </p:cNvSpPr>
          <p:nvPr>
            <p:ph type="body" idx="1"/>
          </p:nvPr>
        </p:nvSpPr>
        <p:spPr>
          <a:xfrm>
            <a:off x="686276" y="5201392"/>
            <a:ext cx="8675370" cy="1700212"/>
          </a:xfrm>
        </p:spPr>
        <p:txBody>
          <a:bodyPr/>
          <a:lstStyle>
            <a:lvl1pPr marL="0" indent="0">
              <a:buNone/>
              <a:defRPr sz="1980">
                <a:solidFill>
                  <a:schemeClr val="tx1">
                    <a:tint val="75000"/>
                  </a:schemeClr>
                </a:solidFill>
              </a:defRPr>
            </a:lvl1pPr>
            <a:lvl2pPr marL="377190" indent="0">
              <a:buNone/>
              <a:defRPr sz="1650">
                <a:solidFill>
                  <a:schemeClr val="tx1">
                    <a:tint val="75000"/>
                  </a:schemeClr>
                </a:solidFill>
              </a:defRPr>
            </a:lvl2pPr>
            <a:lvl3pPr marL="754380" indent="0">
              <a:buNone/>
              <a:defRPr sz="1485">
                <a:solidFill>
                  <a:schemeClr val="tx1">
                    <a:tint val="75000"/>
                  </a:schemeClr>
                </a:solidFill>
              </a:defRPr>
            </a:lvl3pPr>
            <a:lvl4pPr marL="1131570" indent="0">
              <a:buNone/>
              <a:defRPr sz="1320">
                <a:solidFill>
                  <a:schemeClr val="tx1">
                    <a:tint val="75000"/>
                  </a:schemeClr>
                </a:solidFill>
              </a:defRPr>
            </a:lvl4pPr>
            <a:lvl5pPr marL="1508760" indent="0">
              <a:buNone/>
              <a:defRPr sz="1320">
                <a:solidFill>
                  <a:schemeClr val="tx1">
                    <a:tint val="75000"/>
                  </a:schemeClr>
                </a:solidFill>
              </a:defRPr>
            </a:lvl5pPr>
            <a:lvl6pPr marL="1885950" indent="0">
              <a:buNone/>
              <a:defRPr sz="1320">
                <a:solidFill>
                  <a:schemeClr val="tx1">
                    <a:tint val="75000"/>
                  </a:schemeClr>
                </a:solidFill>
              </a:defRPr>
            </a:lvl6pPr>
            <a:lvl7pPr marL="2263140" indent="0">
              <a:buNone/>
              <a:defRPr sz="1320">
                <a:solidFill>
                  <a:schemeClr val="tx1">
                    <a:tint val="75000"/>
                  </a:schemeClr>
                </a:solidFill>
              </a:defRPr>
            </a:lvl7pPr>
            <a:lvl8pPr marL="2640330" indent="0">
              <a:buNone/>
              <a:defRPr sz="1320">
                <a:solidFill>
                  <a:schemeClr val="tx1">
                    <a:tint val="75000"/>
                  </a:schemeClr>
                </a:solidFill>
              </a:defRPr>
            </a:lvl8pPr>
            <a:lvl9pPr marL="3017520" indent="0">
              <a:buNone/>
              <a:defRPr sz="132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749708E-8D51-D540-A5C5-A9B6A825B448}" type="datetimeFigureOut">
              <a:rPr lang="en-US" smtClean="0"/>
              <a:t>8/13/2024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C51F309-CAB1-564C-82B7-10B2D3C17D4C}" type="slidenum">
              <a:rPr lang="en-US" smtClean="0"/>
              <a:t>‹#›</a:t>
            </a:fld>
            <a:endParaRPr lang="en-US"/>
          </a:p>
        </p:txBody>
      </p:sp>
    </p:spTree>
    <p:extLst>
      <p:ext uri="{BB962C8B-B14F-4D97-AF65-F5344CB8AC3E}">
        <p14:creationId xmlns:p14="http://schemas.microsoft.com/office/powerpoint/2010/main" val="185849628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91515" y="2069042"/>
            <a:ext cx="4274820" cy="493151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5092065" y="2069042"/>
            <a:ext cx="4274820" cy="493151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749708E-8D51-D540-A5C5-A9B6A825B448}" type="datetimeFigureOut">
              <a:rPr lang="en-US" smtClean="0"/>
              <a:t>8/13/2024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C51F309-CAB1-564C-82B7-10B2D3C17D4C}" type="slidenum">
              <a:rPr lang="en-US" smtClean="0"/>
              <a:t>‹#›</a:t>
            </a:fld>
            <a:endParaRPr lang="en-US"/>
          </a:p>
        </p:txBody>
      </p:sp>
    </p:spTree>
    <p:extLst>
      <p:ext uri="{BB962C8B-B14F-4D97-AF65-F5344CB8AC3E}">
        <p14:creationId xmlns:p14="http://schemas.microsoft.com/office/powerpoint/2010/main" val="59748360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92825" y="413809"/>
            <a:ext cx="8675370" cy="1502305"/>
          </a:xfrm>
        </p:spPr>
        <p:txBody>
          <a:bodyPr/>
          <a:lstStyle/>
          <a:p>
            <a:r>
              <a:rPr lang="en-US"/>
              <a:t>Click to edit Master title style</a:t>
            </a:r>
          </a:p>
        </p:txBody>
      </p:sp>
      <p:sp>
        <p:nvSpPr>
          <p:cNvPr id="3" name="Text Placeholder 2"/>
          <p:cNvSpPr>
            <a:spLocks noGrp="1"/>
          </p:cNvSpPr>
          <p:nvPr>
            <p:ph type="body" idx="1"/>
          </p:nvPr>
        </p:nvSpPr>
        <p:spPr>
          <a:xfrm>
            <a:off x="692826" y="1905318"/>
            <a:ext cx="4255174" cy="933767"/>
          </a:xfrm>
        </p:spPr>
        <p:txBody>
          <a:bodyPr anchor="b"/>
          <a:lstStyle>
            <a:lvl1pPr marL="0" indent="0">
              <a:buNone/>
              <a:defRPr sz="1980" b="1"/>
            </a:lvl1pPr>
            <a:lvl2pPr marL="377190" indent="0">
              <a:buNone/>
              <a:defRPr sz="1650" b="1"/>
            </a:lvl2pPr>
            <a:lvl3pPr marL="754380" indent="0">
              <a:buNone/>
              <a:defRPr sz="1485" b="1"/>
            </a:lvl3pPr>
            <a:lvl4pPr marL="1131570" indent="0">
              <a:buNone/>
              <a:defRPr sz="1320" b="1"/>
            </a:lvl4pPr>
            <a:lvl5pPr marL="1508760" indent="0">
              <a:buNone/>
              <a:defRPr sz="1320" b="1"/>
            </a:lvl5pPr>
            <a:lvl6pPr marL="1885950" indent="0">
              <a:buNone/>
              <a:defRPr sz="1320" b="1"/>
            </a:lvl6pPr>
            <a:lvl7pPr marL="2263140" indent="0">
              <a:buNone/>
              <a:defRPr sz="1320" b="1"/>
            </a:lvl7pPr>
            <a:lvl8pPr marL="2640330" indent="0">
              <a:buNone/>
              <a:defRPr sz="1320" b="1"/>
            </a:lvl8pPr>
            <a:lvl9pPr marL="3017520" indent="0">
              <a:buNone/>
              <a:defRPr sz="1320" b="1"/>
            </a:lvl9pPr>
          </a:lstStyle>
          <a:p>
            <a:pPr lvl="0"/>
            <a:r>
              <a:rPr lang="en-US"/>
              <a:t>Click to edit Master text styles</a:t>
            </a:r>
          </a:p>
        </p:txBody>
      </p:sp>
      <p:sp>
        <p:nvSpPr>
          <p:cNvPr id="4" name="Content Placeholder 3"/>
          <p:cNvSpPr>
            <a:spLocks noGrp="1"/>
          </p:cNvSpPr>
          <p:nvPr>
            <p:ph sz="half" idx="2"/>
          </p:nvPr>
        </p:nvSpPr>
        <p:spPr>
          <a:xfrm>
            <a:off x="692826" y="2839085"/>
            <a:ext cx="4255174" cy="417586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5092065" y="1905318"/>
            <a:ext cx="4276130" cy="933767"/>
          </a:xfrm>
        </p:spPr>
        <p:txBody>
          <a:bodyPr anchor="b"/>
          <a:lstStyle>
            <a:lvl1pPr marL="0" indent="0">
              <a:buNone/>
              <a:defRPr sz="1980" b="1"/>
            </a:lvl1pPr>
            <a:lvl2pPr marL="377190" indent="0">
              <a:buNone/>
              <a:defRPr sz="1650" b="1"/>
            </a:lvl2pPr>
            <a:lvl3pPr marL="754380" indent="0">
              <a:buNone/>
              <a:defRPr sz="1485" b="1"/>
            </a:lvl3pPr>
            <a:lvl4pPr marL="1131570" indent="0">
              <a:buNone/>
              <a:defRPr sz="1320" b="1"/>
            </a:lvl4pPr>
            <a:lvl5pPr marL="1508760" indent="0">
              <a:buNone/>
              <a:defRPr sz="1320" b="1"/>
            </a:lvl5pPr>
            <a:lvl6pPr marL="1885950" indent="0">
              <a:buNone/>
              <a:defRPr sz="1320" b="1"/>
            </a:lvl6pPr>
            <a:lvl7pPr marL="2263140" indent="0">
              <a:buNone/>
              <a:defRPr sz="1320" b="1"/>
            </a:lvl7pPr>
            <a:lvl8pPr marL="2640330" indent="0">
              <a:buNone/>
              <a:defRPr sz="1320" b="1"/>
            </a:lvl8pPr>
            <a:lvl9pPr marL="3017520" indent="0">
              <a:buNone/>
              <a:defRPr sz="1320" b="1"/>
            </a:lvl9pPr>
          </a:lstStyle>
          <a:p>
            <a:pPr lvl="0"/>
            <a:r>
              <a:rPr lang="en-US"/>
              <a:t>Click to edit Master text styles</a:t>
            </a:r>
          </a:p>
        </p:txBody>
      </p:sp>
      <p:sp>
        <p:nvSpPr>
          <p:cNvPr id="6" name="Content Placeholder 5"/>
          <p:cNvSpPr>
            <a:spLocks noGrp="1"/>
          </p:cNvSpPr>
          <p:nvPr>
            <p:ph sz="quarter" idx="4"/>
          </p:nvPr>
        </p:nvSpPr>
        <p:spPr>
          <a:xfrm>
            <a:off x="5092065" y="2839085"/>
            <a:ext cx="4276130" cy="417586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749708E-8D51-D540-A5C5-A9B6A825B448}" type="datetimeFigureOut">
              <a:rPr lang="en-US" smtClean="0"/>
              <a:t>8/13/2024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C51F309-CAB1-564C-82B7-10B2D3C17D4C}" type="slidenum">
              <a:rPr lang="en-US" smtClean="0"/>
              <a:t>‹#›</a:t>
            </a:fld>
            <a:endParaRPr lang="en-US"/>
          </a:p>
        </p:txBody>
      </p:sp>
    </p:spTree>
    <p:extLst>
      <p:ext uri="{BB962C8B-B14F-4D97-AF65-F5344CB8AC3E}">
        <p14:creationId xmlns:p14="http://schemas.microsoft.com/office/powerpoint/2010/main" val="27346628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749708E-8D51-D540-A5C5-A9B6A825B448}" type="datetimeFigureOut">
              <a:rPr lang="en-US" smtClean="0"/>
              <a:t>8/13/2024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C51F309-CAB1-564C-82B7-10B2D3C17D4C}" type="slidenum">
              <a:rPr lang="en-US" smtClean="0"/>
              <a:t>‹#›</a:t>
            </a:fld>
            <a:endParaRPr lang="en-US"/>
          </a:p>
        </p:txBody>
      </p:sp>
    </p:spTree>
    <p:extLst>
      <p:ext uri="{BB962C8B-B14F-4D97-AF65-F5344CB8AC3E}">
        <p14:creationId xmlns:p14="http://schemas.microsoft.com/office/powerpoint/2010/main" val="53283060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749708E-8D51-D540-A5C5-A9B6A825B448}" type="datetimeFigureOut">
              <a:rPr lang="en-US" smtClean="0"/>
              <a:t>8/13/2024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C51F309-CAB1-564C-82B7-10B2D3C17D4C}" type="slidenum">
              <a:rPr lang="en-US" smtClean="0"/>
              <a:t>‹#›</a:t>
            </a:fld>
            <a:endParaRPr lang="en-US"/>
          </a:p>
        </p:txBody>
      </p:sp>
    </p:spTree>
    <p:extLst>
      <p:ext uri="{BB962C8B-B14F-4D97-AF65-F5344CB8AC3E}">
        <p14:creationId xmlns:p14="http://schemas.microsoft.com/office/powerpoint/2010/main" val="27722066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92825" y="518160"/>
            <a:ext cx="3244096" cy="1813560"/>
          </a:xfrm>
        </p:spPr>
        <p:txBody>
          <a:bodyPr anchor="b"/>
          <a:lstStyle>
            <a:lvl1pPr>
              <a:defRPr sz="2640"/>
            </a:lvl1pPr>
          </a:lstStyle>
          <a:p>
            <a:r>
              <a:rPr lang="en-US"/>
              <a:t>Click to edit Master title style</a:t>
            </a:r>
          </a:p>
        </p:txBody>
      </p:sp>
      <p:sp>
        <p:nvSpPr>
          <p:cNvPr id="3" name="Content Placeholder 2"/>
          <p:cNvSpPr>
            <a:spLocks noGrp="1"/>
          </p:cNvSpPr>
          <p:nvPr>
            <p:ph idx="1"/>
          </p:nvPr>
        </p:nvSpPr>
        <p:spPr>
          <a:xfrm>
            <a:off x="4276130" y="1119082"/>
            <a:ext cx="5092065" cy="5523442"/>
          </a:xfrm>
        </p:spPr>
        <p:txBody>
          <a:bodyPr/>
          <a:lstStyle>
            <a:lvl1pPr>
              <a:defRPr sz="2640"/>
            </a:lvl1pPr>
            <a:lvl2pPr>
              <a:defRPr sz="2310"/>
            </a:lvl2pPr>
            <a:lvl3pPr>
              <a:defRPr sz="1980"/>
            </a:lvl3pPr>
            <a:lvl4pPr>
              <a:defRPr sz="1650"/>
            </a:lvl4pPr>
            <a:lvl5pPr>
              <a:defRPr sz="1650"/>
            </a:lvl5pPr>
            <a:lvl6pPr>
              <a:defRPr sz="1650"/>
            </a:lvl6pPr>
            <a:lvl7pPr>
              <a:defRPr sz="1650"/>
            </a:lvl7pPr>
            <a:lvl8pPr>
              <a:defRPr sz="1650"/>
            </a:lvl8pPr>
            <a:lvl9pPr>
              <a:defRPr sz="16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92825" y="2331720"/>
            <a:ext cx="3244096" cy="4319800"/>
          </a:xfrm>
        </p:spPr>
        <p:txBody>
          <a:bodyPr/>
          <a:lstStyle>
            <a:lvl1pPr marL="0" indent="0">
              <a:buNone/>
              <a:defRPr sz="1320"/>
            </a:lvl1pPr>
            <a:lvl2pPr marL="377190" indent="0">
              <a:buNone/>
              <a:defRPr sz="1155"/>
            </a:lvl2pPr>
            <a:lvl3pPr marL="754380" indent="0">
              <a:buNone/>
              <a:defRPr sz="990"/>
            </a:lvl3pPr>
            <a:lvl4pPr marL="1131570" indent="0">
              <a:buNone/>
              <a:defRPr sz="825"/>
            </a:lvl4pPr>
            <a:lvl5pPr marL="1508760" indent="0">
              <a:buNone/>
              <a:defRPr sz="825"/>
            </a:lvl5pPr>
            <a:lvl6pPr marL="1885950" indent="0">
              <a:buNone/>
              <a:defRPr sz="825"/>
            </a:lvl6pPr>
            <a:lvl7pPr marL="2263140" indent="0">
              <a:buNone/>
              <a:defRPr sz="825"/>
            </a:lvl7pPr>
            <a:lvl8pPr marL="2640330" indent="0">
              <a:buNone/>
              <a:defRPr sz="825"/>
            </a:lvl8pPr>
            <a:lvl9pPr marL="3017520" indent="0">
              <a:buNone/>
              <a:defRPr sz="825"/>
            </a:lvl9pPr>
          </a:lstStyle>
          <a:p>
            <a:pPr lvl="0"/>
            <a:r>
              <a:rPr lang="en-US"/>
              <a:t>Click to edit Master text styles</a:t>
            </a:r>
          </a:p>
        </p:txBody>
      </p:sp>
      <p:sp>
        <p:nvSpPr>
          <p:cNvPr id="5" name="Date Placeholder 4"/>
          <p:cNvSpPr>
            <a:spLocks noGrp="1"/>
          </p:cNvSpPr>
          <p:nvPr>
            <p:ph type="dt" sz="half" idx="10"/>
          </p:nvPr>
        </p:nvSpPr>
        <p:spPr/>
        <p:txBody>
          <a:bodyPr/>
          <a:lstStyle/>
          <a:p>
            <a:fld id="{1749708E-8D51-D540-A5C5-A9B6A825B448}" type="datetimeFigureOut">
              <a:rPr lang="en-US" smtClean="0"/>
              <a:t>8/13/2024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C51F309-CAB1-564C-82B7-10B2D3C17D4C}" type="slidenum">
              <a:rPr lang="en-US" smtClean="0"/>
              <a:t>‹#›</a:t>
            </a:fld>
            <a:endParaRPr lang="en-US"/>
          </a:p>
        </p:txBody>
      </p:sp>
    </p:spTree>
    <p:extLst>
      <p:ext uri="{BB962C8B-B14F-4D97-AF65-F5344CB8AC3E}">
        <p14:creationId xmlns:p14="http://schemas.microsoft.com/office/powerpoint/2010/main" val="135570311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92825" y="518160"/>
            <a:ext cx="3244096" cy="1813560"/>
          </a:xfrm>
        </p:spPr>
        <p:txBody>
          <a:bodyPr anchor="b"/>
          <a:lstStyle>
            <a:lvl1pPr>
              <a:defRPr sz="2640"/>
            </a:lvl1pPr>
          </a:lstStyle>
          <a:p>
            <a:r>
              <a:rPr lang="en-US"/>
              <a:t>Click to edit Master title style</a:t>
            </a:r>
          </a:p>
        </p:txBody>
      </p:sp>
      <p:sp>
        <p:nvSpPr>
          <p:cNvPr id="3" name="Picture Placeholder 2"/>
          <p:cNvSpPr>
            <a:spLocks noGrp="1"/>
          </p:cNvSpPr>
          <p:nvPr>
            <p:ph type="pic" idx="1"/>
          </p:nvPr>
        </p:nvSpPr>
        <p:spPr>
          <a:xfrm>
            <a:off x="4276130" y="1119082"/>
            <a:ext cx="5092065" cy="5523442"/>
          </a:xfrm>
        </p:spPr>
        <p:txBody>
          <a:bodyPr/>
          <a:lstStyle>
            <a:lvl1pPr marL="0" indent="0">
              <a:buNone/>
              <a:defRPr sz="2640"/>
            </a:lvl1pPr>
            <a:lvl2pPr marL="377190" indent="0">
              <a:buNone/>
              <a:defRPr sz="2310"/>
            </a:lvl2pPr>
            <a:lvl3pPr marL="754380" indent="0">
              <a:buNone/>
              <a:defRPr sz="1980"/>
            </a:lvl3pPr>
            <a:lvl4pPr marL="1131570" indent="0">
              <a:buNone/>
              <a:defRPr sz="1650"/>
            </a:lvl4pPr>
            <a:lvl5pPr marL="1508760" indent="0">
              <a:buNone/>
              <a:defRPr sz="1650"/>
            </a:lvl5pPr>
            <a:lvl6pPr marL="1885950" indent="0">
              <a:buNone/>
              <a:defRPr sz="1650"/>
            </a:lvl6pPr>
            <a:lvl7pPr marL="2263140" indent="0">
              <a:buNone/>
              <a:defRPr sz="1650"/>
            </a:lvl7pPr>
            <a:lvl8pPr marL="2640330" indent="0">
              <a:buNone/>
              <a:defRPr sz="1650"/>
            </a:lvl8pPr>
            <a:lvl9pPr marL="3017520" indent="0">
              <a:buNone/>
              <a:defRPr sz="1650"/>
            </a:lvl9pPr>
          </a:lstStyle>
          <a:p>
            <a:r>
              <a:rPr lang="en-US"/>
              <a:t>Drag picture to placeholder or click icon to add</a:t>
            </a:r>
          </a:p>
        </p:txBody>
      </p:sp>
      <p:sp>
        <p:nvSpPr>
          <p:cNvPr id="4" name="Text Placeholder 3"/>
          <p:cNvSpPr>
            <a:spLocks noGrp="1"/>
          </p:cNvSpPr>
          <p:nvPr>
            <p:ph type="body" sz="half" idx="2"/>
          </p:nvPr>
        </p:nvSpPr>
        <p:spPr>
          <a:xfrm>
            <a:off x="692825" y="2331720"/>
            <a:ext cx="3244096" cy="4319800"/>
          </a:xfrm>
        </p:spPr>
        <p:txBody>
          <a:bodyPr/>
          <a:lstStyle>
            <a:lvl1pPr marL="0" indent="0">
              <a:buNone/>
              <a:defRPr sz="1320"/>
            </a:lvl1pPr>
            <a:lvl2pPr marL="377190" indent="0">
              <a:buNone/>
              <a:defRPr sz="1155"/>
            </a:lvl2pPr>
            <a:lvl3pPr marL="754380" indent="0">
              <a:buNone/>
              <a:defRPr sz="990"/>
            </a:lvl3pPr>
            <a:lvl4pPr marL="1131570" indent="0">
              <a:buNone/>
              <a:defRPr sz="825"/>
            </a:lvl4pPr>
            <a:lvl5pPr marL="1508760" indent="0">
              <a:buNone/>
              <a:defRPr sz="825"/>
            </a:lvl5pPr>
            <a:lvl6pPr marL="1885950" indent="0">
              <a:buNone/>
              <a:defRPr sz="825"/>
            </a:lvl6pPr>
            <a:lvl7pPr marL="2263140" indent="0">
              <a:buNone/>
              <a:defRPr sz="825"/>
            </a:lvl7pPr>
            <a:lvl8pPr marL="2640330" indent="0">
              <a:buNone/>
              <a:defRPr sz="825"/>
            </a:lvl8pPr>
            <a:lvl9pPr marL="3017520" indent="0">
              <a:buNone/>
              <a:defRPr sz="825"/>
            </a:lvl9pPr>
          </a:lstStyle>
          <a:p>
            <a:pPr lvl="0"/>
            <a:r>
              <a:rPr lang="en-US"/>
              <a:t>Click to edit Master text styles</a:t>
            </a:r>
          </a:p>
        </p:txBody>
      </p:sp>
      <p:sp>
        <p:nvSpPr>
          <p:cNvPr id="5" name="Date Placeholder 4"/>
          <p:cNvSpPr>
            <a:spLocks noGrp="1"/>
          </p:cNvSpPr>
          <p:nvPr>
            <p:ph type="dt" sz="half" idx="10"/>
          </p:nvPr>
        </p:nvSpPr>
        <p:spPr/>
        <p:txBody>
          <a:bodyPr/>
          <a:lstStyle/>
          <a:p>
            <a:fld id="{1749708E-8D51-D540-A5C5-A9B6A825B448}" type="datetimeFigureOut">
              <a:rPr lang="en-US" smtClean="0"/>
              <a:t>8/13/2024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C51F309-CAB1-564C-82B7-10B2D3C17D4C}" type="slidenum">
              <a:rPr lang="en-US" smtClean="0"/>
              <a:t>‹#›</a:t>
            </a:fld>
            <a:endParaRPr lang="en-US"/>
          </a:p>
        </p:txBody>
      </p:sp>
    </p:spTree>
    <p:extLst>
      <p:ext uri="{BB962C8B-B14F-4D97-AF65-F5344CB8AC3E}">
        <p14:creationId xmlns:p14="http://schemas.microsoft.com/office/powerpoint/2010/main" val="50082636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91515" y="413809"/>
            <a:ext cx="8675370" cy="1502305"/>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91515" y="2069042"/>
            <a:ext cx="8675370" cy="4931516"/>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91515" y="7203864"/>
            <a:ext cx="2263140" cy="413808"/>
          </a:xfrm>
          <a:prstGeom prst="rect">
            <a:avLst/>
          </a:prstGeom>
        </p:spPr>
        <p:txBody>
          <a:bodyPr vert="horz" lIns="91440" tIns="45720" rIns="91440" bIns="45720" rtlCol="0" anchor="ctr"/>
          <a:lstStyle>
            <a:lvl1pPr algn="l">
              <a:defRPr sz="990">
                <a:solidFill>
                  <a:schemeClr val="tx1">
                    <a:tint val="75000"/>
                  </a:schemeClr>
                </a:solidFill>
              </a:defRPr>
            </a:lvl1pPr>
          </a:lstStyle>
          <a:p>
            <a:fld id="{1749708E-8D51-D540-A5C5-A9B6A825B448}" type="datetimeFigureOut">
              <a:rPr lang="en-US" smtClean="0"/>
              <a:t>8/13/2024</a:t>
            </a:fld>
            <a:endParaRPr lang="en-US"/>
          </a:p>
        </p:txBody>
      </p:sp>
      <p:sp>
        <p:nvSpPr>
          <p:cNvPr id="5" name="Footer Placeholder 4"/>
          <p:cNvSpPr>
            <a:spLocks noGrp="1"/>
          </p:cNvSpPr>
          <p:nvPr>
            <p:ph type="ftr" sz="quarter" idx="3"/>
          </p:nvPr>
        </p:nvSpPr>
        <p:spPr>
          <a:xfrm>
            <a:off x="3331845" y="7203864"/>
            <a:ext cx="3394710" cy="413808"/>
          </a:xfrm>
          <a:prstGeom prst="rect">
            <a:avLst/>
          </a:prstGeom>
        </p:spPr>
        <p:txBody>
          <a:bodyPr vert="horz" lIns="91440" tIns="45720" rIns="91440" bIns="45720" rtlCol="0" anchor="ctr"/>
          <a:lstStyle>
            <a:lvl1pPr algn="ctr">
              <a:defRPr sz="99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7103745" y="7203864"/>
            <a:ext cx="2263140" cy="413808"/>
          </a:xfrm>
          <a:prstGeom prst="rect">
            <a:avLst/>
          </a:prstGeom>
        </p:spPr>
        <p:txBody>
          <a:bodyPr vert="horz" lIns="91440" tIns="45720" rIns="91440" bIns="45720" rtlCol="0" anchor="ctr"/>
          <a:lstStyle>
            <a:lvl1pPr algn="r">
              <a:defRPr sz="990">
                <a:solidFill>
                  <a:schemeClr val="tx1">
                    <a:tint val="75000"/>
                  </a:schemeClr>
                </a:solidFill>
              </a:defRPr>
            </a:lvl1pPr>
          </a:lstStyle>
          <a:p>
            <a:fld id="{FC51F309-CAB1-564C-82B7-10B2D3C17D4C}" type="slidenum">
              <a:rPr lang="en-US" smtClean="0"/>
              <a:t>‹#›</a:t>
            </a:fld>
            <a:endParaRPr lang="en-US"/>
          </a:p>
        </p:txBody>
      </p:sp>
    </p:spTree>
    <p:extLst>
      <p:ext uri="{BB962C8B-B14F-4D97-AF65-F5344CB8AC3E}">
        <p14:creationId xmlns:p14="http://schemas.microsoft.com/office/powerpoint/2010/main" val="22167051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754380" rtl="0" eaLnBrk="1" latinLnBrk="0" hangingPunct="1">
        <a:lnSpc>
          <a:spcPct val="90000"/>
        </a:lnSpc>
        <a:spcBef>
          <a:spcPct val="0"/>
        </a:spcBef>
        <a:buNone/>
        <a:defRPr sz="3630" kern="1200">
          <a:solidFill>
            <a:schemeClr val="tx1"/>
          </a:solidFill>
          <a:latin typeface="+mj-lt"/>
          <a:ea typeface="+mj-ea"/>
          <a:cs typeface="+mj-cs"/>
        </a:defRPr>
      </a:lvl1pPr>
    </p:titleStyle>
    <p:bodyStyle>
      <a:lvl1pPr marL="188595" indent="-188595" algn="l" defTabSz="754380" rtl="0" eaLnBrk="1" latinLnBrk="0" hangingPunct="1">
        <a:lnSpc>
          <a:spcPct val="90000"/>
        </a:lnSpc>
        <a:spcBef>
          <a:spcPts val="825"/>
        </a:spcBef>
        <a:buFont typeface="Arial"/>
        <a:buChar char="•"/>
        <a:defRPr sz="2310" kern="1200">
          <a:solidFill>
            <a:schemeClr val="tx1"/>
          </a:solidFill>
          <a:latin typeface="+mn-lt"/>
          <a:ea typeface="+mn-ea"/>
          <a:cs typeface="+mn-cs"/>
        </a:defRPr>
      </a:lvl1pPr>
      <a:lvl2pPr marL="565785" indent="-188595" algn="l" defTabSz="754380" rtl="0" eaLnBrk="1" latinLnBrk="0" hangingPunct="1">
        <a:lnSpc>
          <a:spcPct val="90000"/>
        </a:lnSpc>
        <a:spcBef>
          <a:spcPts val="413"/>
        </a:spcBef>
        <a:buFont typeface="Arial"/>
        <a:buChar char="•"/>
        <a:defRPr sz="1980" kern="1200">
          <a:solidFill>
            <a:schemeClr val="tx1"/>
          </a:solidFill>
          <a:latin typeface="+mn-lt"/>
          <a:ea typeface="+mn-ea"/>
          <a:cs typeface="+mn-cs"/>
        </a:defRPr>
      </a:lvl2pPr>
      <a:lvl3pPr marL="942975" indent="-188595" algn="l" defTabSz="754380" rtl="0" eaLnBrk="1" latinLnBrk="0" hangingPunct="1">
        <a:lnSpc>
          <a:spcPct val="90000"/>
        </a:lnSpc>
        <a:spcBef>
          <a:spcPts val="413"/>
        </a:spcBef>
        <a:buFont typeface="Arial"/>
        <a:buChar char="•"/>
        <a:defRPr sz="1650" kern="1200">
          <a:solidFill>
            <a:schemeClr val="tx1"/>
          </a:solidFill>
          <a:latin typeface="+mn-lt"/>
          <a:ea typeface="+mn-ea"/>
          <a:cs typeface="+mn-cs"/>
        </a:defRPr>
      </a:lvl3pPr>
      <a:lvl4pPr marL="1320165" indent="-188595" algn="l" defTabSz="754380" rtl="0" eaLnBrk="1" latinLnBrk="0" hangingPunct="1">
        <a:lnSpc>
          <a:spcPct val="90000"/>
        </a:lnSpc>
        <a:spcBef>
          <a:spcPts val="413"/>
        </a:spcBef>
        <a:buFont typeface="Arial"/>
        <a:buChar char="•"/>
        <a:defRPr sz="1485" kern="1200">
          <a:solidFill>
            <a:schemeClr val="tx1"/>
          </a:solidFill>
          <a:latin typeface="+mn-lt"/>
          <a:ea typeface="+mn-ea"/>
          <a:cs typeface="+mn-cs"/>
        </a:defRPr>
      </a:lvl4pPr>
      <a:lvl5pPr marL="1697355" indent="-188595" algn="l" defTabSz="754380" rtl="0" eaLnBrk="1" latinLnBrk="0" hangingPunct="1">
        <a:lnSpc>
          <a:spcPct val="90000"/>
        </a:lnSpc>
        <a:spcBef>
          <a:spcPts val="413"/>
        </a:spcBef>
        <a:buFont typeface="Arial"/>
        <a:buChar char="•"/>
        <a:defRPr sz="1485" kern="1200">
          <a:solidFill>
            <a:schemeClr val="tx1"/>
          </a:solidFill>
          <a:latin typeface="+mn-lt"/>
          <a:ea typeface="+mn-ea"/>
          <a:cs typeface="+mn-cs"/>
        </a:defRPr>
      </a:lvl5pPr>
      <a:lvl6pPr marL="2074545" indent="-188595" algn="l" defTabSz="754380" rtl="0" eaLnBrk="1" latinLnBrk="0" hangingPunct="1">
        <a:lnSpc>
          <a:spcPct val="90000"/>
        </a:lnSpc>
        <a:spcBef>
          <a:spcPts val="413"/>
        </a:spcBef>
        <a:buFont typeface="Arial"/>
        <a:buChar char="•"/>
        <a:defRPr sz="1485" kern="1200">
          <a:solidFill>
            <a:schemeClr val="tx1"/>
          </a:solidFill>
          <a:latin typeface="+mn-lt"/>
          <a:ea typeface="+mn-ea"/>
          <a:cs typeface="+mn-cs"/>
        </a:defRPr>
      </a:lvl6pPr>
      <a:lvl7pPr marL="2451735" indent="-188595" algn="l" defTabSz="754380" rtl="0" eaLnBrk="1" latinLnBrk="0" hangingPunct="1">
        <a:lnSpc>
          <a:spcPct val="90000"/>
        </a:lnSpc>
        <a:spcBef>
          <a:spcPts val="413"/>
        </a:spcBef>
        <a:buFont typeface="Arial"/>
        <a:buChar char="•"/>
        <a:defRPr sz="1485" kern="1200">
          <a:solidFill>
            <a:schemeClr val="tx1"/>
          </a:solidFill>
          <a:latin typeface="+mn-lt"/>
          <a:ea typeface="+mn-ea"/>
          <a:cs typeface="+mn-cs"/>
        </a:defRPr>
      </a:lvl7pPr>
      <a:lvl8pPr marL="2828925" indent="-188595" algn="l" defTabSz="754380" rtl="0" eaLnBrk="1" latinLnBrk="0" hangingPunct="1">
        <a:lnSpc>
          <a:spcPct val="90000"/>
        </a:lnSpc>
        <a:spcBef>
          <a:spcPts val="413"/>
        </a:spcBef>
        <a:buFont typeface="Arial"/>
        <a:buChar char="•"/>
        <a:defRPr sz="1485" kern="1200">
          <a:solidFill>
            <a:schemeClr val="tx1"/>
          </a:solidFill>
          <a:latin typeface="+mn-lt"/>
          <a:ea typeface="+mn-ea"/>
          <a:cs typeface="+mn-cs"/>
        </a:defRPr>
      </a:lvl8pPr>
      <a:lvl9pPr marL="3206115" indent="-188595" algn="l" defTabSz="754380" rtl="0" eaLnBrk="1" latinLnBrk="0" hangingPunct="1">
        <a:lnSpc>
          <a:spcPct val="90000"/>
        </a:lnSpc>
        <a:spcBef>
          <a:spcPts val="413"/>
        </a:spcBef>
        <a:buFont typeface="Arial"/>
        <a:buChar char="•"/>
        <a:defRPr sz="1485" kern="1200">
          <a:solidFill>
            <a:schemeClr val="tx1"/>
          </a:solidFill>
          <a:latin typeface="+mn-lt"/>
          <a:ea typeface="+mn-ea"/>
          <a:cs typeface="+mn-cs"/>
        </a:defRPr>
      </a:lvl9pPr>
    </p:bodyStyle>
    <p:otherStyle>
      <a:defPPr>
        <a:defRPr lang="en-US"/>
      </a:defPPr>
      <a:lvl1pPr marL="0" algn="l" defTabSz="754380" rtl="0" eaLnBrk="1" latinLnBrk="0" hangingPunct="1">
        <a:defRPr sz="1485" kern="1200">
          <a:solidFill>
            <a:schemeClr val="tx1"/>
          </a:solidFill>
          <a:latin typeface="+mn-lt"/>
          <a:ea typeface="+mn-ea"/>
          <a:cs typeface="+mn-cs"/>
        </a:defRPr>
      </a:lvl1pPr>
      <a:lvl2pPr marL="377190" algn="l" defTabSz="754380" rtl="0" eaLnBrk="1" latinLnBrk="0" hangingPunct="1">
        <a:defRPr sz="1485" kern="1200">
          <a:solidFill>
            <a:schemeClr val="tx1"/>
          </a:solidFill>
          <a:latin typeface="+mn-lt"/>
          <a:ea typeface="+mn-ea"/>
          <a:cs typeface="+mn-cs"/>
        </a:defRPr>
      </a:lvl2pPr>
      <a:lvl3pPr marL="754380" algn="l" defTabSz="754380" rtl="0" eaLnBrk="1" latinLnBrk="0" hangingPunct="1">
        <a:defRPr sz="1485" kern="1200">
          <a:solidFill>
            <a:schemeClr val="tx1"/>
          </a:solidFill>
          <a:latin typeface="+mn-lt"/>
          <a:ea typeface="+mn-ea"/>
          <a:cs typeface="+mn-cs"/>
        </a:defRPr>
      </a:lvl3pPr>
      <a:lvl4pPr marL="1131570" algn="l" defTabSz="754380" rtl="0" eaLnBrk="1" latinLnBrk="0" hangingPunct="1">
        <a:defRPr sz="1485" kern="1200">
          <a:solidFill>
            <a:schemeClr val="tx1"/>
          </a:solidFill>
          <a:latin typeface="+mn-lt"/>
          <a:ea typeface="+mn-ea"/>
          <a:cs typeface="+mn-cs"/>
        </a:defRPr>
      </a:lvl4pPr>
      <a:lvl5pPr marL="1508760" algn="l" defTabSz="754380" rtl="0" eaLnBrk="1" latinLnBrk="0" hangingPunct="1">
        <a:defRPr sz="1485" kern="1200">
          <a:solidFill>
            <a:schemeClr val="tx1"/>
          </a:solidFill>
          <a:latin typeface="+mn-lt"/>
          <a:ea typeface="+mn-ea"/>
          <a:cs typeface="+mn-cs"/>
        </a:defRPr>
      </a:lvl5pPr>
      <a:lvl6pPr marL="1885950" algn="l" defTabSz="754380" rtl="0" eaLnBrk="1" latinLnBrk="0" hangingPunct="1">
        <a:defRPr sz="1485" kern="1200">
          <a:solidFill>
            <a:schemeClr val="tx1"/>
          </a:solidFill>
          <a:latin typeface="+mn-lt"/>
          <a:ea typeface="+mn-ea"/>
          <a:cs typeface="+mn-cs"/>
        </a:defRPr>
      </a:lvl6pPr>
      <a:lvl7pPr marL="2263140" algn="l" defTabSz="754380" rtl="0" eaLnBrk="1" latinLnBrk="0" hangingPunct="1">
        <a:defRPr sz="1485" kern="1200">
          <a:solidFill>
            <a:schemeClr val="tx1"/>
          </a:solidFill>
          <a:latin typeface="+mn-lt"/>
          <a:ea typeface="+mn-ea"/>
          <a:cs typeface="+mn-cs"/>
        </a:defRPr>
      </a:lvl7pPr>
      <a:lvl8pPr marL="2640330" algn="l" defTabSz="754380" rtl="0" eaLnBrk="1" latinLnBrk="0" hangingPunct="1">
        <a:defRPr sz="1485" kern="1200">
          <a:solidFill>
            <a:schemeClr val="tx1"/>
          </a:solidFill>
          <a:latin typeface="+mn-lt"/>
          <a:ea typeface="+mn-ea"/>
          <a:cs typeface="+mn-cs"/>
        </a:defRPr>
      </a:lvl8pPr>
      <a:lvl9pPr marL="3017520" algn="l" defTabSz="754380" rtl="0" eaLnBrk="1" latinLnBrk="0" hangingPunct="1">
        <a:defRPr sz="1485"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hyperlink" Target="mailto:tracy.kramer@ngu.edu" TargetMode="External"/><Relationship Id="rId2" Type="http://schemas.openxmlformats.org/officeDocument/2006/relationships/hyperlink" Target="https://www.ngu.edu/titleix.php" TargetMode="External"/><Relationship Id="rId1" Type="http://schemas.openxmlformats.org/officeDocument/2006/relationships/slideLayout" Target="../slideLayouts/slideLayout1.xml"/><Relationship Id="rId5" Type="http://schemas.openxmlformats.org/officeDocument/2006/relationships/hyperlink" Target="mailto:jared.thomas@ngu.edu" TargetMode="External"/><Relationship Id="rId4" Type="http://schemas.openxmlformats.org/officeDocument/2006/relationships/hyperlink" Target="mailto:beth.houck@ngu.edu" TargetMode="External"/></Relationships>
</file>

<file path=ppt/slides/_rels/slide15.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6.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17.xml.rels><?xml version="1.0" encoding="UTF-8" standalone="yes"?>
<Relationships xmlns="http://schemas.openxmlformats.org/package/2006/relationships"><Relationship Id="rId3" Type="http://schemas.openxmlformats.org/officeDocument/2006/relationships/hyperlink" Target="mailto:jared.thomas@ngu.edu" TargetMode="External"/><Relationship Id="rId2" Type="http://schemas.openxmlformats.org/officeDocument/2006/relationships/hyperlink" Target="mailto:tracy.kramer@ngu.edu" TargetMode="External"/><Relationship Id="rId1" Type="http://schemas.openxmlformats.org/officeDocument/2006/relationships/slideLayout" Target="../slideLayouts/slideLayout2.xml"/><Relationship Id="rId4" Type="http://schemas.openxmlformats.org/officeDocument/2006/relationships/hyperlink" Target="mailto:beth.houck@ngu.edu" TargetMode="External"/></Relationships>
</file>

<file path=ppt/slides/_rels/slide18.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hyperlink" Target="mailto:Tracy.Kramer@ngu.edu" TargetMode="External"/><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3" Type="http://schemas.openxmlformats.org/officeDocument/2006/relationships/hyperlink" Target="http://www.julievalentinecenter.org/" TargetMode="External"/><Relationship Id="rId7" Type="http://schemas.openxmlformats.org/officeDocument/2006/relationships/image" Target="../media/image5.jpeg"/><Relationship Id="rId2" Type="http://schemas.openxmlformats.org/officeDocument/2006/relationships/hyperlink" Target="https://www.ngu.edu/counseling-form.php" TargetMode="External"/><Relationship Id="rId1" Type="http://schemas.openxmlformats.org/officeDocument/2006/relationships/slideLayout" Target="../slideLayouts/slideLayout1.xml"/><Relationship Id="rId6" Type="http://schemas.openxmlformats.org/officeDocument/2006/relationships/hyperlink" Target="http://www.rainn.org/" TargetMode="External"/><Relationship Id="rId5" Type="http://schemas.openxmlformats.org/officeDocument/2006/relationships/hyperlink" Target="http://www.sccadvasa.org/" TargetMode="External"/><Relationship Id="rId4" Type="http://schemas.openxmlformats.org/officeDocument/2006/relationships/hyperlink" Target="http://safeharborsc.org/" TargetMode="Externa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gradFill>
          <a:gsLst>
            <a:gs pos="0">
              <a:schemeClr val="accent3">
                <a:lumMod val="0"/>
                <a:lumOff val="100000"/>
              </a:schemeClr>
            </a:gs>
            <a:gs pos="0">
              <a:schemeClr val="accent3">
                <a:lumMod val="25000"/>
                <a:lumOff val="75000"/>
              </a:schemeClr>
            </a:gs>
            <a:gs pos="100000">
              <a:schemeClr val="accent3">
                <a:lumMod val="100000"/>
              </a:schemeClr>
            </a:gs>
          </a:gsLst>
          <a:path path="circle">
            <a:fillToRect l="50000" t="50000" r="50000" b="50000"/>
          </a:path>
        </a:gradFill>
        <a:effectLst/>
      </p:bgPr>
    </p:bg>
    <p:spTree>
      <p:nvGrpSpPr>
        <p:cNvPr id="1" name=""/>
        <p:cNvGrpSpPr/>
        <p:nvPr/>
      </p:nvGrpSpPr>
      <p:grpSpPr>
        <a:xfrm>
          <a:off x="0" y="0"/>
          <a:ext cx="0" cy="0"/>
          <a:chOff x="0" y="0"/>
          <a:chExt cx="0" cy="0"/>
        </a:xfrm>
      </p:grpSpPr>
      <p:sp>
        <p:nvSpPr>
          <p:cNvPr id="5" name="Rectangle 4"/>
          <p:cNvSpPr/>
          <p:nvPr/>
        </p:nvSpPr>
        <p:spPr>
          <a:xfrm>
            <a:off x="-377190" y="7116901"/>
            <a:ext cx="10866664" cy="772342"/>
          </a:xfrm>
          <a:prstGeom prst="rect">
            <a:avLst/>
          </a:prstGeom>
          <a:solidFill>
            <a:srgbClr val="D41E02"/>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85"/>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73333" y="2260691"/>
            <a:ext cx="5765618" cy="2882809"/>
          </a:xfrm>
          <a:prstGeom prst="rect">
            <a:avLst/>
          </a:prstGeom>
        </p:spPr>
      </p:pic>
      <p:sp>
        <p:nvSpPr>
          <p:cNvPr id="2" name="TextBox 1"/>
          <p:cNvSpPr txBox="1"/>
          <p:nvPr/>
        </p:nvSpPr>
        <p:spPr>
          <a:xfrm>
            <a:off x="0" y="7187507"/>
            <a:ext cx="10058400" cy="549381"/>
          </a:xfrm>
          <a:prstGeom prst="rect">
            <a:avLst/>
          </a:prstGeom>
          <a:noFill/>
        </p:spPr>
        <p:txBody>
          <a:bodyPr wrap="square" rtlCol="0">
            <a:spAutoFit/>
          </a:bodyPr>
          <a:lstStyle/>
          <a:p>
            <a:pPr algn="ctr"/>
            <a:r>
              <a:rPr lang="en-US" sz="2970" b="1" dirty="0">
                <a:solidFill>
                  <a:schemeClr val="bg1"/>
                </a:solidFill>
                <a:latin typeface="Garamond" charset="0"/>
                <a:ea typeface="Garamond" charset="0"/>
                <a:cs typeface="Garamond" charset="0"/>
              </a:rPr>
              <a:t>Title IX:  Campus Security Officer Training</a:t>
            </a:r>
          </a:p>
        </p:txBody>
      </p:sp>
    </p:spTree>
    <p:extLst>
      <p:ext uri="{BB962C8B-B14F-4D97-AF65-F5344CB8AC3E}">
        <p14:creationId xmlns:p14="http://schemas.microsoft.com/office/powerpoint/2010/main" val="122572393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45F597-9D81-7BA2-6B2D-8CC3852F3C3E}"/>
              </a:ext>
            </a:extLst>
          </p:cNvPr>
          <p:cNvSpPr>
            <a:spLocks noGrp="1"/>
          </p:cNvSpPr>
          <p:nvPr>
            <p:ph type="title"/>
          </p:nvPr>
        </p:nvSpPr>
        <p:spPr/>
        <p:txBody>
          <a:bodyPr/>
          <a:lstStyle/>
          <a:p>
            <a:r>
              <a:rPr lang="en-US" sz="3600" b="1" dirty="0">
                <a:latin typeface="Georgia Pro" panose="02040502050405020303" pitchFamily="18" charset="0"/>
              </a:rPr>
              <a:t>Campus Security and Title IX</a:t>
            </a:r>
            <a:endParaRPr lang="en-US" dirty="0"/>
          </a:p>
        </p:txBody>
      </p:sp>
      <p:sp>
        <p:nvSpPr>
          <p:cNvPr id="3" name="Content Placeholder 2">
            <a:extLst>
              <a:ext uri="{FF2B5EF4-FFF2-40B4-BE49-F238E27FC236}">
                <a16:creationId xmlns:a16="http://schemas.microsoft.com/office/drawing/2014/main" id="{29B808CA-4995-906C-1901-E3C35E0B77DC}"/>
              </a:ext>
            </a:extLst>
          </p:cNvPr>
          <p:cNvSpPr>
            <a:spLocks noGrp="1"/>
          </p:cNvSpPr>
          <p:nvPr>
            <p:ph idx="1"/>
          </p:nvPr>
        </p:nvSpPr>
        <p:spPr/>
        <p:txBody>
          <a:bodyPr/>
          <a:lstStyle/>
          <a:p>
            <a:pPr marL="0" indent="0">
              <a:buNone/>
            </a:pPr>
            <a:r>
              <a:rPr lang="en-US" dirty="0"/>
              <a:t> </a:t>
            </a:r>
          </a:p>
          <a:p>
            <a:r>
              <a:rPr lang="en-US" dirty="0">
                <a:latin typeface="Georgia Pro" panose="02040502050405020303" pitchFamily="18" charset="0"/>
              </a:rPr>
              <a:t>The school administration is required to address all allegations of sexual violence disclosed to a “</a:t>
            </a:r>
            <a:r>
              <a:rPr lang="en-US" b="1" dirty="0">
                <a:latin typeface="Georgia Pro" panose="02040502050405020303" pitchFamily="18" charset="0"/>
              </a:rPr>
              <a:t>responsible employee</a:t>
            </a:r>
            <a:r>
              <a:rPr lang="en-US" dirty="0">
                <a:latin typeface="Georgia Pro" panose="02040502050405020303" pitchFamily="18" charset="0"/>
              </a:rPr>
              <a:t>” to the extent those allegations might impact the campus community. </a:t>
            </a:r>
          </a:p>
          <a:p>
            <a:r>
              <a:rPr lang="en-US" dirty="0">
                <a:latin typeface="Georgia Pro" panose="02040502050405020303" pitchFamily="18" charset="0"/>
              </a:rPr>
              <a:t>As campus police officers, </a:t>
            </a:r>
            <a:r>
              <a:rPr lang="en-US" b="1" dirty="0">
                <a:latin typeface="Georgia Pro" panose="02040502050405020303" pitchFamily="18" charset="0"/>
              </a:rPr>
              <a:t>you are responsible employees</a:t>
            </a:r>
            <a:r>
              <a:rPr lang="en-US" dirty="0">
                <a:latin typeface="Georgia Pro" panose="02040502050405020303" pitchFamily="18" charset="0"/>
              </a:rPr>
              <a:t>. As a result, both the law and the institution require you to immediately notify the Title IX coordinator of any allegations of sexual violence reported to you. </a:t>
            </a:r>
          </a:p>
          <a:p>
            <a:r>
              <a:rPr lang="en-US" dirty="0">
                <a:latin typeface="Georgia Pro" panose="02040502050405020303" pitchFamily="18" charset="0"/>
              </a:rPr>
              <a:t>You may delay your reporting only to the extent doing so is critical to the law enforcement function, for example, preservation of evidence or maintenance of an element of surprise in confronting a suspect.</a:t>
            </a:r>
          </a:p>
        </p:txBody>
      </p:sp>
    </p:spTree>
    <p:extLst>
      <p:ext uri="{BB962C8B-B14F-4D97-AF65-F5344CB8AC3E}">
        <p14:creationId xmlns:p14="http://schemas.microsoft.com/office/powerpoint/2010/main" val="371960191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258299-3560-FA7D-813A-E77788240B1D}"/>
              </a:ext>
            </a:extLst>
          </p:cNvPr>
          <p:cNvSpPr>
            <a:spLocks noGrp="1"/>
          </p:cNvSpPr>
          <p:nvPr>
            <p:ph type="title"/>
          </p:nvPr>
        </p:nvSpPr>
        <p:spPr/>
        <p:txBody>
          <a:bodyPr/>
          <a:lstStyle/>
          <a:p>
            <a:r>
              <a:rPr lang="en-US" sz="4000" b="1" dirty="0">
                <a:latin typeface="Georgia Pro" panose="02040502050405020303" pitchFamily="18" charset="0"/>
              </a:rPr>
              <a:t>Campus Security and Title IX</a:t>
            </a:r>
            <a:endParaRPr lang="en-US" dirty="0"/>
          </a:p>
        </p:txBody>
      </p:sp>
      <p:sp>
        <p:nvSpPr>
          <p:cNvPr id="3" name="Content Placeholder 2">
            <a:extLst>
              <a:ext uri="{FF2B5EF4-FFF2-40B4-BE49-F238E27FC236}">
                <a16:creationId xmlns:a16="http://schemas.microsoft.com/office/drawing/2014/main" id="{10400EEA-783A-809D-CBA6-AAE751F307CE}"/>
              </a:ext>
            </a:extLst>
          </p:cNvPr>
          <p:cNvSpPr>
            <a:spLocks noGrp="1"/>
          </p:cNvSpPr>
          <p:nvPr>
            <p:ph idx="1"/>
          </p:nvPr>
        </p:nvSpPr>
        <p:spPr/>
        <p:txBody>
          <a:bodyPr>
            <a:normAutofit/>
          </a:bodyPr>
          <a:lstStyle/>
          <a:p>
            <a:r>
              <a:rPr lang="en-US" dirty="0">
                <a:latin typeface="Georgia Pro" panose="02040502050405020303" pitchFamily="18" charset="0"/>
              </a:rPr>
              <a:t>You are the face of the institution when responding to a report of sexual violence. The process begins with you, and your response can, and at times will, determine how reporting parties, accused parties, and external parties (such as the federal government or courts) will view the institution. </a:t>
            </a:r>
          </a:p>
          <a:p>
            <a:r>
              <a:rPr lang="en-US" dirty="0">
                <a:latin typeface="Georgia Pro" panose="02040502050405020303" pitchFamily="18" charset="0"/>
              </a:rPr>
              <a:t>Make sure anyone involved in an incident is safe, choose your words carefully, and convey only a desire to do the right thing.</a:t>
            </a:r>
          </a:p>
          <a:p>
            <a:r>
              <a:rPr lang="en-US" dirty="0">
                <a:latin typeface="Georgia Pro" panose="02040502050405020303" pitchFamily="18" charset="0"/>
              </a:rPr>
              <a:t>Be aware of your own potential biases concerning any aspect of any incident, including one involving allegations of sexual violence. If you have any biases, keep them out of your communications (whether those communications are verbal, written, or through body language, facial expressions, etc.). </a:t>
            </a:r>
          </a:p>
        </p:txBody>
      </p:sp>
    </p:spTree>
    <p:extLst>
      <p:ext uri="{BB962C8B-B14F-4D97-AF65-F5344CB8AC3E}">
        <p14:creationId xmlns:p14="http://schemas.microsoft.com/office/powerpoint/2010/main" val="341172874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9C2153-C181-1111-B6EB-68C56888A6A7}"/>
              </a:ext>
            </a:extLst>
          </p:cNvPr>
          <p:cNvSpPr>
            <a:spLocks noGrp="1"/>
          </p:cNvSpPr>
          <p:nvPr>
            <p:ph type="title"/>
          </p:nvPr>
        </p:nvSpPr>
        <p:spPr/>
        <p:txBody>
          <a:bodyPr>
            <a:noAutofit/>
          </a:bodyPr>
          <a:lstStyle/>
          <a:p>
            <a:r>
              <a:rPr lang="en-US" sz="3400" b="1" dirty="0">
                <a:latin typeface="Georgia Pro" panose="02040502050405020303" pitchFamily="18" charset="0"/>
              </a:rPr>
              <a:t>What are your primary responsibilities as a Security Officer?</a:t>
            </a:r>
          </a:p>
        </p:txBody>
      </p:sp>
      <p:sp>
        <p:nvSpPr>
          <p:cNvPr id="3" name="Content Placeholder 2">
            <a:extLst>
              <a:ext uri="{FF2B5EF4-FFF2-40B4-BE49-F238E27FC236}">
                <a16:creationId xmlns:a16="http://schemas.microsoft.com/office/drawing/2014/main" id="{4B2873D2-FFFF-E64E-C19C-0CCFF1404061}"/>
              </a:ext>
            </a:extLst>
          </p:cNvPr>
          <p:cNvSpPr>
            <a:spLocks noGrp="1"/>
          </p:cNvSpPr>
          <p:nvPr>
            <p:ph idx="1"/>
          </p:nvPr>
        </p:nvSpPr>
        <p:spPr/>
        <p:txBody>
          <a:bodyPr/>
          <a:lstStyle/>
          <a:p>
            <a:r>
              <a:rPr lang="en-US" dirty="0">
                <a:latin typeface="Georgia Pro" panose="02040502050405020303" pitchFamily="18" charset="0"/>
              </a:rPr>
              <a:t>The main responsibility of OCSS is to report any Title IX violations to the Title IX Coordinator as soon as possible. </a:t>
            </a:r>
          </a:p>
          <a:p>
            <a:r>
              <a:rPr lang="en-US" dirty="0">
                <a:latin typeface="Georgia Pro" panose="02040502050405020303" pitchFamily="18" charset="0"/>
              </a:rPr>
              <a:t>You need to understand the Title IX process and how it differs from “standard” violations, such as assault without sexual implications (i.e. male to male).</a:t>
            </a:r>
          </a:p>
          <a:p>
            <a:r>
              <a:rPr lang="en-US" dirty="0">
                <a:latin typeface="Georgia Pro" panose="02040502050405020303" pitchFamily="18" charset="0"/>
              </a:rPr>
              <a:t>You are required to report incidents you personally observe as well as incidents reported to you. </a:t>
            </a:r>
          </a:p>
          <a:p>
            <a:r>
              <a:rPr lang="en-US" dirty="0">
                <a:latin typeface="Georgia Pro" panose="02040502050405020303" pitchFamily="18" charset="0"/>
              </a:rPr>
              <a:t>You must report these offenses to the designated office on campus. </a:t>
            </a:r>
          </a:p>
          <a:p>
            <a:r>
              <a:rPr lang="en-US" dirty="0">
                <a:latin typeface="Georgia Pro" panose="02040502050405020303" pitchFamily="18" charset="0"/>
              </a:rPr>
              <a:t>You may not grant amnesty.</a:t>
            </a:r>
          </a:p>
          <a:p>
            <a:r>
              <a:rPr lang="en-US" dirty="0">
                <a:latin typeface="Georgia Pro" panose="02040502050405020303" pitchFamily="18" charset="0"/>
              </a:rPr>
              <a:t>You may not promise confidentiality.</a:t>
            </a:r>
          </a:p>
          <a:p>
            <a:r>
              <a:rPr lang="en-US" dirty="0">
                <a:latin typeface="Georgia Pro" panose="02040502050405020303" pitchFamily="18" charset="0"/>
              </a:rPr>
              <a:t>You may not investigate the incident.</a:t>
            </a:r>
          </a:p>
        </p:txBody>
      </p:sp>
    </p:spTree>
    <p:extLst>
      <p:ext uri="{BB962C8B-B14F-4D97-AF65-F5344CB8AC3E}">
        <p14:creationId xmlns:p14="http://schemas.microsoft.com/office/powerpoint/2010/main" val="8770751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F349A0-5058-B99F-8D02-A077B7574B50}"/>
              </a:ext>
            </a:extLst>
          </p:cNvPr>
          <p:cNvSpPr>
            <a:spLocks noGrp="1"/>
          </p:cNvSpPr>
          <p:nvPr>
            <p:ph type="title"/>
          </p:nvPr>
        </p:nvSpPr>
        <p:spPr/>
        <p:txBody>
          <a:bodyPr/>
          <a:lstStyle/>
          <a:p>
            <a:r>
              <a:rPr lang="en-US" sz="3400" b="1" dirty="0">
                <a:latin typeface="Georgia Pro" panose="02040502050405020303" pitchFamily="18" charset="0"/>
              </a:rPr>
              <a:t>The Role of First Responder</a:t>
            </a:r>
            <a:endParaRPr lang="en-US" dirty="0"/>
          </a:p>
        </p:txBody>
      </p:sp>
      <p:sp>
        <p:nvSpPr>
          <p:cNvPr id="3" name="Content Placeholder 2">
            <a:extLst>
              <a:ext uri="{FF2B5EF4-FFF2-40B4-BE49-F238E27FC236}">
                <a16:creationId xmlns:a16="http://schemas.microsoft.com/office/drawing/2014/main" id="{353703CA-86F4-062A-BF3F-36B5F5B24485}"/>
              </a:ext>
            </a:extLst>
          </p:cNvPr>
          <p:cNvSpPr>
            <a:spLocks noGrp="1"/>
          </p:cNvSpPr>
          <p:nvPr>
            <p:ph idx="1"/>
          </p:nvPr>
        </p:nvSpPr>
        <p:spPr>
          <a:xfrm>
            <a:off x="691515" y="1433384"/>
            <a:ext cx="8675370" cy="5567174"/>
          </a:xfrm>
        </p:spPr>
        <p:txBody>
          <a:bodyPr>
            <a:normAutofit/>
          </a:bodyPr>
          <a:lstStyle/>
          <a:p>
            <a:r>
              <a:rPr lang="en-US" sz="2300" dirty="0">
                <a:latin typeface="Georgia Pro" panose="02040502050405020303" pitchFamily="18" charset="0"/>
              </a:rPr>
              <a:t>The DOJ (2013) specifically defined the role of campus security in a sexual assault case as one of first responder.</a:t>
            </a:r>
          </a:p>
          <a:p>
            <a:r>
              <a:rPr lang="en-US" sz="2300" dirty="0">
                <a:latin typeface="Georgia Pro" panose="02040502050405020303" pitchFamily="18" charset="0"/>
              </a:rPr>
              <a:t>Role of a first responder: </a:t>
            </a:r>
          </a:p>
          <a:p>
            <a:pPr lvl="1"/>
            <a:r>
              <a:rPr lang="en-US" sz="2300" dirty="0">
                <a:latin typeface="Georgia Pro" panose="02040502050405020303" pitchFamily="18" charset="0"/>
              </a:rPr>
              <a:t>to secure the scene </a:t>
            </a:r>
          </a:p>
          <a:p>
            <a:pPr lvl="1"/>
            <a:r>
              <a:rPr lang="en-US" sz="2300" dirty="0">
                <a:latin typeface="Georgia Pro" panose="02040502050405020303" pitchFamily="18" charset="0"/>
              </a:rPr>
              <a:t>assist the victim</a:t>
            </a:r>
          </a:p>
          <a:p>
            <a:pPr lvl="1"/>
            <a:r>
              <a:rPr lang="en-US" sz="2300" dirty="0">
                <a:latin typeface="Georgia Pro" panose="02040502050405020303" pitchFamily="18" charset="0"/>
              </a:rPr>
              <a:t>safeguard evidence</a:t>
            </a:r>
          </a:p>
          <a:p>
            <a:r>
              <a:rPr lang="en-US" sz="2300" dirty="0">
                <a:latin typeface="Georgia Pro" panose="02040502050405020303" pitchFamily="18" charset="0"/>
              </a:rPr>
              <a:t>The goals of first response may conflict with the goals of solving a crime</a:t>
            </a:r>
          </a:p>
          <a:p>
            <a:pPr lvl="1"/>
            <a:r>
              <a:rPr lang="en-US" sz="2300" dirty="0">
                <a:latin typeface="Georgia Pro" panose="02040502050405020303" pitchFamily="18" charset="0"/>
              </a:rPr>
              <a:t> assessing credibility</a:t>
            </a:r>
          </a:p>
          <a:p>
            <a:pPr lvl="1"/>
            <a:r>
              <a:rPr lang="en-US" sz="2300" dirty="0">
                <a:latin typeface="Georgia Pro" panose="02040502050405020303" pitchFamily="18" charset="0"/>
              </a:rPr>
              <a:t>asking probing questions</a:t>
            </a:r>
          </a:p>
          <a:p>
            <a:pPr lvl="1"/>
            <a:r>
              <a:rPr lang="en-US" sz="2300" dirty="0">
                <a:latin typeface="Georgia Pro" panose="02040502050405020303" pitchFamily="18" charset="0"/>
              </a:rPr>
              <a:t> evaluating evidence </a:t>
            </a:r>
          </a:p>
          <a:p>
            <a:r>
              <a:rPr lang="en-US" sz="2630" dirty="0">
                <a:latin typeface="Georgia Pro" panose="02040502050405020303" pitchFamily="18" charset="0"/>
              </a:rPr>
              <a:t>BOTTOM LINE, ONCE A CASE IS ESTABLISHED AS HAVING A SEXUAL COMPONENT, IT CEASES TO FALL UNDER THE JUSRISDICTION OF OCSS.</a:t>
            </a:r>
          </a:p>
        </p:txBody>
      </p:sp>
    </p:spTree>
    <p:extLst>
      <p:ext uri="{BB962C8B-B14F-4D97-AF65-F5344CB8AC3E}">
        <p14:creationId xmlns:p14="http://schemas.microsoft.com/office/powerpoint/2010/main" val="269047221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109816" y="113629"/>
            <a:ext cx="7543800" cy="940247"/>
          </a:xfrm>
        </p:spPr>
        <p:txBody>
          <a:bodyPr>
            <a:normAutofit/>
          </a:bodyPr>
          <a:lstStyle/>
          <a:p>
            <a:pPr algn="l"/>
            <a:r>
              <a:rPr lang="en-US" sz="4400" b="1" dirty="0">
                <a:latin typeface="Georgia Pro" panose="02040502050405020303" pitchFamily="18" charset="0"/>
              </a:rPr>
              <a:t>How to Report</a:t>
            </a:r>
          </a:p>
        </p:txBody>
      </p:sp>
      <p:sp>
        <p:nvSpPr>
          <p:cNvPr id="3" name="Subtitle 2"/>
          <p:cNvSpPr>
            <a:spLocks noGrp="1"/>
          </p:cNvSpPr>
          <p:nvPr>
            <p:ph type="subTitle" idx="1"/>
          </p:nvPr>
        </p:nvSpPr>
        <p:spPr>
          <a:xfrm>
            <a:off x="1101088" y="1280651"/>
            <a:ext cx="7543800" cy="5211097"/>
          </a:xfrm>
        </p:spPr>
        <p:txBody>
          <a:bodyPr>
            <a:normAutofit/>
          </a:bodyPr>
          <a:lstStyle/>
          <a:p>
            <a:pPr algn="l"/>
            <a:r>
              <a:rPr lang="en-US" b="1" dirty="0">
                <a:latin typeface="Georgia Pro" panose="02040502050405020303" pitchFamily="18" charset="0"/>
              </a:rPr>
              <a:t>Online complaint form: </a:t>
            </a:r>
            <a:r>
              <a:rPr lang="en-US" i="1" dirty="0">
                <a:latin typeface="Georgia Pro" panose="02040502050405020303" pitchFamily="18" charset="0"/>
              </a:rPr>
              <a:t>see </a:t>
            </a:r>
            <a:r>
              <a:rPr lang="en-US" dirty="0">
                <a:latin typeface="Georgia Pro" panose="02040502050405020303" pitchFamily="18" charset="0"/>
                <a:hlinkClick r:id="rId2"/>
              </a:rPr>
              <a:t>https://www.ngu.edu/titleix.php</a:t>
            </a:r>
            <a:r>
              <a:rPr lang="en-US" b="1" dirty="0">
                <a:latin typeface="Georgia Pro" panose="02040502050405020303" pitchFamily="18" charset="0"/>
              </a:rPr>
              <a:t>  </a:t>
            </a:r>
          </a:p>
          <a:p>
            <a:pPr algn="l"/>
            <a:r>
              <a:rPr lang="en-US" b="1" dirty="0">
                <a:latin typeface="Georgia Pro" panose="02040502050405020303" pitchFamily="18" charset="0"/>
              </a:rPr>
              <a:t>LiveSafe App </a:t>
            </a:r>
          </a:p>
          <a:p>
            <a:pPr algn="l">
              <a:lnSpc>
                <a:spcPct val="110000"/>
              </a:lnSpc>
            </a:pPr>
            <a:r>
              <a:rPr lang="en-US" b="1" dirty="0">
                <a:latin typeface="Georgia Pro" panose="02040502050405020303" pitchFamily="18" charset="0"/>
              </a:rPr>
              <a:t>By Mail: </a:t>
            </a:r>
            <a:r>
              <a:rPr lang="en-US" sz="1600" dirty="0">
                <a:latin typeface="Georgia Pro" panose="02040502050405020303" pitchFamily="18" charset="0"/>
              </a:rPr>
              <a:t>North Greenville University, ATTN: Title IX Coordinator, </a:t>
            </a:r>
          </a:p>
          <a:p>
            <a:pPr algn="l">
              <a:lnSpc>
                <a:spcPct val="110000"/>
              </a:lnSpc>
            </a:pPr>
            <a:r>
              <a:rPr lang="en-US" sz="1600" dirty="0">
                <a:latin typeface="Georgia Pro" panose="02040502050405020303" pitchFamily="18" charset="0"/>
              </a:rPr>
              <a:t>	    405 Lancaster Ave, Greer, SC 29650</a:t>
            </a:r>
          </a:p>
          <a:p>
            <a:pPr algn="l">
              <a:lnSpc>
                <a:spcPct val="110000"/>
              </a:lnSpc>
            </a:pPr>
            <a:endParaRPr lang="en-US" sz="1600" b="1" dirty="0">
              <a:latin typeface="Georgia Pro" panose="02040502050405020303" pitchFamily="18" charset="0"/>
            </a:endParaRPr>
          </a:p>
          <a:p>
            <a:pPr algn="l"/>
            <a:r>
              <a:rPr lang="en-US" sz="2000" b="1" dirty="0">
                <a:latin typeface="Georgia Pro" panose="02040502050405020303" pitchFamily="18" charset="0"/>
              </a:rPr>
              <a:t>In person or by email:</a:t>
            </a:r>
          </a:p>
          <a:p>
            <a:pPr lvl="1" algn="l"/>
            <a:r>
              <a:rPr lang="en-US" sz="1600" b="1" dirty="0">
                <a:latin typeface="Georgia Pro" panose="02040502050405020303" pitchFamily="18" charset="0"/>
              </a:rPr>
              <a:t>Dr.  Tracy Kramer</a:t>
            </a:r>
            <a:r>
              <a:rPr lang="en-US" sz="1600" dirty="0">
                <a:latin typeface="Georgia Pro" panose="02040502050405020303" pitchFamily="18" charset="0"/>
              </a:rPr>
              <a:t>, Title IX Coordinator of Investigations, </a:t>
            </a:r>
            <a:r>
              <a:rPr lang="en-US" sz="1600" u="sng" dirty="0">
                <a:latin typeface="Georgia Pro" panose="02040502050405020303" pitchFamily="18" charset="0"/>
                <a:hlinkClick r:id="rId3"/>
              </a:rPr>
              <a:t>tracy.kramer@ngu.edu</a:t>
            </a:r>
            <a:r>
              <a:rPr lang="en-US" sz="1600" dirty="0">
                <a:latin typeface="Georgia Pro" panose="02040502050405020303" pitchFamily="18" charset="0"/>
              </a:rPr>
              <a:t>, Tim Brashier Campus, Room 237, phone: 977-7707</a:t>
            </a:r>
          </a:p>
          <a:p>
            <a:pPr lvl="1" algn="l"/>
            <a:r>
              <a:rPr lang="en-US" sz="1600" b="1" dirty="0">
                <a:latin typeface="Georgia Pro" panose="02040502050405020303" pitchFamily="18" charset="0"/>
              </a:rPr>
              <a:t>Michelle Sabou</a:t>
            </a:r>
            <a:r>
              <a:rPr lang="en-US" sz="1600" dirty="0">
                <a:latin typeface="Georgia Pro" panose="02040502050405020303" pitchFamily="18" charset="0"/>
              </a:rPr>
              <a:t>, </a:t>
            </a:r>
            <a:r>
              <a:rPr lang="en-US" sz="1600" u="sng" dirty="0">
                <a:latin typeface="Georgia Pro" panose="02040502050405020303" pitchFamily="18" charset="0"/>
                <a:hlinkClick r:id="rId4"/>
              </a:rPr>
              <a:t>michelle.sabou@ngu.edu</a:t>
            </a:r>
            <a:r>
              <a:rPr lang="en-US" sz="1600" dirty="0">
                <a:latin typeface="Georgia Pro" panose="02040502050405020303" pitchFamily="18" charset="0"/>
              </a:rPr>
              <a:t>, Director of Personnel Services, 64 Blackwell Road , phone: 864-977-7200</a:t>
            </a:r>
          </a:p>
          <a:p>
            <a:pPr lvl="1" algn="l"/>
            <a:r>
              <a:rPr lang="en-US" sz="1600" b="1" dirty="0">
                <a:latin typeface="Georgia Pro" panose="02040502050405020303" pitchFamily="18" charset="0"/>
              </a:rPr>
              <a:t>Dr. Jared Thomas</a:t>
            </a:r>
            <a:r>
              <a:rPr lang="en-US" sz="1600" dirty="0">
                <a:latin typeface="Georgia Pro" panose="02040502050405020303" pitchFamily="18" charset="0"/>
              </a:rPr>
              <a:t>, </a:t>
            </a:r>
            <a:r>
              <a:rPr lang="en-US" sz="1600" u="sng" dirty="0">
                <a:latin typeface="Georgia Pro" panose="02040502050405020303" pitchFamily="18" charset="0"/>
                <a:hlinkClick r:id="rId5"/>
              </a:rPr>
              <a:t>jared.thomas@ngu.edu</a:t>
            </a:r>
            <a:r>
              <a:rPr lang="en-US" sz="1600" dirty="0">
                <a:latin typeface="Georgia Pro" panose="02040502050405020303" pitchFamily="18" charset="0"/>
              </a:rPr>
              <a:t>, VP Campus Ministries &amp; Student Engagement, Tingle Student Life Center, First Floor, phone: 864-663-0148</a:t>
            </a:r>
            <a:endParaRPr lang="en-US" sz="1600" b="1" dirty="0">
              <a:latin typeface="Georgia Pro" panose="02040502050405020303" pitchFamily="18" charset="0"/>
            </a:endParaRPr>
          </a:p>
        </p:txBody>
      </p:sp>
    </p:spTree>
    <p:extLst>
      <p:ext uri="{BB962C8B-B14F-4D97-AF65-F5344CB8AC3E}">
        <p14:creationId xmlns:p14="http://schemas.microsoft.com/office/powerpoint/2010/main" val="121171761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D4924A-7FAD-D4A0-BEC7-F610C9D2B142}"/>
              </a:ext>
            </a:extLst>
          </p:cNvPr>
          <p:cNvSpPr>
            <a:spLocks noGrp="1"/>
          </p:cNvSpPr>
          <p:nvPr>
            <p:ph type="title"/>
          </p:nvPr>
        </p:nvSpPr>
        <p:spPr/>
        <p:txBody>
          <a:bodyPr>
            <a:normAutofit/>
          </a:bodyPr>
          <a:lstStyle/>
          <a:p>
            <a:r>
              <a:rPr lang="en-US" sz="4400" b="1" dirty="0">
                <a:latin typeface="Georgia Pro" panose="02040502050405020303" pitchFamily="18" charset="0"/>
              </a:rPr>
              <a:t>The Title IX Process </a:t>
            </a:r>
          </a:p>
        </p:txBody>
      </p:sp>
      <p:graphicFrame>
        <p:nvGraphicFramePr>
          <p:cNvPr id="4" name="Content Placeholder 3">
            <a:extLst>
              <a:ext uri="{FF2B5EF4-FFF2-40B4-BE49-F238E27FC236}">
                <a16:creationId xmlns:a16="http://schemas.microsoft.com/office/drawing/2014/main" id="{467A5531-13D6-210D-213E-74FC8F26ABB4}"/>
              </a:ext>
            </a:extLst>
          </p:cNvPr>
          <p:cNvGraphicFramePr>
            <a:graphicFrameLocks noGrp="1"/>
          </p:cNvGraphicFramePr>
          <p:nvPr>
            <p:ph idx="1"/>
            <p:extLst>
              <p:ext uri="{D42A27DB-BD31-4B8C-83A1-F6EECF244321}">
                <p14:modId xmlns:p14="http://schemas.microsoft.com/office/powerpoint/2010/main" val="3305350840"/>
              </p:ext>
            </p:extLst>
          </p:nvPr>
        </p:nvGraphicFramePr>
        <p:xfrm>
          <a:off x="692150" y="2068513"/>
          <a:ext cx="8674100" cy="493236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6592170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595508-32AB-A80A-674A-66BEA2D573B9}"/>
              </a:ext>
            </a:extLst>
          </p:cNvPr>
          <p:cNvSpPr>
            <a:spLocks noGrp="1"/>
          </p:cNvSpPr>
          <p:nvPr>
            <p:ph type="title"/>
          </p:nvPr>
        </p:nvSpPr>
        <p:spPr/>
        <p:txBody>
          <a:bodyPr/>
          <a:lstStyle/>
          <a:p>
            <a:r>
              <a:rPr lang="en-US" sz="4000" b="1" dirty="0">
                <a:latin typeface="Georgia Pro" panose="02040502050405020303" pitchFamily="18" charset="0"/>
              </a:rPr>
              <a:t>The Title IX Process </a:t>
            </a:r>
            <a:endParaRPr lang="en-US" dirty="0"/>
          </a:p>
        </p:txBody>
      </p:sp>
      <p:graphicFrame>
        <p:nvGraphicFramePr>
          <p:cNvPr id="4" name="Content Placeholder 3">
            <a:extLst>
              <a:ext uri="{FF2B5EF4-FFF2-40B4-BE49-F238E27FC236}">
                <a16:creationId xmlns:a16="http://schemas.microsoft.com/office/drawing/2014/main" id="{DB1AE7A8-FF4C-2B2A-EC62-629BC911CD3F}"/>
              </a:ext>
            </a:extLst>
          </p:cNvPr>
          <p:cNvGraphicFramePr>
            <a:graphicFrameLocks noGrp="1"/>
          </p:cNvGraphicFramePr>
          <p:nvPr>
            <p:ph idx="1"/>
            <p:extLst>
              <p:ext uri="{D42A27DB-BD31-4B8C-83A1-F6EECF244321}">
                <p14:modId xmlns:p14="http://schemas.microsoft.com/office/powerpoint/2010/main" val="3952894421"/>
              </p:ext>
            </p:extLst>
          </p:nvPr>
        </p:nvGraphicFramePr>
        <p:xfrm>
          <a:off x="692150" y="2068513"/>
          <a:ext cx="8674100" cy="493236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85563927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97185C-4776-880C-2758-5686B7A5B776}"/>
              </a:ext>
            </a:extLst>
          </p:cNvPr>
          <p:cNvSpPr>
            <a:spLocks noGrp="1"/>
          </p:cNvSpPr>
          <p:nvPr>
            <p:ph type="title"/>
          </p:nvPr>
        </p:nvSpPr>
        <p:spPr/>
        <p:txBody>
          <a:bodyPr>
            <a:normAutofit/>
          </a:bodyPr>
          <a:lstStyle/>
          <a:p>
            <a:r>
              <a:rPr lang="en-US" sz="4400" b="1" dirty="0">
                <a:latin typeface="Georgia Pro" panose="02040502050405020303" pitchFamily="18" charset="0"/>
              </a:rPr>
              <a:t>Officers With Authority</a:t>
            </a:r>
          </a:p>
        </p:txBody>
      </p:sp>
      <p:sp>
        <p:nvSpPr>
          <p:cNvPr id="3" name="Content Placeholder 2">
            <a:extLst>
              <a:ext uri="{FF2B5EF4-FFF2-40B4-BE49-F238E27FC236}">
                <a16:creationId xmlns:a16="http://schemas.microsoft.com/office/drawing/2014/main" id="{4A45F09E-9F17-8F02-54EA-654C689C9E97}"/>
              </a:ext>
            </a:extLst>
          </p:cNvPr>
          <p:cNvSpPr>
            <a:spLocks noGrp="1"/>
          </p:cNvSpPr>
          <p:nvPr>
            <p:ph idx="1"/>
          </p:nvPr>
        </p:nvSpPr>
        <p:spPr>
          <a:xfrm>
            <a:off x="691515" y="2330299"/>
            <a:ext cx="8675370" cy="4931516"/>
          </a:xfrm>
        </p:spPr>
        <p:txBody>
          <a:bodyPr>
            <a:normAutofit/>
          </a:bodyPr>
          <a:lstStyle/>
          <a:p>
            <a:pPr lvl="1" algn="l"/>
            <a:r>
              <a:rPr lang="en-US" sz="2400" b="1" dirty="0">
                <a:latin typeface="Georgia Pro" panose="02040502050405020303" pitchFamily="18" charset="0"/>
              </a:rPr>
              <a:t>Dr.  Tracy Kramer</a:t>
            </a:r>
            <a:r>
              <a:rPr lang="en-US" sz="2400" dirty="0">
                <a:latin typeface="Georgia Pro" panose="02040502050405020303" pitchFamily="18" charset="0"/>
              </a:rPr>
              <a:t>, Title IX Coordinator of Investigations, </a:t>
            </a:r>
            <a:r>
              <a:rPr lang="en-US" sz="2400" u="sng" dirty="0">
                <a:latin typeface="Georgia Pro" panose="02040502050405020303" pitchFamily="18" charset="0"/>
                <a:hlinkClick r:id="rId2"/>
              </a:rPr>
              <a:t>tracy.kramer@ngu.edu</a:t>
            </a:r>
            <a:r>
              <a:rPr lang="en-US" sz="2400" dirty="0">
                <a:latin typeface="Georgia Pro" panose="02040502050405020303" pitchFamily="18" charset="0"/>
              </a:rPr>
              <a:t>, Tim </a:t>
            </a:r>
            <a:r>
              <a:rPr lang="en-US" sz="2400" dirty="0" err="1">
                <a:latin typeface="Georgia Pro" panose="02040502050405020303" pitchFamily="18" charset="0"/>
              </a:rPr>
              <a:t>Brashier</a:t>
            </a:r>
            <a:r>
              <a:rPr lang="en-US" sz="2400" dirty="0">
                <a:latin typeface="Georgia Pro" panose="02040502050405020303" pitchFamily="18" charset="0"/>
              </a:rPr>
              <a:t> Campus, Room 237, phone: 864-334-4101</a:t>
            </a:r>
          </a:p>
          <a:p>
            <a:pPr lvl="1" algn="l"/>
            <a:r>
              <a:rPr lang="en-US" sz="2400" b="1" dirty="0">
                <a:latin typeface="Georgia Pro" panose="02040502050405020303" pitchFamily="18" charset="0"/>
              </a:rPr>
              <a:t>Dr. Jared Thomas</a:t>
            </a:r>
            <a:r>
              <a:rPr lang="en-US" sz="2400" dirty="0">
                <a:latin typeface="Georgia Pro" panose="02040502050405020303" pitchFamily="18" charset="0"/>
              </a:rPr>
              <a:t>, </a:t>
            </a:r>
            <a:r>
              <a:rPr lang="en-US" sz="2400" u="sng" dirty="0">
                <a:latin typeface="Georgia Pro" panose="02040502050405020303" pitchFamily="18" charset="0"/>
                <a:hlinkClick r:id="rId3"/>
              </a:rPr>
              <a:t>jared.thomas@ngu.edu</a:t>
            </a:r>
            <a:r>
              <a:rPr lang="en-US" sz="2400" dirty="0">
                <a:latin typeface="Georgia Pro" panose="02040502050405020303" pitchFamily="18" charset="0"/>
              </a:rPr>
              <a:t>, VP Campus Ministries &amp; Student Engagement, Tingle Student Life Center, First Floor, phone: 864-663-0148</a:t>
            </a:r>
          </a:p>
          <a:p>
            <a:pPr lvl="1"/>
            <a:r>
              <a:rPr lang="en-US" sz="2400" b="1" dirty="0">
                <a:latin typeface="Georgia Pro" panose="02040502050405020303" pitchFamily="18" charset="0"/>
              </a:rPr>
              <a:t>Michelle Sabou</a:t>
            </a:r>
            <a:r>
              <a:rPr lang="en-US" sz="2400" dirty="0">
                <a:latin typeface="Georgia Pro" panose="02040502050405020303" pitchFamily="18" charset="0"/>
              </a:rPr>
              <a:t>, </a:t>
            </a:r>
            <a:r>
              <a:rPr lang="en-US" sz="2400" u="sng" dirty="0">
                <a:latin typeface="Georgia Pro" panose="02040502050405020303" pitchFamily="18" charset="0"/>
                <a:hlinkClick r:id="rId4"/>
              </a:rPr>
              <a:t>michelle.sabou@ngu.edu</a:t>
            </a:r>
            <a:r>
              <a:rPr lang="en-US" sz="2400" dirty="0">
                <a:latin typeface="Georgia Pro" panose="02040502050405020303" pitchFamily="18" charset="0"/>
              </a:rPr>
              <a:t>, Director of Personnel Services, 64 Blackwell Road, phone: 864-977-7200</a:t>
            </a:r>
          </a:p>
          <a:p>
            <a:pPr marL="377190" lvl="1" indent="0" algn="l">
              <a:buNone/>
            </a:pPr>
            <a:endParaRPr lang="en-US" sz="2400" b="1" dirty="0">
              <a:latin typeface="Georgia Pro" panose="02040502050405020303" pitchFamily="18" charset="0"/>
            </a:endParaRPr>
          </a:p>
          <a:p>
            <a:endParaRPr lang="en-US" dirty="0"/>
          </a:p>
        </p:txBody>
      </p:sp>
    </p:spTree>
    <p:extLst>
      <p:ext uri="{BB962C8B-B14F-4D97-AF65-F5344CB8AC3E}">
        <p14:creationId xmlns:p14="http://schemas.microsoft.com/office/powerpoint/2010/main" val="81716008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C3BE95-08E8-6A51-CBFE-92CC1DFF31FF}"/>
              </a:ext>
            </a:extLst>
          </p:cNvPr>
          <p:cNvSpPr>
            <a:spLocks noGrp="1"/>
          </p:cNvSpPr>
          <p:nvPr>
            <p:ph type="title"/>
          </p:nvPr>
        </p:nvSpPr>
        <p:spPr/>
        <p:txBody>
          <a:bodyPr>
            <a:normAutofit/>
          </a:bodyPr>
          <a:lstStyle/>
          <a:p>
            <a:pPr algn="ctr"/>
            <a:r>
              <a:rPr lang="en-US" sz="4400" b="1" dirty="0">
                <a:latin typeface="Georgia Pro" panose="02040502050405020303" pitchFamily="18" charset="0"/>
              </a:rPr>
              <a:t>Know Your Title IX Coordinator</a:t>
            </a:r>
          </a:p>
        </p:txBody>
      </p:sp>
      <p:sp>
        <p:nvSpPr>
          <p:cNvPr id="3" name="Content Placeholder 2">
            <a:extLst>
              <a:ext uri="{FF2B5EF4-FFF2-40B4-BE49-F238E27FC236}">
                <a16:creationId xmlns:a16="http://schemas.microsoft.com/office/drawing/2014/main" id="{2F9AB9DE-C528-129B-CE04-508A3F43249C}"/>
              </a:ext>
            </a:extLst>
          </p:cNvPr>
          <p:cNvSpPr>
            <a:spLocks noGrp="1"/>
          </p:cNvSpPr>
          <p:nvPr>
            <p:ph sz="half" idx="1"/>
          </p:nvPr>
        </p:nvSpPr>
        <p:spPr/>
        <p:txBody>
          <a:bodyPr>
            <a:normAutofit/>
          </a:bodyPr>
          <a:lstStyle/>
          <a:p>
            <a:pPr marL="0" indent="0" algn="ctr">
              <a:buNone/>
            </a:pPr>
            <a:r>
              <a:rPr lang="en-US" sz="2800" dirty="0">
                <a:latin typeface="Georgia Pro" panose="02040502050405020303" pitchFamily="18" charset="0"/>
              </a:rPr>
              <a:t>Our Title IX Coordinator is</a:t>
            </a:r>
          </a:p>
          <a:p>
            <a:pPr marL="0" indent="0" algn="ctr">
              <a:buNone/>
            </a:pPr>
            <a:r>
              <a:rPr lang="en-US" sz="2800" dirty="0">
                <a:latin typeface="Georgia Pro" panose="02040502050405020303" pitchFamily="18" charset="0"/>
              </a:rPr>
              <a:t>Dr. Tracy Kramer</a:t>
            </a:r>
          </a:p>
          <a:p>
            <a:pPr marL="0" indent="0" algn="ctr">
              <a:buNone/>
            </a:pPr>
            <a:r>
              <a:rPr lang="en-US" sz="2800" dirty="0">
                <a:latin typeface="Georgia Pro" panose="02040502050405020303" pitchFamily="18" charset="0"/>
                <a:hlinkClick r:id="rId2"/>
              </a:rPr>
              <a:t>Tracy.Kramer@ngu.edu</a:t>
            </a:r>
            <a:endParaRPr lang="en-US" sz="2800" dirty="0">
              <a:latin typeface="Georgia Pro" panose="02040502050405020303" pitchFamily="18" charset="0"/>
            </a:endParaRPr>
          </a:p>
          <a:p>
            <a:pPr marL="0" indent="0" algn="ctr">
              <a:buNone/>
            </a:pPr>
            <a:r>
              <a:rPr lang="en-US" sz="2800" dirty="0">
                <a:latin typeface="Georgia Pro" panose="02040502050405020303" pitchFamily="18" charset="0"/>
              </a:rPr>
              <a:t>864-334-4101</a:t>
            </a:r>
          </a:p>
          <a:p>
            <a:pPr marL="0" indent="0" algn="ctr">
              <a:buNone/>
            </a:pPr>
            <a:r>
              <a:rPr lang="en-US" sz="2800" dirty="0" err="1">
                <a:latin typeface="Georgia Pro" panose="02040502050405020303" pitchFamily="18" charset="0"/>
              </a:rPr>
              <a:t>Brashier</a:t>
            </a:r>
            <a:r>
              <a:rPr lang="en-US" sz="2800" dirty="0">
                <a:latin typeface="Georgia Pro" panose="02040502050405020303" pitchFamily="18" charset="0"/>
              </a:rPr>
              <a:t> Campus (Greer)</a:t>
            </a:r>
          </a:p>
          <a:p>
            <a:pPr marL="0" indent="0" algn="ctr">
              <a:buNone/>
            </a:pPr>
            <a:r>
              <a:rPr lang="en-US" sz="2800" dirty="0">
                <a:latin typeface="Georgia Pro" panose="02040502050405020303" pitchFamily="18" charset="0"/>
              </a:rPr>
              <a:t>Room 237</a:t>
            </a:r>
          </a:p>
        </p:txBody>
      </p:sp>
      <p:pic>
        <p:nvPicPr>
          <p:cNvPr id="6" name="Content Placeholder 5" descr="A close-up of a person smiling&#10;&#10;Description automatically generated">
            <a:extLst>
              <a:ext uri="{FF2B5EF4-FFF2-40B4-BE49-F238E27FC236}">
                <a16:creationId xmlns:a16="http://schemas.microsoft.com/office/drawing/2014/main" id="{626D256F-EAE8-C125-A4D8-55064B02B1D7}"/>
              </a:ext>
            </a:extLst>
          </p:cNvPr>
          <p:cNvPicPr>
            <a:picLocks noGrp="1" noChangeAspect="1"/>
          </p:cNvPicPr>
          <p:nvPr>
            <p:ph sz="half" idx="2"/>
          </p:nvPr>
        </p:nvPicPr>
        <p:blipFill>
          <a:blip r:embed="rId3"/>
          <a:stretch>
            <a:fillRect/>
          </a:stretch>
        </p:blipFill>
        <p:spPr>
          <a:xfrm>
            <a:off x="6099857" y="2345601"/>
            <a:ext cx="3081197" cy="3081197"/>
          </a:xfrm>
        </p:spPr>
      </p:pic>
    </p:spTree>
    <p:extLst>
      <p:ext uri="{BB962C8B-B14F-4D97-AF65-F5344CB8AC3E}">
        <p14:creationId xmlns:p14="http://schemas.microsoft.com/office/powerpoint/2010/main" val="119001029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71433" y="586939"/>
            <a:ext cx="9341873" cy="1028737"/>
          </a:xfrm>
        </p:spPr>
        <p:txBody>
          <a:bodyPr>
            <a:normAutofit/>
          </a:bodyPr>
          <a:lstStyle/>
          <a:p>
            <a:pPr algn="l"/>
            <a:r>
              <a:rPr lang="en-US" sz="4400" b="1" dirty="0">
                <a:latin typeface="Georgia Pro" panose="02040502050405020303" pitchFamily="18" charset="0"/>
              </a:rPr>
              <a:t>Supportive Measures</a:t>
            </a:r>
          </a:p>
        </p:txBody>
      </p:sp>
      <p:sp>
        <p:nvSpPr>
          <p:cNvPr id="3" name="Subtitle 2"/>
          <p:cNvSpPr>
            <a:spLocks noGrp="1"/>
          </p:cNvSpPr>
          <p:nvPr>
            <p:ph type="subTitle" idx="1"/>
          </p:nvPr>
        </p:nvSpPr>
        <p:spPr>
          <a:xfrm>
            <a:off x="362608" y="1923394"/>
            <a:ext cx="9175530" cy="4857120"/>
          </a:xfrm>
        </p:spPr>
        <p:txBody>
          <a:bodyPr>
            <a:normAutofit fontScale="85000" lnSpcReduction="20000"/>
          </a:bodyPr>
          <a:lstStyle/>
          <a:p>
            <a:pPr lvl="0" algn="l"/>
            <a:r>
              <a:rPr lang="en-US" b="1" dirty="0"/>
              <a:t>Call 911 for medical or safety emergency.  </a:t>
            </a:r>
            <a:endParaRPr lang="en-US" dirty="0"/>
          </a:p>
          <a:p>
            <a:pPr algn="l"/>
            <a:r>
              <a:rPr lang="en-US" b="1" dirty="0"/>
              <a:t>Emergency Room </a:t>
            </a:r>
            <a:r>
              <a:rPr lang="en-US" dirty="0"/>
              <a:t>– North Greenville Medical Campus, 807 N. Main St. (Hwy 276), Travelers Rest, SC. OR  Greer Memorial Hospital, 830 S. Buncombe Road Greer, SC.</a:t>
            </a:r>
          </a:p>
          <a:p>
            <a:pPr lvl="0" algn="l"/>
            <a:r>
              <a:rPr lang="en-US" b="1" dirty="0"/>
              <a:t>Safety and Security </a:t>
            </a:r>
            <a:r>
              <a:rPr lang="en-US" dirty="0"/>
              <a:t>977-7777 for assistance and to help coordinate emergency response efforts.  </a:t>
            </a:r>
            <a:r>
              <a:rPr lang="en-US" i="1" dirty="0"/>
              <a:t>See also</a:t>
            </a:r>
            <a:r>
              <a:rPr lang="en-US" dirty="0"/>
              <a:t> the University’s Safety and Security </a:t>
            </a:r>
            <a:r>
              <a:rPr lang="en-US" u="sng" dirty="0"/>
              <a:t>webpage</a:t>
            </a:r>
            <a:r>
              <a:rPr lang="en-US" dirty="0"/>
              <a:t> .  </a:t>
            </a:r>
          </a:p>
          <a:p>
            <a:pPr lvl="0" algn="l"/>
            <a:endParaRPr lang="en-US" dirty="0"/>
          </a:p>
          <a:p>
            <a:pPr lvl="0" algn="l"/>
            <a:r>
              <a:rPr lang="en-US" dirty="0"/>
              <a:t>The individual’s well-being is of primary concern.  If the incident caused physical harm, the individual should seek medical attention immediately.  </a:t>
            </a:r>
            <a:r>
              <a:rPr lang="en-US" i="1" dirty="0"/>
              <a:t>See</a:t>
            </a:r>
            <a:r>
              <a:rPr lang="en-US" dirty="0"/>
              <a:t> the local healthcare facilities above.  The individual should also preserve any evidence of the incident and injuries as the evidence may assist with the investigation and/or serve as proof of a </a:t>
            </a:r>
            <a:r>
              <a:rPr lang="en-US" u="sng" dirty="0"/>
              <a:t>crime</a:t>
            </a:r>
            <a:r>
              <a:rPr lang="en-US" dirty="0"/>
              <a:t> .  </a:t>
            </a:r>
          </a:p>
          <a:p>
            <a:pPr lvl="0" algn="l"/>
            <a:endParaRPr lang="en-US" dirty="0"/>
          </a:p>
          <a:p>
            <a:pPr lvl="0" algn="l"/>
            <a:r>
              <a:rPr lang="en-US" dirty="0"/>
              <a:t>The University encourages timely law enforcement reporting; however, it is the victim's choice to make such a report or to decline involvement with law enforcement.  NGU Safety and Security can assist the Complainant with filing the criminal report if the complainant desires to do so.  </a:t>
            </a:r>
          </a:p>
          <a:p>
            <a:r>
              <a:rPr lang="en-US" b="1" dirty="0"/>
              <a:t>Seek support</a:t>
            </a:r>
            <a:r>
              <a:rPr lang="en-US" dirty="0"/>
              <a:t>. </a:t>
            </a:r>
            <a:r>
              <a:rPr lang="en-US" sz="2000" b="1" dirty="0"/>
              <a:t>Counseling or Confidential Resources include: </a:t>
            </a:r>
            <a:endParaRPr lang="en-US" sz="2000" dirty="0"/>
          </a:p>
          <a:p>
            <a:pPr lvl="1"/>
            <a:r>
              <a:rPr lang="en-US" sz="1800" dirty="0"/>
              <a:t>NGU </a:t>
            </a:r>
            <a:r>
              <a:rPr lang="en-US" sz="1800" u="sng" dirty="0">
                <a:hlinkClick r:id="rId2"/>
              </a:rPr>
              <a:t>Counseling Services</a:t>
            </a:r>
            <a:r>
              <a:rPr lang="en-US" sz="1800" dirty="0"/>
              <a:t> </a:t>
            </a:r>
          </a:p>
          <a:p>
            <a:pPr lvl="1"/>
            <a:r>
              <a:rPr lang="en-US" sz="1800" u="sng" dirty="0">
                <a:hlinkClick r:id="rId3"/>
              </a:rPr>
              <a:t>Julie Valentine Center for Sexual Assault and Child Abuse Recovery</a:t>
            </a:r>
            <a:r>
              <a:rPr lang="en-US" sz="1800" u="sng" dirty="0"/>
              <a:t> </a:t>
            </a:r>
            <a:r>
              <a:rPr lang="en-US" sz="1800" dirty="0"/>
              <a:t>864-467-3633</a:t>
            </a:r>
          </a:p>
          <a:p>
            <a:pPr lvl="1"/>
            <a:r>
              <a:rPr lang="en-US" sz="1800" u="sng" dirty="0">
                <a:hlinkClick r:id="rId4"/>
              </a:rPr>
              <a:t>Safe Harbor</a:t>
            </a:r>
            <a:r>
              <a:rPr lang="en-US" sz="1800" dirty="0"/>
              <a:t> 800-291-2139</a:t>
            </a:r>
          </a:p>
          <a:p>
            <a:pPr lvl="1"/>
            <a:r>
              <a:rPr lang="en-US" sz="1800" u="sng" dirty="0">
                <a:hlinkClick r:id="rId5"/>
              </a:rPr>
              <a:t>The South Carolina Coalition Against Domestic Violence and Sexual Assault</a:t>
            </a:r>
            <a:r>
              <a:rPr lang="en-US" sz="1800" dirty="0"/>
              <a:t> 803-256-2900</a:t>
            </a:r>
          </a:p>
          <a:p>
            <a:pPr lvl="1"/>
            <a:r>
              <a:rPr lang="en-US" sz="1800" u="sng" dirty="0">
                <a:hlinkClick r:id="rId6"/>
              </a:rPr>
              <a:t>Rape, Abuse &amp; Incest National Network</a:t>
            </a:r>
            <a:r>
              <a:rPr lang="en-US" sz="1800" dirty="0"/>
              <a:t> (RAINN) 800-656-HOPE</a:t>
            </a:r>
          </a:p>
        </p:txBody>
      </p:sp>
      <p:pic>
        <p:nvPicPr>
          <p:cNvPr id="11266" name="Picture 2" descr="The Benefits of an Employee Assistance Program (EAP) - NARFA"/>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824412" y="223395"/>
            <a:ext cx="2875642" cy="153698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8331995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7F4B2F-D943-4064-3466-79F681E72179}"/>
              </a:ext>
            </a:extLst>
          </p:cNvPr>
          <p:cNvSpPr>
            <a:spLocks noGrp="1"/>
          </p:cNvSpPr>
          <p:nvPr>
            <p:ph type="title"/>
          </p:nvPr>
        </p:nvSpPr>
        <p:spPr/>
        <p:txBody>
          <a:bodyPr>
            <a:normAutofit/>
          </a:bodyPr>
          <a:lstStyle/>
          <a:p>
            <a:r>
              <a:rPr lang="en-US" sz="4400" b="1" dirty="0">
                <a:latin typeface="Georgia Pro" panose="020B0604020202020204" pitchFamily="18" charset="0"/>
              </a:rPr>
              <a:t>Purpose</a:t>
            </a:r>
            <a:endParaRPr lang="en-US" sz="4000" b="1" dirty="0">
              <a:latin typeface="Georgia Pro" panose="020B0604020202020204" pitchFamily="18" charset="0"/>
            </a:endParaRPr>
          </a:p>
        </p:txBody>
      </p:sp>
      <p:sp>
        <p:nvSpPr>
          <p:cNvPr id="3" name="Content Placeholder 2">
            <a:extLst>
              <a:ext uri="{FF2B5EF4-FFF2-40B4-BE49-F238E27FC236}">
                <a16:creationId xmlns:a16="http://schemas.microsoft.com/office/drawing/2014/main" id="{FE1A4F54-F1CD-9A73-57B6-B12638831545}"/>
              </a:ext>
            </a:extLst>
          </p:cNvPr>
          <p:cNvSpPr>
            <a:spLocks noGrp="1"/>
          </p:cNvSpPr>
          <p:nvPr>
            <p:ph idx="1"/>
          </p:nvPr>
        </p:nvSpPr>
        <p:spPr/>
        <p:txBody>
          <a:bodyPr>
            <a:normAutofit/>
          </a:bodyPr>
          <a:lstStyle/>
          <a:p>
            <a:pPr marL="0" indent="0">
              <a:buNone/>
            </a:pPr>
            <a:r>
              <a:rPr lang="en-US" sz="3200" dirty="0">
                <a:latin typeface="Georgia Pro" panose="02040502050405020303" pitchFamily="18" charset="0"/>
              </a:rPr>
              <a:t>The purpose of this training to</a:t>
            </a:r>
          </a:p>
          <a:p>
            <a:pPr lvl="1"/>
            <a:r>
              <a:rPr lang="en-US" sz="2800" dirty="0">
                <a:latin typeface="Georgia Pro" panose="02040502050405020303" pitchFamily="18" charset="0"/>
              </a:rPr>
              <a:t>Clarify the definitions and domain of Title IX</a:t>
            </a:r>
          </a:p>
          <a:p>
            <a:pPr lvl="1"/>
            <a:r>
              <a:rPr lang="en-US" sz="2800" dirty="0">
                <a:latin typeface="Georgia Pro" panose="02040502050405020303" pitchFamily="18" charset="0"/>
              </a:rPr>
              <a:t>Show how to file a Title IX complaint</a:t>
            </a:r>
          </a:p>
          <a:p>
            <a:pPr lvl="1"/>
            <a:r>
              <a:rPr lang="en-US" sz="2800" dirty="0">
                <a:latin typeface="Georgia Pro" panose="02040502050405020303" pitchFamily="18" charset="0"/>
              </a:rPr>
              <a:t>Explain the Title IX Process</a:t>
            </a:r>
          </a:p>
          <a:p>
            <a:pPr lvl="2"/>
            <a:r>
              <a:rPr lang="en-US" sz="2470" dirty="0">
                <a:latin typeface="Georgia Pro" panose="02040502050405020303" pitchFamily="18" charset="0"/>
              </a:rPr>
              <a:t>Officers with Authority</a:t>
            </a:r>
          </a:p>
          <a:p>
            <a:pPr lvl="1"/>
            <a:r>
              <a:rPr lang="en-US" sz="2800" dirty="0">
                <a:latin typeface="Georgia Pro" panose="02040502050405020303" pitchFamily="18" charset="0"/>
              </a:rPr>
              <a:t>Clarify your role in </a:t>
            </a:r>
            <a:r>
              <a:rPr lang="en-US" sz="2800">
                <a:latin typeface="Georgia Pro" panose="02040502050405020303" pitchFamily="18" charset="0"/>
              </a:rPr>
              <a:t>the process</a:t>
            </a:r>
            <a:endParaRPr lang="en-US" sz="2800" dirty="0">
              <a:latin typeface="Georgia Pro" panose="02040502050405020303" pitchFamily="18" charset="0"/>
            </a:endParaRPr>
          </a:p>
          <a:p>
            <a:pPr marL="377190" lvl="1" indent="0">
              <a:buNone/>
            </a:pPr>
            <a:endParaRPr lang="en-US" sz="3200" dirty="0">
              <a:latin typeface="Georgia Pro" panose="02040502050405020303" pitchFamily="18" charset="0"/>
            </a:endParaRPr>
          </a:p>
        </p:txBody>
      </p:sp>
    </p:spTree>
    <p:extLst>
      <p:ext uri="{BB962C8B-B14F-4D97-AF65-F5344CB8AC3E}">
        <p14:creationId xmlns:p14="http://schemas.microsoft.com/office/powerpoint/2010/main" val="52379867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a:extLst>
              <a:ext uri="{FF2B5EF4-FFF2-40B4-BE49-F238E27FC236}">
                <a16:creationId xmlns:a16="http://schemas.microsoft.com/office/drawing/2014/main" id="{470FB71D-AF9C-A6CF-BFA3-7F342D8D1312}"/>
              </a:ext>
            </a:extLst>
          </p:cNvPr>
          <p:cNvPicPr>
            <a:picLocks noGrp="1" noChangeAspect="1"/>
          </p:cNvPicPr>
          <p:nvPr>
            <p:ph idx="1"/>
          </p:nvPr>
        </p:nvPicPr>
        <p:blipFill>
          <a:blip r:embed="rId2"/>
          <a:stretch>
            <a:fillRect/>
          </a:stretch>
        </p:blipFill>
        <p:spPr>
          <a:xfrm>
            <a:off x="635630" y="1157468"/>
            <a:ext cx="8392624" cy="5234574"/>
          </a:xfrm>
          <a:prstGeom prst="rect">
            <a:avLst/>
          </a:prstGeom>
        </p:spPr>
      </p:pic>
    </p:spTree>
    <p:extLst>
      <p:ext uri="{BB962C8B-B14F-4D97-AF65-F5344CB8AC3E}">
        <p14:creationId xmlns:p14="http://schemas.microsoft.com/office/powerpoint/2010/main" val="143881403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062128-52B5-B550-FD9E-B69BB13E26B4}"/>
              </a:ext>
            </a:extLst>
          </p:cNvPr>
          <p:cNvSpPr>
            <a:spLocks noGrp="1"/>
          </p:cNvSpPr>
          <p:nvPr>
            <p:ph type="title"/>
          </p:nvPr>
        </p:nvSpPr>
        <p:spPr/>
        <p:txBody>
          <a:bodyPr>
            <a:normAutofit/>
          </a:bodyPr>
          <a:lstStyle/>
          <a:p>
            <a:r>
              <a:rPr lang="en-US" sz="4400" b="1" dirty="0">
                <a:latin typeface="Georgia Pro" panose="02040502050405020303" pitchFamily="18" charset="0"/>
              </a:rPr>
              <a:t>Why </a:t>
            </a:r>
          </a:p>
        </p:txBody>
      </p:sp>
      <p:sp>
        <p:nvSpPr>
          <p:cNvPr id="3" name="Content Placeholder 2">
            <a:extLst>
              <a:ext uri="{FF2B5EF4-FFF2-40B4-BE49-F238E27FC236}">
                <a16:creationId xmlns:a16="http://schemas.microsoft.com/office/drawing/2014/main" id="{94A7E20C-429C-FC7D-B673-E76F0F9B329D}"/>
              </a:ext>
            </a:extLst>
          </p:cNvPr>
          <p:cNvSpPr>
            <a:spLocks noGrp="1"/>
          </p:cNvSpPr>
          <p:nvPr>
            <p:ph idx="1"/>
          </p:nvPr>
        </p:nvSpPr>
        <p:spPr/>
        <p:txBody>
          <a:bodyPr/>
          <a:lstStyle/>
          <a:p>
            <a:pPr marL="0" indent="0">
              <a:buNone/>
            </a:pPr>
            <a:r>
              <a:rPr lang="en-US" sz="2800" dirty="0">
                <a:latin typeface="Georgia Pro" panose="02040502050405020303" pitchFamily="18" charset="0"/>
              </a:rPr>
              <a:t>Why do we need Title IX training?</a:t>
            </a:r>
          </a:p>
          <a:p>
            <a:r>
              <a:rPr lang="en-US" sz="2800" dirty="0">
                <a:latin typeface="Georgia Pro" panose="02040502050405020303" pitchFamily="18" charset="0"/>
              </a:rPr>
              <a:t>To educate the NGU family on what is or may be offensive or a violation so that we can all understand and avoid these behaviors </a:t>
            </a:r>
          </a:p>
          <a:p>
            <a:r>
              <a:rPr lang="en-US" sz="2800" dirty="0">
                <a:latin typeface="Georgia Pro" panose="02040502050405020303" pitchFamily="18" charset="0"/>
              </a:rPr>
              <a:t>To help anyone who has suffered from an offensive or abusive act know that NGU cares and how and where to receive help</a:t>
            </a:r>
          </a:p>
          <a:p>
            <a:r>
              <a:rPr lang="en-US" sz="2800" dirty="0">
                <a:latin typeface="Georgia Pro" panose="02040502050405020303" pitchFamily="18" charset="0"/>
              </a:rPr>
              <a:t>Because it is federally mandated that we conduct annual training to all of our constituents</a:t>
            </a:r>
          </a:p>
          <a:p>
            <a:endParaRPr lang="en-US" dirty="0"/>
          </a:p>
        </p:txBody>
      </p:sp>
    </p:spTree>
    <p:extLst>
      <p:ext uri="{BB962C8B-B14F-4D97-AF65-F5344CB8AC3E}">
        <p14:creationId xmlns:p14="http://schemas.microsoft.com/office/powerpoint/2010/main" val="364421612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1286FD-EE5D-B62D-EFBC-7E220C2A185A}"/>
              </a:ext>
            </a:extLst>
          </p:cNvPr>
          <p:cNvSpPr>
            <a:spLocks noGrp="1"/>
          </p:cNvSpPr>
          <p:nvPr>
            <p:ph type="title"/>
          </p:nvPr>
        </p:nvSpPr>
        <p:spPr/>
        <p:txBody>
          <a:bodyPr>
            <a:normAutofit/>
          </a:bodyPr>
          <a:lstStyle/>
          <a:p>
            <a:r>
              <a:rPr lang="en-US" sz="4400" b="1" dirty="0">
                <a:latin typeface="Georgia Pro" panose="02040502050405020303" pitchFamily="18" charset="0"/>
              </a:rPr>
              <a:t>What is Title IX?</a:t>
            </a:r>
          </a:p>
        </p:txBody>
      </p:sp>
      <p:sp>
        <p:nvSpPr>
          <p:cNvPr id="3" name="Content Placeholder 2">
            <a:extLst>
              <a:ext uri="{FF2B5EF4-FFF2-40B4-BE49-F238E27FC236}">
                <a16:creationId xmlns:a16="http://schemas.microsoft.com/office/drawing/2014/main" id="{8BEED072-1939-288B-CE54-F65717649CB9}"/>
              </a:ext>
            </a:extLst>
          </p:cNvPr>
          <p:cNvSpPr>
            <a:spLocks noGrp="1"/>
          </p:cNvSpPr>
          <p:nvPr>
            <p:ph sz="half" idx="1"/>
          </p:nvPr>
        </p:nvSpPr>
        <p:spPr/>
        <p:txBody>
          <a:bodyPr>
            <a:normAutofit fontScale="92500" lnSpcReduction="10000"/>
          </a:bodyPr>
          <a:lstStyle/>
          <a:p>
            <a:r>
              <a:rPr lang="en-US" sz="2800" dirty="0">
                <a:latin typeface="Georgia Pro" panose="02040502050405020303" pitchFamily="18" charset="0"/>
              </a:rPr>
              <a:t>In simple terms, </a:t>
            </a:r>
            <a:r>
              <a:rPr lang="en-US" sz="2800" b="0" i="0" dirty="0">
                <a:solidFill>
                  <a:srgbClr val="202124"/>
                </a:solidFill>
                <a:effectLst/>
                <a:latin typeface="Georgia Pro" panose="02040502050405020303" pitchFamily="18" charset="0"/>
              </a:rPr>
              <a:t>Title IX </a:t>
            </a:r>
            <a:r>
              <a:rPr lang="en-US" sz="2800" i="0" dirty="0">
                <a:solidFill>
                  <a:srgbClr val="202124"/>
                </a:solidFill>
                <a:effectLst/>
                <a:latin typeface="Georgia Pro" panose="02040502050405020303" pitchFamily="18" charset="0"/>
              </a:rPr>
              <a:t>protects people from discrimination based on sex in education programs or activities that receive federal financial assistance.</a:t>
            </a:r>
          </a:p>
          <a:p>
            <a:r>
              <a:rPr lang="en-US" sz="2800" dirty="0">
                <a:solidFill>
                  <a:srgbClr val="202124"/>
                </a:solidFill>
                <a:latin typeface="Georgia Pro" panose="02040502050405020303" pitchFamily="18" charset="0"/>
              </a:rPr>
              <a:t>The scope of the Title IX office includes:</a:t>
            </a:r>
          </a:p>
          <a:p>
            <a:pPr lvl="1"/>
            <a:endParaRPr lang="en-US" dirty="0"/>
          </a:p>
        </p:txBody>
      </p:sp>
      <p:sp>
        <p:nvSpPr>
          <p:cNvPr id="4" name="Content Placeholder 3">
            <a:extLst>
              <a:ext uri="{FF2B5EF4-FFF2-40B4-BE49-F238E27FC236}">
                <a16:creationId xmlns:a16="http://schemas.microsoft.com/office/drawing/2014/main" id="{1A43F234-0C13-16FE-1700-B592FA9F9E86}"/>
              </a:ext>
            </a:extLst>
          </p:cNvPr>
          <p:cNvSpPr>
            <a:spLocks noGrp="1"/>
          </p:cNvSpPr>
          <p:nvPr>
            <p:ph sz="half" idx="2"/>
          </p:nvPr>
        </p:nvSpPr>
        <p:spPr/>
        <p:txBody>
          <a:bodyPr>
            <a:normAutofit fontScale="92500" lnSpcReduction="10000"/>
          </a:bodyPr>
          <a:lstStyle/>
          <a:p>
            <a:r>
              <a:rPr lang="en-US" sz="2800" dirty="0">
                <a:latin typeface="Georgia Pro" panose="02040502050405020303" pitchFamily="18" charset="0"/>
              </a:rPr>
              <a:t>Sexual Harassment</a:t>
            </a:r>
          </a:p>
          <a:p>
            <a:r>
              <a:rPr lang="en-US" sz="2800" dirty="0">
                <a:latin typeface="Georgia Pro" panose="02040502050405020303" pitchFamily="18" charset="0"/>
              </a:rPr>
              <a:t>Sexual Exploitation</a:t>
            </a:r>
          </a:p>
          <a:p>
            <a:r>
              <a:rPr lang="en-US" sz="2800" dirty="0">
                <a:latin typeface="Georgia Pro" panose="02040502050405020303" pitchFamily="18" charset="0"/>
              </a:rPr>
              <a:t>Non-consensual Sexual Contact</a:t>
            </a:r>
          </a:p>
          <a:p>
            <a:r>
              <a:rPr lang="en-US" sz="2800" dirty="0">
                <a:latin typeface="Georgia Pro" panose="02040502050405020303" pitchFamily="18" charset="0"/>
              </a:rPr>
              <a:t>Sexual assault / rape</a:t>
            </a:r>
          </a:p>
          <a:p>
            <a:r>
              <a:rPr lang="en-US" sz="2800" dirty="0">
                <a:latin typeface="Georgia Pro" panose="02040502050405020303" pitchFamily="18" charset="0"/>
              </a:rPr>
              <a:t>Dating / domestic Violence</a:t>
            </a:r>
          </a:p>
          <a:p>
            <a:r>
              <a:rPr lang="en-US" sz="2800" dirty="0">
                <a:latin typeface="Georgia Pro" panose="02040502050405020303" pitchFamily="18" charset="0"/>
              </a:rPr>
              <a:t>Stalking</a:t>
            </a:r>
          </a:p>
          <a:p>
            <a:r>
              <a:rPr lang="en-US" sz="2800" dirty="0">
                <a:latin typeface="Georgia Pro" panose="02040502050405020303" pitchFamily="18" charset="0"/>
              </a:rPr>
              <a:t>Sexual Misconduct</a:t>
            </a:r>
          </a:p>
          <a:p>
            <a:r>
              <a:rPr lang="en-US" sz="2800" dirty="0">
                <a:latin typeface="Georgia Pro" panose="02040502050405020303" pitchFamily="18" charset="0"/>
              </a:rPr>
              <a:t>Bullying (sex or sex stereotypes)</a:t>
            </a:r>
          </a:p>
          <a:p>
            <a:r>
              <a:rPr lang="en-US" sz="2800" dirty="0">
                <a:latin typeface="Georgia Pro" panose="02040502050405020303" pitchFamily="18" charset="0"/>
              </a:rPr>
              <a:t>Sex Discrimination</a:t>
            </a:r>
          </a:p>
          <a:p>
            <a:endParaRPr lang="en-US" dirty="0"/>
          </a:p>
        </p:txBody>
      </p:sp>
    </p:spTree>
    <p:extLst>
      <p:ext uri="{BB962C8B-B14F-4D97-AF65-F5344CB8AC3E}">
        <p14:creationId xmlns:p14="http://schemas.microsoft.com/office/powerpoint/2010/main" val="337441473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355077-9EDB-3141-0371-7B10B6518123}"/>
              </a:ext>
            </a:extLst>
          </p:cNvPr>
          <p:cNvSpPr>
            <a:spLocks noGrp="1"/>
          </p:cNvSpPr>
          <p:nvPr>
            <p:ph type="title"/>
          </p:nvPr>
        </p:nvSpPr>
        <p:spPr/>
        <p:txBody>
          <a:bodyPr>
            <a:normAutofit/>
          </a:bodyPr>
          <a:lstStyle/>
          <a:p>
            <a:r>
              <a:rPr lang="en-US" sz="4400" dirty="0">
                <a:latin typeface="Georgia Pro" panose="02040502050405020303" pitchFamily="18" charset="0"/>
              </a:rPr>
              <a:t>Definitions</a:t>
            </a:r>
          </a:p>
        </p:txBody>
      </p:sp>
      <p:sp>
        <p:nvSpPr>
          <p:cNvPr id="3" name="Content Placeholder 2">
            <a:extLst>
              <a:ext uri="{FF2B5EF4-FFF2-40B4-BE49-F238E27FC236}">
                <a16:creationId xmlns:a16="http://schemas.microsoft.com/office/drawing/2014/main" id="{5FFD4849-CEDF-FCB8-CDB4-36F876CC7D66}"/>
              </a:ext>
            </a:extLst>
          </p:cNvPr>
          <p:cNvSpPr>
            <a:spLocks noGrp="1"/>
          </p:cNvSpPr>
          <p:nvPr>
            <p:ph sz="half" idx="1"/>
          </p:nvPr>
        </p:nvSpPr>
        <p:spPr/>
        <p:txBody>
          <a:bodyPr/>
          <a:lstStyle/>
          <a:p>
            <a:r>
              <a:rPr lang="en-US" b="1" dirty="0">
                <a:latin typeface="Georgia Pro" panose="02040502050405020303" pitchFamily="18" charset="0"/>
              </a:rPr>
              <a:t>Gender Discrimination: </a:t>
            </a:r>
            <a:r>
              <a:rPr lang="en-US" b="0" i="0" dirty="0">
                <a:solidFill>
                  <a:srgbClr val="333333"/>
                </a:solidFill>
                <a:effectLst/>
                <a:latin typeface="Georgia Pro" panose="02040502050405020303" pitchFamily="18" charset="0"/>
              </a:rPr>
              <a:t>Unfair treatment, attitudes, or behaviors towards an individual based upon their gender (sex)</a:t>
            </a:r>
          </a:p>
          <a:p>
            <a:r>
              <a:rPr lang="en-US" b="1" dirty="0">
                <a:latin typeface="Georgia Pro" panose="02040502050405020303" pitchFamily="18" charset="0"/>
              </a:rPr>
              <a:t>Sexual Harassment: </a:t>
            </a:r>
            <a:r>
              <a:rPr lang="en-US" b="0" i="0" dirty="0">
                <a:solidFill>
                  <a:srgbClr val="333333"/>
                </a:solidFill>
                <a:effectLst/>
                <a:latin typeface="Georgia Pro" panose="02040502050405020303" pitchFamily="18" charset="0"/>
              </a:rPr>
              <a:t>Unwanted sexual behavior, advances, or requests for favors that is offensive, severe, and/or frequent to the extent that it interferes with an individual's right to an education and participation in a program or activity</a:t>
            </a:r>
          </a:p>
          <a:p>
            <a:endParaRPr lang="en-US" b="0" i="0" dirty="0">
              <a:solidFill>
                <a:srgbClr val="333333"/>
              </a:solidFill>
              <a:effectLst/>
              <a:latin typeface="Georgia Pro" panose="02040502050405020303" pitchFamily="18" charset="0"/>
            </a:endParaRPr>
          </a:p>
          <a:p>
            <a:endParaRPr lang="en-US" dirty="0"/>
          </a:p>
        </p:txBody>
      </p:sp>
      <p:sp>
        <p:nvSpPr>
          <p:cNvPr id="4" name="Content Placeholder 3">
            <a:extLst>
              <a:ext uri="{FF2B5EF4-FFF2-40B4-BE49-F238E27FC236}">
                <a16:creationId xmlns:a16="http://schemas.microsoft.com/office/drawing/2014/main" id="{2648C7E1-5D56-0081-9CED-EAE8C4054CC7}"/>
              </a:ext>
            </a:extLst>
          </p:cNvPr>
          <p:cNvSpPr>
            <a:spLocks noGrp="1"/>
          </p:cNvSpPr>
          <p:nvPr>
            <p:ph sz="half" idx="2"/>
          </p:nvPr>
        </p:nvSpPr>
        <p:spPr/>
        <p:txBody>
          <a:bodyPr/>
          <a:lstStyle/>
          <a:p>
            <a:r>
              <a:rPr lang="en-US" b="1" dirty="0">
                <a:latin typeface="Georgia Pro" panose="02040502050405020303" pitchFamily="18" charset="0"/>
              </a:rPr>
              <a:t>Sexual Violence: </a:t>
            </a:r>
            <a:r>
              <a:rPr lang="en-US" b="0" i="0" dirty="0">
                <a:solidFill>
                  <a:srgbClr val="333333"/>
                </a:solidFill>
                <a:effectLst/>
                <a:latin typeface="Georgia Pro" panose="02040502050405020303" pitchFamily="18" charset="0"/>
              </a:rPr>
              <a:t>Use of force or manipulation of unwanted sexual activity</a:t>
            </a:r>
          </a:p>
          <a:p>
            <a:r>
              <a:rPr lang="en-US" b="1" dirty="0">
                <a:solidFill>
                  <a:srgbClr val="333333"/>
                </a:solidFill>
                <a:latin typeface="Georgia Pro" panose="02040502050405020303" pitchFamily="18" charset="0"/>
              </a:rPr>
              <a:t>Hostile Environment: </a:t>
            </a:r>
            <a:r>
              <a:rPr lang="en-US" b="0" i="0" dirty="0">
                <a:solidFill>
                  <a:srgbClr val="333333"/>
                </a:solidFill>
                <a:effectLst/>
                <a:latin typeface="Georgia Pro" panose="02040502050405020303" pitchFamily="18" charset="0"/>
              </a:rPr>
              <a:t>A situation of discriminatory or sexual nature that has occurred and created a adverse setting</a:t>
            </a:r>
          </a:p>
          <a:p>
            <a:r>
              <a:rPr lang="en-US" b="1" i="0" dirty="0">
                <a:solidFill>
                  <a:srgbClr val="333333"/>
                </a:solidFill>
                <a:effectLst/>
                <a:latin typeface="Georgia Pro" panose="02040502050405020303" pitchFamily="18" charset="0"/>
              </a:rPr>
              <a:t>Retaliation: </a:t>
            </a:r>
            <a:r>
              <a:rPr lang="en-US" dirty="0">
                <a:solidFill>
                  <a:srgbClr val="333333"/>
                </a:solidFill>
                <a:latin typeface="Georgia Pro" panose="02040502050405020303" pitchFamily="18" charset="0"/>
              </a:rPr>
              <a:t>A</a:t>
            </a:r>
            <a:r>
              <a:rPr lang="en-US" b="0" i="0" dirty="0">
                <a:solidFill>
                  <a:srgbClr val="333333"/>
                </a:solidFill>
                <a:effectLst/>
                <a:latin typeface="Georgia Pro" panose="02040502050405020303" pitchFamily="18" charset="0"/>
              </a:rPr>
              <a:t> form of revenge or reaction because of a filed complaint against a person</a:t>
            </a:r>
          </a:p>
          <a:p>
            <a:endParaRPr lang="en-US" b="0" i="0" dirty="0">
              <a:solidFill>
                <a:srgbClr val="333333"/>
              </a:solidFill>
              <a:effectLst/>
              <a:latin typeface="Georgia Pro" panose="02040502050405020303" pitchFamily="18" charset="0"/>
            </a:endParaRPr>
          </a:p>
          <a:p>
            <a:pPr marL="0" indent="0">
              <a:buNone/>
            </a:pPr>
            <a:endParaRPr lang="en-US" dirty="0"/>
          </a:p>
        </p:txBody>
      </p:sp>
    </p:spTree>
    <p:extLst>
      <p:ext uri="{BB962C8B-B14F-4D97-AF65-F5344CB8AC3E}">
        <p14:creationId xmlns:p14="http://schemas.microsoft.com/office/powerpoint/2010/main" val="24318180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C1A995-3A3B-70DF-8A09-A33A259EED88}"/>
              </a:ext>
            </a:extLst>
          </p:cNvPr>
          <p:cNvSpPr>
            <a:spLocks noGrp="1"/>
          </p:cNvSpPr>
          <p:nvPr>
            <p:ph type="title"/>
          </p:nvPr>
        </p:nvSpPr>
        <p:spPr/>
        <p:txBody>
          <a:bodyPr>
            <a:normAutofit/>
          </a:bodyPr>
          <a:lstStyle/>
          <a:p>
            <a:r>
              <a:rPr lang="en-US" sz="4400" b="1" dirty="0">
                <a:latin typeface="Georgia Pro" panose="02040502050405020303" pitchFamily="18" charset="0"/>
              </a:rPr>
              <a:t>What Does Title IX Require?</a:t>
            </a:r>
          </a:p>
        </p:txBody>
      </p:sp>
      <p:sp>
        <p:nvSpPr>
          <p:cNvPr id="3" name="Content Placeholder 2">
            <a:extLst>
              <a:ext uri="{FF2B5EF4-FFF2-40B4-BE49-F238E27FC236}">
                <a16:creationId xmlns:a16="http://schemas.microsoft.com/office/drawing/2014/main" id="{9A5D1450-FAAF-E30D-37EB-A6D5A38F787B}"/>
              </a:ext>
            </a:extLst>
          </p:cNvPr>
          <p:cNvSpPr>
            <a:spLocks noGrp="1"/>
          </p:cNvSpPr>
          <p:nvPr>
            <p:ph idx="1"/>
          </p:nvPr>
        </p:nvSpPr>
        <p:spPr>
          <a:xfrm>
            <a:off x="691515" y="1759352"/>
            <a:ext cx="8675370" cy="5241206"/>
          </a:xfrm>
        </p:spPr>
        <p:txBody>
          <a:bodyPr>
            <a:normAutofit lnSpcReduction="10000"/>
          </a:bodyPr>
          <a:lstStyle/>
          <a:p>
            <a:r>
              <a:rPr lang="en-US" b="1" dirty="0">
                <a:latin typeface="Georgia Pro" panose="02040502050405020303" pitchFamily="18" charset="0"/>
              </a:rPr>
              <a:t>Notice of Non-Discrimination</a:t>
            </a:r>
          </a:p>
          <a:p>
            <a:pPr lvl="1"/>
            <a:r>
              <a:rPr lang="en-US" i="0" dirty="0">
                <a:solidFill>
                  <a:srgbClr val="333333"/>
                </a:solidFill>
                <a:effectLst/>
                <a:latin typeface="Georgia Pro" panose="02040502050405020303" pitchFamily="18" charset="0"/>
              </a:rPr>
              <a:t>This notice prohibiting sex discrimination must be widely distributed, available, and easily accessible to the school community each year.</a:t>
            </a:r>
          </a:p>
          <a:p>
            <a:r>
              <a:rPr lang="en-US" b="1" dirty="0">
                <a:solidFill>
                  <a:srgbClr val="333333"/>
                </a:solidFill>
                <a:latin typeface="Georgia Pro" panose="02040502050405020303" pitchFamily="18" charset="0"/>
              </a:rPr>
              <a:t>Designate a Title IX Coordinator</a:t>
            </a:r>
          </a:p>
          <a:p>
            <a:pPr lvl="1"/>
            <a:r>
              <a:rPr lang="en-US" i="0" dirty="0">
                <a:solidFill>
                  <a:srgbClr val="333333"/>
                </a:solidFill>
                <a:effectLst/>
                <a:latin typeface="Georgia Pro" panose="02040502050405020303" pitchFamily="18" charset="0"/>
              </a:rPr>
              <a:t>The Title IX Coordinator ensures schools are compliant with Title IX, coordinates the investigation and disciplinary process, and looks for patterns or systematic problems with compliance to ensure schools fulfill all their federal obligations.</a:t>
            </a:r>
          </a:p>
          <a:p>
            <a:r>
              <a:rPr lang="en-US" b="1" dirty="0">
                <a:solidFill>
                  <a:srgbClr val="333333"/>
                </a:solidFill>
                <a:latin typeface="Georgia Pro" panose="02040502050405020303" pitchFamily="18" charset="0"/>
              </a:rPr>
              <a:t>Clear Grievance Procedures</a:t>
            </a:r>
          </a:p>
          <a:p>
            <a:pPr lvl="1"/>
            <a:r>
              <a:rPr lang="en-US" i="0" dirty="0">
                <a:solidFill>
                  <a:srgbClr val="333333"/>
                </a:solidFill>
                <a:effectLst/>
                <a:latin typeface="Georgia Pro" panose="02040502050405020303" pitchFamily="18" charset="0"/>
              </a:rPr>
              <a:t>Schools are required to adopt and publish a grievance procedure outlining the complaint, investigation, and disciplinary process for addressing sex discrimination, sexual harassment, and sexual violence occurring within educational activity or program</a:t>
            </a:r>
          </a:p>
          <a:p>
            <a:r>
              <a:rPr lang="en-US" b="1" dirty="0">
                <a:solidFill>
                  <a:srgbClr val="333333"/>
                </a:solidFill>
                <a:latin typeface="Georgia Pro" panose="02040502050405020303" pitchFamily="18" charset="0"/>
              </a:rPr>
              <a:t>Prompt Response</a:t>
            </a:r>
          </a:p>
          <a:p>
            <a:pPr lvl="1"/>
            <a:r>
              <a:rPr lang="en-US" i="0" dirty="0">
                <a:solidFill>
                  <a:srgbClr val="333333"/>
                </a:solidFill>
                <a:effectLst/>
                <a:latin typeface="Georgia Pro" panose="02040502050405020303" pitchFamily="18" charset="0"/>
              </a:rPr>
              <a:t>Schools are required to be prompt when receiving a complaint of sex discrimination, sexual harassment, or sexual violence in order to remedy any hostile educational environment created by such behaviors.</a:t>
            </a:r>
            <a:endParaRPr lang="en-US" dirty="0">
              <a:latin typeface="Georgia Pro" panose="02040502050405020303" pitchFamily="18" charset="0"/>
            </a:endParaRPr>
          </a:p>
        </p:txBody>
      </p:sp>
    </p:spTree>
    <p:extLst>
      <p:ext uri="{BB962C8B-B14F-4D97-AF65-F5344CB8AC3E}">
        <p14:creationId xmlns:p14="http://schemas.microsoft.com/office/powerpoint/2010/main" val="32536786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119648" y="102890"/>
            <a:ext cx="7543800" cy="1175764"/>
          </a:xfrm>
        </p:spPr>
        <p:txBody>
          <a:bodyPr>
            <a:noAutofit/>
          </a:bodyPr>
          <a:lstStyle/>
          <a:p>
            <a:pPr algn="l"/>
            <a:r>
              <a:rPr lang="en-US" sz="4400" b="1" dirty="0">
                <a:latin typeface="Georgia Pro" panose="02040502050405020303" pitchFamily="18" charset="0"/>
              </a:rPr>
              <a:t>When does Title IX apply?</a:t>
            </a:r>
          </a:p>
        </p:txBody>
      </p:sp>
      <p:sp>
        <p:nvSpPr>
          <p:cNvPr id="3" name="Subtitle 2"/>
          <p:cNvSpPr>
            <a:spLocks noGrp="1"/>
          </p:cNvSpPr>
          <p:nvPr>
            <p:ph type="subTitle" idx="1"/>
          </p:nvPr>
        </p:nvSpPr>
        <p:spPr>
          <a:xfrm>
            <a:off x="1257300" y="1494503"/>
            <a:ext cx="7543800" cy="3320565"/>
          </a:xfrm>
        </p:spPr>
        <p:txBody>
          <a:bodyPr/>
          <a:lstStyle/>
          <a:p>
            <a:pPr algn="l"/>
            <a:r>
              <a:rPr lang="en-US" sz="3200" b="1" u="sng" dirty="0">
                <a:latin typeface="Georgia Pro" panose="02040502050405020303" pitchFamily="18" charset="0"/>
              </a:rPr>
              <a:t>ALL</a:t>
            </a:r>
            <a:r>
              <a:rPr lang="en-US" sz="3200" dirty="0">
                <a:latin typeface="Georgia Pro" panose="02040502050405020303" pitchFamily="18" charset="0"/>
              </a:rPr>
              <a:t> educational programs and activities and conduct on any NGU owned or controlled property</a:t>
            </a:r>
          </a:p>
          <a:p>
            <a:pPr algn="l"/>
            <a:endParaRPr lang="en-US" dirty="0">
              <a:latin typeface="Georgia Pro" panose="02040502050405020303" pitchFamily="18" charset="0"/>
            </a:endParaRPr>
          </a:p>
          <a:p>
            <a:pPr algn="l"/>
            <a:r>
              <a:rPr lang="en-US" sz="2400" dirty="0">
                <a:latin typeface="Georgia Pro" panose="02040502050405020303" pitchFamily="18" charset="0"/>
              </a:rPr>
              <a:t>Examples:	classrooms, dorms, campus </a:t>
            </a:r>
          </a:p>
          <a:p>
            <a:pPr lvl="4" algn="l"/>
            <a:r>
              <a:rPr lang="en-US" sz="2400" b="1" i="1" dirty="0">
                <a:latin typeface="Georgia Pro" panose="02040502050405020303" pitchFamily="18" charset="0"/>
              </a:rPr>
              <a:t>Also</a:t>
            </a:r>
            <a:r>
              <a:rPr lang="en-US" sz="2400" dirty="0">
                <a:latin typeface="Georgia Pro" panose="02040502050405020303" pitchFamily="18" charset="0"/>
              </a:rPr>
              <a:t>: online, internships, field trips, club/team trips, etc</a:t>
            </a:r>
            <a:r>
              <a:rPr lang="en-US" sz="1400" dirty="0"/>
              <a:t>.</a:t>
            </a:r>
          </a:p>
        </p:txBody>
      </p:sp>
      <p:pic>
        <p:nvPicPr>
          <p:cNvPr id="4" name="Picture 3"/>
          <p:cNvPicPr>
            <a:picLocks noChangeAspect="1"/>
          </p:cNvPicPr>
          <p:nvPr/>
        </p:nvPicPr>
        <p:blipFill>
          <a:blip r:embed="rId2"/>
          <a:stretch>
            <a:fillRect/>
          </a:stretch>
        </p:blipFill>
        <p:spPr>
          <a:xfrm>
            <a:off x="793878" y="4702633"/>
            <a:ext cx="8195340" cy="1971407"/>
          </a:xfrm>
          <a:prstGeom prst="rect">
            <a:avLst/>
          </a:prstGeom>
        </p:spPr>
      </p:pic>
    </p:spTree>
    <p:extLst>
      <p:ext uri="{BB962C8B-B14F-4D97-AF65-F5344CB8AC3E}">
        <p14:creationId xmlns:p14="http://schemas.microsoft.com/office/powerpoint/2010/main" val="352791598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9883AE-DA7C-E327-7FF5-A10929480843}"/>
              </a:ext>
            </a:extLst>
          </p:cNvPr>
          <p:cNvSpPr>
            <a:spLocks noGrp="1"/>
          </p:cNvSpPr>
          <p:nvPr>
            <p:ph type="title"/>
          </p:nvPr>
        </p:nvSpPr>
        <p:spPr/>
        <p:txBody>
          <a:bodyPr/>
          <a:lstStyle/>
          <a:p>
            <a:r>
              <a:rPr lang="en-US" sz="3600" b="1" dirty="0">
                <a:latin typeface="Georgia Pro" panose="02040502050405020303" pitchFamily="18" charset="0"/>
              </a:rPr>
              <a:t>Campus Security and Title IX</a:t>
            </a:r>
            <a:endParaRPr lang="en-US" dirty="0"/>
          </a:p>
        </p:txBody>
      </p:sp>
      <p:sp>
        <p:nvSpPr>
          <p:cNvPr id="3" name="Content Placeholder 2">
            <a:extLst>
              <a:ext uri="{FF2B5EF4-FFF2-40B4-BE49-F238E27FC236}">
                <a16:creationId xmlns:a16="http://schemas.microsoft.com/office/drawing/2014/main" id="{460EEC65-B296-1BBD-AC28-BBD4FE58B448}"/>
              </a:ext>
            </a:extLst>
          </p:cNvPr>
          <p:cNvSpPr>
            <a:spLocks noGrp="1"/>
          </p:cNvSpPr>
          <p:nvPr>
            <p:ph idx="1"/>
          </p:nvPr>
        </p:nvSpPr>
        <p:spPr/>
        <p:txBody>
          <a:bodyPr/>
          <a:lstStyle/>
          <a:p>
            <a:pPr marL="0" indent="0">
              <a:buNone/>
            </a:pPr>
            <a:r>
              <a:rPr lang="en-US" dirty="0">
                <a:latin typeface="Georgia Pro" panose="02040502050405020303" pitchFamily="18" charset="0"/>
              </a:rPr>
              <a:t>Campus police are in a unique position to positively impact a school’s approach to Title IX compliance. However, that potential cannot be realized fully unless both of the following occur: </a:t>
            </a:r>
          </a:p>
          <a:p>
            <a:pPr marL="457200" indent="-457200">
              <a:buAutoNum type="arabicParenBoth"/>
            </a:pPr>
            <a:r>
              <a:rPr lang="en-US" dirty="0">
                <a:latin typeface="Georgia Pro" panose="02040502050405020303" pitchFamily="18" charset="0"/>
              </a:rPr>
              <a:t>campus police must acknowledge their non-traditional law enforcement role and affirmatively work to collaborate with institution employees, including the Title IX coordinator; and </a:t>
            </a:r>
          </a:p>
          <a:p>
            <a:pPr marL="457200" indent="-457200">
              <a:buAutoNum type="arabicParenBoth"/>
            </a:pPr>
            <a:r>
              <a:rPr lang="en-US" dirty="0">
                <a:latin typeface="Georgia Pro" panose="02040502050405020303" pitchFamily="18" charset="0"/>
              </a:rPr>
              <a:t>reciprocally, the campus community, including the Title IX coordinator, must acknowledge law enforcement’s unique potential for making meaningful contributions to the compliance mission.</a:t>
            </a:r>
          </a:p>
        </p:txBody>
      </p:sp>
    </p:spTree>
    <p:extLst>
      <p:ext uri="{BB962C8B-B14F-4D97-AF65-F5344CB8AC3E}">
        <p14:creationId xmlns:p14="http://schemas.microsoft.com/office/powerpoint/2010/main" val="75383336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E6A2C7-23A2-1305-17C2-99A0DA69D670}"/>
              </a:ext>
            </a:extLst>
          </p:cNvPr>
          <p:cNvSpPr>
            <a:spLocks noGrp="1"/>
          </p:cNvSpPr>
          <p:nvPr>
            <p:ph type="title"/>
          </p:nvPr>
        </p:nvSpPr>
        <p:spPr/>
        <p:txBody>
          <a:bodyPr>
            <a:normAutofit/>
          </a:bodyPr>
          <a:lstStyle/>
          <a:p>
            <a:r>
              <a:rPr lang="en-US" sz="4000" b="1" dirty="0">
                <a:latin typeface="Georgia Pro" panose="02040502050405020303" pitchFamily="18" charset="0"/>
              </a:rPr>
              <a:t>Campus Security and Title IX</a:t>
            </a:r>
          </a:p>
        </p:txBody>
      </p:sp>
      <p:sp>
        <p:nvSpPr>
          <p:cNvPr id="3" name="Content Placeholder 2">
            <a:extLst>
              <a:ext uri="{FF2B5EF4-FFF2-40B4-BE49-F238E27FC236}">
                <a16:creationId xmlns:a16="http://schemas.microsoft.com/office/drawing/2014/main" id="{4E6D4FD7-549C-4E0A-9400-7BEDB5FA43D1}"/>
              </a:ext>
            </a:extLst>
          </p:cNvPr>
          <p:cNvSpPr>
            <a:spLocks noGrp="1"/>
          </p:cNvSpPr>
          <p:nvPr>
            <p:ph idx="1"/>
          </p:nvPr>
        </p:nvSpPr>
        <p:spPr/>
        <p:txBody>
          <a:bodyPr/>
          <a:lstStyle/>
          <a:p>
            <a:pPr marL="0" indent="0">
              <a:buNone/>
            </a:pPr>
            <a:r>
              <a:rPr lang="en-US" dirty="0">
                <a:latin typeface="Georgia Pro" panose="02040502050405020303" pitchFamily="18" charset="0"/>
              </a:rPr>
              <a:t>Through your knowledge and application of NGU policy and state laws, you play an important role in: </a:t>
            </a:r>
          </a:p>
          <a:p>
            <a:r>
              <a:rPr lang="en-US" dirty="0">
                <a:latin typeface="Georgia Pro" panose="02040502050405020303" pitchFamily="18" charset="0"/>
              </a:rPr>
              <a:t>Protecting students, faculty and staff from incidents of sexual violence.</a:t>
            </a:r>
          </a:p>
          <a:p>
            <a:r>
              <a:rPr lang="en-US" dirty="0">
                <a:latin typeface="Georgia Pro" panose="02040502050405020303" pitchFamily="18" charset="0"/>
              </a:rPr>
              <a:t>Supporting sexual assault survivors. </a:t>
            </a:r>
          </a:p>
          <a:p>
            <a:r>
              <a:rPr lang="en-US" dirty="0">
                <a:latin typeface="Georgia Pro" panose="02040502050405020303" pitchFamily="18" charset="0"/>
              </a:rPr>
              <a:t>Helping North Greenville University maintain a safe environment by striving to eliminate, prevent, and address discrimination on the basis of sex, including sexual violence. </a:t>
            </a:r>
          </a:p>
        </p:txBody>
      </p:sp>
    </p:spTree>
    <p:extLst>
      <p:ext uri="{BB962C8B-B14F-4D97-AF65-F5344CB8AC3E}">
        <p14:creationId xmlns:p14="http://schemas.microsoft.com/office/powerpoint/2010/main" val="2845644684"/>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NGU Powerpoint" id="{A22D9741-33CE-4E40-BD25-8E5ADB1A59BA}" vid="{202569F8-5966-C846-9322-7BD15B0C83AC}"/>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NGU Powerpoint</Template>
  <TotalTime>9328</TotalTime>
  <Words>1651</Words>
  <Application>Microsoft Office PowerPoint</Application>
  <PresentationFormat>Custom</PresentationFormat>
  <Paragraphs>140</Paragraphs>
  <Slides>20</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20</vt:i4>
      </vt:variant>
    </vt:vector>
  </HeadingPairs>
  <TitlesOfParts>
    <vt:vector size="26" baseType="lpstr">
      <vt:lpstr>Arial</vt:lpstr>
      <vt:lpstr>Calibri</vt:lpstr>
      <vt:lpstr>Calibri Light</vt:lpstr>
      <vt:lpstr>Garamond</vt:lpstr>
      <vt:lpstr>Georgia Pro</vt:lpstr>
      <vt:lpstr>Office Theme</vt:lpstr>
      <vt:lpstr>PowerPoint Presentation</vt:lpstr>
      <vt:lpstr>Purpose</vt:lpstr>
      <vt:lpstr>Why </vt:lpstr>
      <vt:lpstr>What is Title IX?</vt:lpstr>
      <vt:lpstr>Definitions</vt:lpstr>
      <vt:lpstr>What Does Title IX Require?</vt:lpstr>
      <vt:lpstr>When does Title IX apply?</vt:lpstr>
      <vt:lpstr>Campus Security and Title IX</vt:lpstr>
      <vt:lpstr>Campus Security and Title IX</vt:lpstr>
      <vt:lpstr>Campus Security and Title IX</vt:lpstr>
      <vt:lpstr>Campus Security and Title IX</vt:lpstr>
      <vt:lpstr>What are your primary responsibilities as a Security Officer?</vt:lpstr>
      <vt:lpstr>The Role of First Responder</vt:lpstr>
      <vt:lpstr>How to Report</vt:lpstr>
      <vt:lpstr>The Title IX Process </vt:lpstr>
      <vt:lpstr>The Title IX Process </vt:lpstr>
      <vt:lpstr>Officers With Authority</vt:lpstr>
      <vt:lpstr>Know Your Title IX Coordinator</vt:lpstr>
      <vt:lpstr>Supportive Measures</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Microsoft Office User</dc:creator>
  <cp:lastModifiedBy>Tracy Kramer</cp:lastModifiedBy>
  <cp:revision>156</cp:revision>
  <cp:lastPrinted>2020-03-12T20:16:00Z</cp:lastPrinted>
  <dcterms:created xsi:type="dcterms:W3CDTF">2016-02-11T14:22:45Z</dcterms:created>
  <dcterms:modified xsi:type="dcterms:W3CDTF">2024-08-13T19:19:42Z</dcterms:modified>
</cp:coreProperties>
</file>