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8" r:id="rId2"/>
    <p:sldId id="306" r:id="rId3"/>
    <p:sldId id="292" r:id="rId4"/>
    <p:sldId id="307" r:id="rId5"/>
    <p:sldId id="308" r:id="rId6"/>
    <p:sldId id="309"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5" r:id="rId21"/>
    <p:sldId id="326" r:id="rId22"/>
    <p:sldId id="327" r:id="rId23"/>
    <p:sldId id="328" r:id="rId24"/>
    <p:sldId id="329" r:id="rId25"/>
    <p:sldId id="333" r:id="rId26"/>
    <p:sldId id="334" r:id="rId27"/>
    <p:sldId id="359" r:id="rId28"/>
    <p:sldId id="360" r:id="rId29"/>
    <p:sldId id="338" r:id="rId30"/>
    <p:sldId id="335" r:id="rId31"/>
    <p:sldId id="303" r:id="rId32"/>
    <p:sldId id="304" r:id="rId33"/>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D70036"/>
    <a:srgbClr val="0099CC"/>
    <a:srgbClr val="D41E02"/>
    <a:srgbClr val="C2C7C8"/>
    <a:srgbClr val="3D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5"/>
    <p:restoredTop sz="94720"/>
  </p:normalViewPr>
  <p:slideViewPr>
    <p:cSldViewPr snapToGrid="0" snapToObjects="1">
      <p:cViewPr>
        <p:scale>
          <a:sx n="51" d="100"/>
          <a:sy n="51" d="100"/>
        </p:scale>
        <p:origin x="1276" y="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E30E-0623-4A87-8606-1F8684AA61AF}"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47382B70-F6EB-4390-9448-E95FB2C89E30}">
      <dgm:prSet phldrT="[Text]"/>
      <dgm:spPr/>
      <dgm:t>
        <a:bodyPr/>
        <a:lstStyle/>
        <a:p>
          <a:r>
            <a:rPr lang="en-US" dirty="0">
              <a:latin typeface="Georgia Pro" panose="02040502050405020303" pitchFamily="18" charset="0"/>
            </a:rPr>
            <a:t>Intake</a:t>
          </a:r>
        </a:p>
      </dgm:t>
    </dgm:pt>
    <dgm:pt modelId="{2DAE344F-3968-444D-8E86-9B096368CC57}" type="parTrans" cxnId="{03E03155-B57D-40E2-84AD-00354A481FDE}">
      <dgm:prSet/>
      <dgm:spPr/>
      <dgm:t>
        <a:bodyPr/>
        <a:lstStyle/>
        <a:p>
          <a:endParaRPr lang="en-US"/>
        </a:p>
      </dgm:t>
    </dgm:pt>
    <dgm:pt modelId="{70D1E7DF-F0E6-4C15-9FB6-D45282B7A439}" type="sibTrans" cxnId="{03E03155-B57D-40E2-84AD-00354A481FDE}">
      <dgm:prSet/>
      <dgm:spPr/>
      <dgm:t>
        <a:bodyPr/>
        <a:lstStyle/>
        <a:p>
          <a:endParaRPr lang="en-US"/>
        </a:p>
      </dgm:t>
    </dgm:pt>
    <dgm:pt modelId="{B05371C3-2143-4CE7-A51F-26229C069F42}">
      <dgm:prSet phldrT="[Text]" custT="1"/>
      <dgm:spPr/>
      <dgm:t>
        <a:bodyPr/>
        <a:lstStyle/>
        <a:p>
          <a:r>
            <a:rPr lang="en-US" sz="2400" dirty="0">
              <a:latin typeface="Georgia Pro" panose="02040502050405020303" pitchFamily="18" charset="0"/>
            </a:rPr>
            <a:t>Interim Measures</a:t>
          </a:r>
          <a:endParaRPr lang="en-US" sz="2400" dirty="0"/>
        </a:p>
      </dgm:t>
    </dgm:pt>
    <dgm:pt modelId="{D01B84D9-0D0C-4B6D-B6AA-776742D113B9}" type="parTrans" cxnId="{3C90D351-9BA4-4AC4-80B9-AF668B8B8235}">
      <dgm:prSet/>
      <dgm:spPr/>
      <dgm:t>
        <a:bodyPr/>
        <a:lstStyle/>
        <a:p>
          <a:endParaRPr lang="en-US"/>
        </a:p>
      </dgm:t>
    </dgm:pt>
    <dgm:pt modelId="{C890FDE0-4355-4F4A-9BD6-227C5975FC38}" type="sibTrans" cxnId="{3C90D351-9BA4-4AC4-80B9-AF668B8B8235}">
      <dgm:prSet/>
      <dgm:spPr/>
      <dgm:t>
        <a:bodyPr/>
        <a:lstStyle/>
        <a:p>
          <a:endParaRPr lang="en-US"/>
        </a:p>
      </dgm:t>
    </dgm:pt>
    <dgm:pt modelId="{0C867D33-B47C-4ED8-8FFF-321571203F6C}">
      <dgm:prSet phldrT="[Text]"/>
      <dgm:spPr/>
      <dgm:t>
        <a:bodyPr/>
        <a:lstStyle/>
        <a:p>
          <a:r>
            <a:rPr lang="en-US" dirty="0">
              <a:latin typeface="Georgia Pro" panose="02040502050405020303" pitchFamily="18" charset="0"/>
            </a:rPr>
            <a:t>Title IX or Conduct </a:t>
          </a:r>
        </a:p>
      </dgm:t>
    </dgm:pt>
    <dgm:pt modelId="{9FCB46ED-CA01-4247-B03C-A654132F4BF0}" type="parTrans" cxnId="{6213D000-6CD3-44B9-80D7-0ED27FC3D66D}">
      <dgm:prSet/>
      <dgm:spPr/>
      <dgm:t>
        <a:bodyPr/>
        <a:lstStyle/>
        <a:p>
          <a:endParaRPr lang="en-US"/>
        </a:p>
      </dgm:t>
    </dgm:pt>
    <dgm:pt modelId="{1E770CAB-5FB8-4127-9194-9873B797C7AE}" type="sibTrans" cxnId="{6213D000-6CD3-44B9-80D7-0ED27FC3D66D}">
      <dgm:prSet/>
      <dgm:spPr/>
      <dgm:t>
        <a:bodyPr/>
        <a:lstStyle/>
        <a:p>
          <a:endParaRPr lang="en-US"/>
        </a:p>
      </dgm:t>
    </dgm:pt>
    <dgm:pt modelId="{79EDB7EF-8634-43CB-BB7D-68BC105B317C}">
      <dgm:prSet phldrT="[Text]" custT="1"/>
      <dgm:spPr/>
      <dgm:t>
        <a:bodyPr/>
        <a:lstStyle/>
        <a:p>
          <a:r>
            <a:rPr lang="en-US" sz="2400" dirty="0">
              <a:latin typeface="Georgia Pro" panose="02040502050405020303" pitchFamily="18" charset="0"/>
            </a:rPr>
            <a:t>OWAs evaluate for Title IX </a:t>
          </a:r>
        </a:p>
      </dgm:t>
    </dgm:pt>
    <dgm:pt modelId="{9239F7EF-F748-4D5C-AA28-0E9AB996EC16}" type="parTrans" cxnId="{F99D46C8-B201-4D27-84EE-08226DA1DE54}">
      <dgm:prSet/>
      <dgm:spPr/>
      <dgm:t>
        <a:bodyPr/>
        <a:lstStyle/>
        <a:p>
          <a:endParaRPr lang="en-US"/>
        </a:p>
      </dgm:t>
    </dgm:pt>
    <dgm:pt modelId="{67F87AED-8B22-4906-BBFD-087C2910CD4A}" type="sibTrans" cxnId="{F99D46C8-B201-4D27-84EE-08226DA1DE54}">
      <dgm:prSet/>
      <dgm:spPr/>
      <dgm:t>
        <a:bodyPr/>
        <a:lstStyle/>
        <a:p>
          <a:endParaRPr lang="en-US"/>
        </a:p>
      </dgm:t>
    </dgm:pt>
    <dgm:pt modelId="{33FE8F54-8F08-41A0-B9F7-3A8ECB769BB6}">
      <dgm:prSet phldrT="[Text]"/>
      <dgm:spPr/>
      <dgm:t>
        <a:bodyPr/>
        <a:lstStyle/>
        <a:p>
          <a:r>
            <a:rPr lang="en-US" dirty="0">
              <a:latin typeface="Georgia Pro" panose="02040502050405020303" pitchFamily="18" charset="0"/>
            </a:rPr>
            <a:t>Title IX Formal or Informal Process</a:t>
          </a:r>
        </a:p>
      </dgm:t>
    </dgm:pt>
    <dgm:pt modelId="{8E0B2AA9-31A1-4957-B317-36C900DAAB74}" type="parTrans" cxnId="{077B44F1-8030-460E-8F64-E804AB5C5806}">
      <dgm:prSet/>
      <dgm:spPr/>
      <dgm:t>
        <a:bodyPr/>
        <a:lstStyle/>
        <a:p>
          <a:endParaRPr lang="en-US"/>
        </a:p>
      </dgm:t>
    </dgm:pt>
    <dgm:pt modelId="{1B39A3CC-7404-4F07-A386-A1CD9CC8E127}" type="sibTrans" cxnId="{077B44F1-8030-460E-8F64-E804AB5C5806}">
      <dgm:prSet/>
      <dgm:spPr/>
      <dgm:t>
        <a:bodyPr/>
        <a:lstStyle/>
        <a:p>
          <a:endParaRPr lang="en-US"/>
        </a:p>
      </dgm:t>
    </dgm:pt>
    <dgm:pt modelId="{6AE806B1-D2DE-45BE-B351-8CF1D8D94708}">
      <dgm:prSet phldrT="[Text]" custT="1"/>
      <dgm:spPr/>
      <dgm:t>
        <a:bodyPr/>
        <a:lstStyle/>
        <a:p>
          <a:r>
            <a:rPr lang="en-US" sz="2400" dirty="0">
              <a:latin typeface="Georgia Pro" panose="02040502050405020303" pitchFamily="18" charset="0"/>
            </a:rPr>
            <a:t>Informal Resolution </a:t>
          </a:r>
        </a:p>
      </dgm:t>
    </dgm:pt>
    <dgm:pt modelId="{2DF1A290-7162-4973-A797-469A7B664482}" type="parTrans" cxnId="{BD12C471-896C-46DD-B704-22F0357EEBD9}">
      <dgm:prSet/>
      <dgm:spPr/>
      <dgm:t>
        <a:bodyPr/>
        <a:lstStyle/>
        <a:p>
          <a:endParaRPr lang="en-US"/>
        </a:p>
      </dgm:t>
    </dgm:pt>
    <dgm:pt modelId="{3DD3F25E-6733-44B4-8F23-47002FEF96F4}" type="sibTrans" cxnId="{BD12C471-896C-46DD-B704-22F0357EEBD9}">
      <dgm:prSet/>
      <dgm:spPr/>
      <dgm:t>
        <a:bodyPr/>
        <a:lstStyle/>
        <a:p>
          <a:endParaRPr lang="en-US"/>
        </a:p>
      </dgm:t>
    </dgm:pt>
    <dgm:pt modelId="{B1D499C4-F536-4B4C-B1E6-C7B4E9473502}">
      <dgm:prSet custT="1"/>
      <dgm:spPr/>
      <dgm:t>
        <a:bodyPr/>
        <a:lstStyle/>
        <a:p>
          <a:r>
            <a:rPr lang="en-US" sz="2400" dirty="0">
              <a:latin typeface="Georgia Pro" panose="02040502050405020303" pitchFamily="18" charset="0"/>
            </a:rPr>
            <a:t>Initial Assessment</a:t>
          </a:r>
        </a:p>
      </dgm:t>
    </dgm:pt>
    <dgm:pt modelId="{D171F88C-46A6-4FB5-89B2-2ED841D1445D}" type="parTrans" cxnId="{D6E1CF3A-B796-4BAA-BB7F-631C9F945210}">
      <dgm:prSet/>
      <dgm:spPr/>
      <dgm:t>
        <a:bodyPr/>
        <a:lstStyle/>
        <a:p>
          <a:endParaRPr lang="en-US"/>
        </a:p>
      </dgm:t>
    </dgm:pt>
    <dgm:pt modelId="{CCDAF592-9BF1-4AF0-B3CA-BAE7787FE9E5}" type="sibTrans" cxnId="{D6E1CF3A-B796-4BAA-BB7F-631C9F945210}">
      <dgm:prSet/>
      <dgm:spPr/>
      <dgm:t>
        <a:bodyPr/>
        <a:lstStyle/>
        <a:p>
          <a:endParaRPr lang="en-US"/>
        </a:p>
      </dgm:t>
    </dgm:pt>
    <dgm:pt modelId="{F6AF2CAB-CB32-4006-8A56-B3AB4D13C187}">
      <dgm:prSet custT="1"/>
      <dgm:spPr/>
      <dgm:t>
        <a:bodyPr/>
        <a:lstStyle/>
        <a:p>
          <a:r>
            <a:rPr lang="en-US" sz="2400" dirty="0">
              <a:latin typeface="Georgia Pro" panose="02040502050405020303" pitchFamily="18" charset="0"/>
            </a:rPr>
            <a:t>If not Title IX, referred to Student Engagement or HR</a:t>
          </a:r>
        </a:p>
      </dgm:t>
    </dgm:pt>
    <dgm:pt modelId="{C15B9858-9D96-4A7B-83D3-3E4046555492}" type="parTrans" cxnId="{B9627841-1854-4411-BD13-080266F46D7E}">
      <dgm:prSet/>
      <dgm:spPr/>
      <dgm:t>
        <a:bodyPr/>
        <a:lstStyle/>
        <a:p>
          <a:endParaRPr lang="en-US"/>
        </a:p>
      </dgm:t>
    </dgm:pt>
    <dgm:pt modelId="{FD39F050-71AB-466A-9DC0-C40A5C443B5D}" type="sibTrans" cxnId="{B9627841-1854-4411-BD13-080266F46D7E}">
      <dgm:prSet/>
      <dgm:spPr/>
      <dgm:t>
        <a:bodyPr/>
        <a:lstStyle/>
        <a:p>
          <a:endParaRPr lang="en-US"/>
        </a:p>
      </dgm:t>
    </dgm:pt>
    <dgm:pt modelId="{A85DC0BA-3E18-40E0-A74E-CBE763247AD3}">
      <dgm:prSet custT="1"/>
      <dgm:spPr/>
      <dgm:t>
        <a:bodyPr/>
        <a:lstStyle/>
        <a:p>
          <a:r>
            <a:rPr lang="en-US" sz="2400" dirty="0">
              <a:latin typeface="Georgia Pro" panose="02040502050405020303" pitchFamily="18" charset="0"/>
            </a:rPr>
            <a:t>Formal Investigation</a:t>
          </a:r>
        </a:p>
      </dgm:t>
    </dgm:pt>
    <dgm:pt modelId="{20A5A907-BF16-428B-9B4A-D293DD67469E}" type="parTrans" cxnId="{83FA76D3-E19F-4783-9AE1-AFE4EC71D480}">
      <dgm:prSet/>
      <dgm:spPr/>
      <dgm:t>
        <a:bodyPr/>
        <a:lstStyle/>
        <a:p>
          <a:endParaRPr lang="en-US"/>
        </a:p>
      </dgm:t>
    </dgm:pt>
    <dgm:pt modelId="{B32ECA4B-3CF5-4E28-8D7E-0AC3492B5EC3}" type="sibTrans" cxnId="{83FA76D3-E19F-4783-9AE1-AFE4EC71D480}">
      <dgm:prSet/>
      <dgm:spPr/>
      <dgm:t>
        <a:bodyPr/>
        <a:lstStyle/>
        <a:p>
          <a:endParaRPr lang="en-US"/>
        </a:p>
      </dgm:t>
    </dgm:pt>
    <dgm:pt modelId="{B317E81E-D6EB-4BFC-A2AE-0B44A268BFB7}" type="pres">
      <dgm:prSet presAssocID="{DEF8E30E-0623-4A87-8606-1F8684AA61AF}" presName="linearFlow" presStyleCnt="0">
        <dgm:presLayoutVars>
          <dgm:dir/>
          <dgm:animLvl val="lvl"/>
          <dgm:resizeHandles val="exact"/>
        </dgm:presLayoutVars>
      </dgm:prSet>
      <dgm:spPr/>
    </dgm:pt>
    <dgm:pt modelId="{D06FF706-5F62-48A9-9AB0-0BE912ACB4D5}" type="pres">
      <dgm:prSet presAssocID="{47382B70-F6EB-4390-9448-E95FB2C89E30}" presName="composite" presStyleCnt="0"/>
      <dgm:spPr/>
    </dgm:pt>
    <dgm:pt modelId="{C053E271-2CF6-478A-BA93-C2AB57D5D5B8}" type="pres">
      <dgm:prSet presAssocID="{47382B70-F6EB-4390-9448-E95FB2C89E30}" presName="parentText" presStyleLbl="alignNode1" presStyleIdx="0" presStyleCnt="3">
        <dgm:presLayoutVars>
          <dgm:chMax val="1"/>
          <dgm:bulletEnabled val="1"/>
        </dgm:presLayoutVars>
      </dgm:prSet>
      <dgm:spPr/>
    </dgm:pt>
    <dgm:pt modelId="{B842F346-8828-48F7-BBF9-8E85F974AC24}" type="pres">
      <dgm:prSet presAssocID="{47382B70-F6EB-4390-9448-E95FB2C89E30}" presName="descendantText" presStyleLbl="alignAcc1" presStyleIdx="0" presStyleCnt="3">
        <dgm:presLayoutVars>
          <dgm:bulletEnabled val="1"/>
        </dgm:presLayoutVars>
      </dgm:prSet>
      <dgm:spPr/>
    </dgm:pt>
    <dgm:pt modelId="{0225315B-CB0E-4077-A910-1AD37D1E8417}" type="pres">
      <dgm:prSet presAssocID="{70D1E7DF-F0E6-4C15-9FB6-D45282B7A439}" presName="sp" presStyleCnt="0"/>
      <dgm:spPr/>
    </dgm:pt>
    <dgm:pt modelId="{AEECE515-761A-477C-A014-62AF7D75275C}" type="pres">
      <dgm:prSet presAssocID="{0C867D33-B47C-4ED8-8FFF-321571203F6C}" presName="composite" presStyleCnt="0"/>
      <dgm:spPr/>
    </dgm:pt>
    <dgm:pt modelId="{1D843CB6-8F80-4682-B301-5E3CDA8A7998}" type="pres">
      <dgm:prSet presAssocID="{0C867D33-B47C-4ED8-8FFF-321571203F6C}" presName="parentText" presStyleLbl="alignNode1" presStyleIdx="1" presStyleCnt="3">
        <dgm:presLayoutVars>
          <dgm:chMax val="1"/>
          <dgm:bulletEnabled val="1"/>
        </dgm:presLayoutVars>
      </dgm:prSet>
      <dgm:spPr/>
    </dgm:pt>
    <dgm:pt modelId="{0559D0BE-1C02-4EE4-9048-A950E167C393}" type="pres">
      <dgm:prSet presAssocID="{0C867D33-B47C-4ED8-8FFF-321571203F6C}" presName="descendantText" presStyleLbl="alignAcc1" presStyleIdx="1" presStyleCnt="3">
        <dgm:presLayoutVars>
          <dgm:bulletEnabled val="1"/>
        </dgm:presLayoutVars>
      </dgm:prSet>
      <dgm:spPr/>
    </dgm:pt>
    <dgm:pt modelId="{607BBC31-FABF-4B59-9EE9-931F3C670541}" type="pres">
      <dgm:prSet presAssocID="{1E770CAB-5FB8-4127-9194-9873B797C7AE}" presName="sp" presStyleCnt="0"/>
      <dgm:spPr/>
    </dgm:pt>
    <dgm:pt modelId="{09E12819-133B-4034-B954-CB4A4E289E97}" type="pres">
      <dgm:prSet presAssocID="{33FE8F54-8F08-41A0-B9F7-3A8ECB769BB6}" presName="composite" presStyleCnt="0"/>
      <dgm:spPr/>
    </dgm:pt>
    <dgm:pt modelId="{060DED60-2E08-4C2D-B6E7-9B2E5AE990EB}" type="pres">
      <dgm:prSet presAssocID="{33FE8F54-8F08-41A0-B9F7-3A8ECB769BB6}" presName="parentText" presStyleLbl="alignNode1" presStyleIdx="2" presStyleCnt="3">
        <dgm:presLayoutVars>
          <dgm:chMax val="1"/>
          <dgm:bulletEnabled val="1"/>
        </dgm:presLayoutVars>
      </dgm:prSet>
      <dgm:spPr/>
    </dgm:pt>
    <dgm:pt modelId="{AA502901-3830-4CC3-B250-5F9889E01265}" type="pres">
      <dgm:prSet presAssocID="{33FE8F54-8F08-41A0-B9F7-3A8ECB769BB6}" presName="descendantText" presStyleLbl="alignAcc1" presStyleIdx="2" presStyleCnt="3">
        <dgm:presLayoutVars>
          <dgm:bulletEnabled val="1"/>
        </dgm:presLayoutVars>
      </dgm:prSet>
      <dgm:spPr/>
    </dgm:pt>
  </dgm:ptLst>
  <dgm:cxnLst>
    <dgm:cxn modelId="{6213D000-6CD3-44B9-80D7-0ED27FC3D66D}" srcId="{DEF8E30E-0623-4A87-8606-1F8684AA61AF}" destId="{0C867D33-B47C-4ED8-8FFF-321571203F6C}" srcOrd="1" destOrd="0" parTransId="{9FCB46ED-CA01-4247-B03C-A654132F4BF0}" sibTransId="{1E770CAB-5FB8-4127-9194-9873B797C7AE}"/>
    <dgm:cxn modelId="{E4D2AD10-8EF1-4DE4-B4B3-3F834E48979B}" type="presOf" srcId="{6AE806B1-D2DE-45BE-B351-8CF1D8D94708}" destId="{AA502901-3830-4CC3-B250-5F9889E01265}" srcOrd="0" destOrd="0" presId="urn:microsoft.com/office/officeart/2005/8/layout/chevron2"/>
    <dgm:cxn modelId="{4743B524-FE47-4899-B4B6-0C5D8242E7BC}" type="presOf" srcId="{B05371C3-2143-4CE7-A51F-26229C069F42}" destId="{B842F346-8828-48F7-BBF9-8E85F974AC24}" srcOrd="0" destOrd="0" presId="urn:microsoft.com/office/officeart/2005/8/layout/chevron2"/>
    <dgm:cxn modelId="{D4578F2F-DB98-4440-8EA2-03AD8814ED32}" type="presOf" srcId="{0C867D33-B47C-4ED8-8FFF-321571203F6C}" destId="{1D843CB6-8F80-4682-B301-5E3CDA8A7998}" srcOrd="0" destOrd="0" presId="urn:microsoft.com/office/officeart/2005/8/layout/chevron2"/>
    <dgm:cxn modelId="{D6E1CF3A-B796-4BAA-BB7F-631C9F945210}" srcId="{47382B70-F6EB-4390-9448-E95FB2C89E30}" destId="{B1D499C4-F536-4B4C-B1E6-C7B4E9473502}" srcOrd="1" destOrd="0" parTransId="{D171F88C-46A6-4FB5-89B2-2ED841D1445D}" sibTransId="{CCDAF592-9BF1-4AF0-B3CA-BAE7787FE9E5}"/>
    <dgm:cxn modelId="{B9627841-1854-4411-BD13-080266F46D7E}" srcId="{0C867D33-B47C-4ED8-8FFF-321571203F6C}" destId="{F6AF2CAB-CB32-4006-8A56-B3AB4D13C187}" srcOrd="1" destOrd="0" parTransId="{C15B9858-9D96-4A7B-83D3-3E4046555492}" sibTransId="{FD39F050-71AB-466A-9DC0-C40A5C443B5D}"/>
    <dgm:cxn modelId="{33B1AA61-256B-43DA-95A2-E00B6BCDAC7B}" type="presOf" srcId="{B1D499C4-F536-4B4C-B1E6-C7B4E9473502}" destId="{B842F346-8828-48F7-BBF9-8E85F974AC24}" srcOrd="0" destOrd="1" presId="urn:microsoft.com/office/officeart/2005/8/layout/chevron2"/>
    <dgm:cxn modelId="{A6C5726A-A19F-4FCB-8D2C-3A3F7A10AFEB}" type="presOf" srcId="{47382B70-F6EB-4390-9448-E95FB2C89E30}" destId="{C053E271-2CF6-478A-BA93-C2AB57D5D5B8}" srcOrd="0" destOrd="0" presId="urn:microsoft.com/office/officeart/2005/8/layout/chevron2"/>
    <dgm:cxn modelId="{BD12C471-896C-46DD-B704-22F0357EEBD9}" srcId="{33FE8F54-8F08-41A0-B9F7-3A8ECB769BB6}" destId="{6AE806B1-D2DE-45BE-B351-8CF1D8D94708}" srcOrd="0" destOrd="0" parTransId="{2DF1A290-7162-4973-A797-469A7B664482}" sibTransId="{3DD3F25E-6733-44B4-8F23-47002FEF96F4}"/>
    <dgm:cxn modelId="{3C90D351-9BA4-4AC4-80B9-AF668B8B8235}" srcId="{47382B70-F6EB-4390-9448-E95FB2C89E30}" destId="{B05371C3-2143-4CE7-A51F-26229C069F42}" srcOrd="0" destOrd="0" parTransId="{D01B84D9-0D0C-4B6D-B6AA-776742D113B9}" sibTransId="{C890FDE0-4355-4F4A-9BD6-227C5975FC38}"/>
    <dgm:cxn modelId="{03E03155-B57D-40E2-84AD-00354A481FDE}" srcId="{DEF8E30E-0623-4A87-8606-1F8684AA61AF}" destId="{47382B70-F6EB-4390-9448-E95FB2C89E30}" srcOrd="0" destOrd="0" parTransId="{2DAE344F-3968-444D-8E86-9B096368CC57}" sibTransId="{70D1E7DF-F0E6-4C15-9FB6-D45282B7A439}"/>
    <dgm:cxn modelId="{B82A7A59-BE29-4A1C-BB8F-3631A5DCA938}" type="presOf" srcId="{33FE8F54-8F08-41A0-B9F7-3A8ECB769BB6}" destId="{060DED60-2E08-4C2D-B6E7-9B2E5AE990EB}" srcOrd="0" destOrd="0" presId="urn:microsoft.com/office/officeart/2005/8/layout/chevron2"/>
    <dgm:cxn modelId="{181BAC82-8C57-4755-8F86-9468830CB6B7}" type="presOf" srcId="{F6AF2CAB-CB32-4006-8A56-B3AB4D13C187}" destId="{0559D0BE-1C02-4EE4-9048-A950E167C393}" srcOrd="0" destOrd="1" presId="urn:microsoft.com/office/officeart/2005/8/layout/chevron2"/>
    <dgm:cxn modelId="{AA287283-4217-456B-AC97-79B0F07F2733}" type="presOf" srcId="{A85DC0BA-3E18-40E0-A74E-CBE763247AD3}" destId="{AA502901-3830-4CC3-B250-5F9889E01265}" srcOrd="0" destOrd="1" presId="urn:microsoft.com/office/officeart/2005/8/layout/chevron2"/>
    <dgm:cxn modelId="{F99D46C8-B201-4D27-84EE-08226DA1DE54}" srcId="{0C867D33-B47C-4ED8-8FFF-321571203F6C}" destId="{79EDB7EF-8634-43CB-BB7D-68BC105B317C}" srcOrd="0" destOrd="0" parTransId="{9239F7EF-F748-4D5C-AA28-0E9AB996EC16}" sibTransId="{67F87AED-8B22-4906-BBFD-087C2910CD4A}"/>
    <dgm:cxn modelId="{21FE97C8-FCFE-44EC-9341-FDAA0B048CCF}" type="presOf" srcId="{79EDB7EF-8634-43CB-BB7D-68BC105B317C}" destId="{0559D0BE-1C02-4EE4-9048-A950E167C393}" srcOrd="0" destOrd="0" presId="urn:microsoft.com/office/officeart/2005/8/layout/chevron2"/>
    <dgm:cxn modelId="{83FA76D3-E19F-4783-9AE1-AFE4EC71D480}" srcId="{33FE8F54-8F08-41A0-B9F7-3A8ECB769BB6}" destId="{A85DC0BA-3E18-40E0-A74E-CBE763247AD3}" srcOrd="1" destOrd="0" parTransId="{20A5A907-BF16-428B-9B4A-D293DD67469E}" sibTransId="{B32ECA4B-3CF5-4E28-8D7E-0AC3492B5EC3}"/>
    <dgm:cxn modelId="{B472F9E6-34D4-4599-B283-74FBECEA0839}" type="presOf" srcId="{DEF8E30E-0623-4A87-8606-1F8684AA61AF}" destId="{B317E81E-D6EB-4BFC-A2AE-0B44A268BFB7}" srcOrd="0" destOrd="0" presId="urn:microsoft.com/office/officeart/2005/8/layout/chevron2"/>
    <dgm:cxn modelId="{077B44F1-8030-460E-8F64-E804AB5C5806}" srcId="{DEF8E30E-0623-4A87-8606-1F8684AA61AF}" destId="{33FE8F54-8F08-41A0-B9F7-3A8ECB769BB6}" srcOrd="2" destOrd="0" parTransId="{8E0B2AA9-31A1-4957-B317-36C900DAAB74}" sibTransId="{1B39A3CC-7404-4F07-A386-A1CD9CC8E127}"/>
    <dgm:cxn modelId="{A6C1F5E5-876C-4FF4-80CE-CD2E70E6A012}" type="presParOf" srcId="{B317E81E-D6EB-4BFC-A2AE-0B44A268BFB7}" destId="{D06FF706-5F62-48A9-9AB0-0BE912ACB4D5}" srcOrd="0" destOrd="0" presId="urn:microsoft.com/office/officeart/2005/8/layout/chevron2"/>
    <dgm:cxn modelId="{8BC7CE97-B4C7-4280-B34A-C1F420AB241D}" type="presParOf" srcId="{D06FF706-5F62-48A9-9AB0-0BE912ACB4D5}" destId="{C053E271-2CF6-478A-BA93-C2AB57D5D5B8}" srcOrd="0" destOrd="0" presId="urn:microsoft.com/office/officeart/2005/8/layout/chevron2"/>
    <dgm:cxn modelId="{99AA2204-D069-4A56-8D7E-8A6138FFD70A}" type="presParOf" srcId="{D06FF706-5F62-48A9-9AB0-0BE912ACB4D5}" destId="{B842F346-8828-48F7-BBF9-8E85F974AC24}" srcOrd="1" destOrd="0" presId="urn:microsoft.com/office/officeart/2005/8/layout/chevron2"/>
    <dgm:cxn modelId="{61EE9688-3CBA-4E79-B78A-521596DE0B0F}" type="presParOf" srcId="{B317E81E-D6EB-4BFC-A2AE-0B44A268BFB7}" destId="{0225315B-CB0E-4077-A910-1AD37D1E8417}" srcOrd="1" destOrd="0" presId="urn:microsoft.com/office/officeart/2005/8/layout/chevron2"/>
    <dgm:cxn modelId="{C46C5530-E094-49B0-BCC2-257FF986494B}" type="presParOf" srcId="{B317E81E-D6EB-4BFC-A2AE-0B44A268BFB7}" destId="{AEECE515-761A-477C-A014-62AF7D75275C}" srcOrd="2" destOrd="0" presId="urn:microsoft.com/office/officeart/2005/8/layout/chevron2"/>
    <dgm:cxn modelId="{D1A77737-C3EE-4613-BC20-37F6BFB2871E}" type="presParOf" srcId="{AEECE515-761A-477C-A014-62AF7D75275C}" destId="{1D843CB6-8F80-4682-B301-5E3CDA8A7998}" srcOrd="0" destOrd="0" presId="urn:microsoft.com/office/officeart/2005/8/layout/chevron2"/>
    <dgm:cxn modelId="{8E66EE1E-4469-42FB-9B5C-2BB128E6D460}" type="presParOf" srcId="{AEECE515-761A-477C-A014-62AF7D75275C}" destId="{0559D0BE-1C02-4EE4-9048-A950E167C393}" srcOrd="1" destOrd="0" presId="urn:microsoft.com/office/officeart/2005/8/layout/chevron2"/>
    <dgm:cxn modelId="{E704D950-C37A-45AD-970E-A00F9BCD75DD}" type="presParOf" srcId="{B317E81E-D6EB-4BFC-A2AE-0B44A268BFB7}" destId="{607BBC31-FABF-4B59-9EE9-931F3C670541}" srcOrd="3" destOrd="0" presId="urn:microsoft.com/office/officeart/2005/8/layout/chevron2"/>
    <dgm:cxn modelId="{05B66486-AA69-443F-9C8F-016F98C5FC09}" type="presParOf" srcId="{B317E81E-D6EB-4BFC-A2AE-0B44A268BFB7}" destId="{09E12819-133B-4034-B954-CB4A4E289E97}" srcOrd="4" destOrd="0" presId="urn:microsoft.com/office/officeart/2005/8/layout/chevron2"/>
    <dgm:cxn modelId="{68088D58-B449-43DE-A86E-5639402DB90F}" type="presParOf" srcId="{09E12819-133B-4034-B954-CB4A4E289E97}" destId="{060DED60-2E08-4C2D-B6E7-9B2E5AE990EB}" srcOrd="0" destOrd="0" presId="urn:microsoft.com/office/officeart/2005/8/layout/chevron2"/>
    <dgm:cxn modelId="{5B941319-982A-45DB-AFB6-2F4F6A8BA359}" type="presParOf" srcId="{09E12819-133B-4034-B954-CB4A4E289E97}" destId="{AA502901-3830-4CC3-B250-5F9889E012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A3210-81A1-45AC-9ED1-DD6B0DDF2875}"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6C469C89-BCB0-4DFE-8FD7-035C0C241308}">
      <dgm:prSet phldrT="[Text]"/>
      <dgm:spPr/>
      <dgm:t>
        <a:bodyPr/>
        <a:lstStyle/>
        <a:p>
          <a:r>
            <a:rPr lang="en-US" dirty="0"/>
            <a:t>Adjudication</a:t>
          </a:r>
        </a:p>
      </dgm:t>
    </dgm:pt>
    <dgm:pt modelId="{6FF12E54-7E0D-428D-AAE7-95FDF8343220}" type="parTrans" cxnId="{2718B8A6-EF2F-404A-ACDF-FCBBA7E03092}">
      <dgm:prSet/>
      <dgm:spPr/>
      <dgm:t>
        <a:bodyPr/>
        <a:lstStyle/>
        <a:p>
          <a:endParaRPr lang="en-US"/>
        </a:p>
      </dgm:t>
    </dgm:pt>
    <dgm:pt modelId="{AB449FAA-B8BF-4352-B231-0264317F25F4}" type="sibTrans" cxnId="{2718B8A6-EF2F-404A-ACDF-FCBBA7E03092}">
      <dgm:prSet/>
      <dgm:spPr/>
      <dgm:t>
        <a:bodyPr/>
        <a:lstStyle/>
        <a:p>
          <a:endParaRPr lang="en-US"/>
        </a:p>
      </dgm:t>
    </dgm:pt>
    <dgm:pt modelId="{8F0414DB-EEB0-4F8C-8E45-D87ADD6C25B5}">
      <dgm:prSet phldrT="[Text]"/>
      <dgm:spPr/>
      <dgm:t>
        <a:bodyPr/>
        <a:lstStyle/>
        <a:p>
          <a:r>
            <a:rPr lang="en-US" dirty="0"/>
            <a:t>Panel of trained adjudicators</a:t>
          </a:r>
        </a:p>
      </dgm:t>
    </dgm:pt>
    <dgm:pt modelId="{35955446-CF05-4306-80CA-ADDC38A02858}" type="parTrans" cxnId="{3FC77A14-2CC5-4806-84C2-A398E6C7056A}">
      <dgm:prSet/>
      <dgm:spPr/>
      <dgm:t>
        <a:bodyPr/>
        <a:lstStyle/>
        <a:p>
          <a:endParaRPr lang="en-US"/>
        </a:p>
      </dgm:t>
    </dgm:pt>
    <dgm:pt modelId="{A2CA0344-E875-40CB-BF71-7D754BDC30CB}" type="sibTrans" cxnId="{3FC77A14-2CC5-4806-84C2-A398E6C7056A}">
      <dgm:prSet/>
      <dgm:spPr/>
      <dgm:t>
        <a:bodyPr/>
        <a:lstStyle/>
        <a:p>
          <a:endParaRPr lang="en-US"/>
        </a:p>
      </dgm:t>
    </dgm:pt>
    <dgm:pt modelId="{DC8544CB-4E7B-491D-8A43-F89E0C28B631}">
      <dgm:prSet phldrT="[Text]"/>
      <dgm:spPr/>
      <dgm:t>
        <a:bodyPr/>
        <a:lstStyle/>
        <a:p>
          <a:r>
            <a:rPr lang="en-US" dirty="0"/>
            <a:t>Written Record or Live Hearing</a:t>
          </a:r>
        </a:p>
      </dgm:t>
    </dgm:pt>
    <dgm:pt modelId="{5AF0FD87-9AE8-49A8-AF43-16020BCBC7F1}" type="parTrans" cxnId="{6BE3A57B-B6FB-41EE-9036-AAD53800B74B}">
      <dgm:prSet/>
      <dgm:spPr/>
      <dgm:t>
        <a:bodyPr/>
        <a:lstStyle/>
        <a:p>
          <a:endParaRPr lang="en-US"/>
        </a:p>
      </dgm:t>
    </dgm:pt>
    <dgm:pt modelId="{AE12FB32-8BE4-457B-AE14-5B2A4AB52561}" type="sibTrans" cxnId="{6BE3A57B-B6FB-41EE-9036-AAD53800B74B}">
      <dgm:prSet/>
      <dgm:spPr/>
      <dgm:t>
        <a:bodyPr/>
        <a:lstStyle/>
        <a:p>
          <a:endParaRPr lang="en-US"/>
        </a:p>
      </dgm:t>
    </dgm:pt>
    <dgm:pt modelId="{6E81FE5C-7190-437A-ACBE-CE5CD44DAF1A}">
      <dgm:prSet phldrT="[Text]"/>
      <dgm:spPr/>
      <dgm:t>
        <a:bodyPr/>
        <a:lstStyle/>
        <a:p>
          <a:r>
            <a:rPr lang="en-US" dirty="0"/>
            <a:t>Appeal</a:t>
          </a:r>
        </a:p>
      </dgm:t>
    </dgm:pt>
    <dgm:pt modelId="{7EC92D52-7282-4FB5-9984-92CB46C64E70}" type="parTrans" cxnId="{BE25E7C8-311A-43F8-AACF-F19CBB59C122}">
      <dgm:prSet/>
      <dgm:spPr/>
      <dgm:t>
        <a:bodyPr/>
        <a:lstStyle/>
        <a:p>
          <a:endParaRPr lang="en-US"/>
        </a:p>
      </dgm:t>
    </dgm:pt>
    <dgm:pt modelId="{6461AA4E-0584-40A7-B295-0ED85D7093BF}" type="sibTrans" cxnId="{BE25E7C8-311A-43F8-AACF-F19CBB59C122}">
      <dgm:prSet/>
      <dgm:spPr/>
      <dgm:t>
        <a:bodyPr/>
        <a:lstStyle/>
        <a:p>
          <a:endParaRPr lang="en-US"/>
        </a:p>
      </dgm:t>
    </dgm:pt>
    <dgm:pt modelId="{D0179E19-D09F-49CF-ABD6-F4A2E36BBA65}">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Procedural error</a:t>
          </a:r>
          <a:endParaRPr lang="en-US" dirty="0"/>
        </a:p>
      </dgm:t>
    </dgm:pt>
    <dgm:pt modelId="{90B812BE-210C-4449-B0C7-7B05C1C3F5A5}" type="parTrans" cxnId="{6B8231F7-1102-4435-8285-C04DB7B6E8AC}">
      <dgm:prSet/>
      <dgm:spPr/>
      <dgm:t>
        <a:bodyPr/>
        <a:lstStyle/>
        <a:p>
          <a:endParaRPr lang="en-US"/>
        </a:p>
      </dgm:t>
    </dgm:pt>
    <dgm:pt modelId="{639915CE-960B-4F90-971C-6448C085D639}" type="sibTrans" cxnId="{6B8231F7-1102-4435-8285-C04DB7B6E8AC}">
      <dgm:prSet/>
      <dgm:spPr/>
      <dgm:t>
        <a:bodyPr/>
        <a:lstStyle/>
        <a:p>
          <a:endParaRPr lang="en-US"/>
        </a:p>
      </dgm:t>
    </dgm:pt>
    <dgm:pt modelId="{3600635A-F1B3-4B92-ABB2-625896E1C6CA}">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Preponderance of the evidence standard</a:t>
          </a:r>
          <a:endParaRPr lang="en-US" dirty="0"/>
        </a:p>
      </dgm:t>
    </dgm:pt>
    <dgm:pt modelId="{2DEF8DC9-6723-46EA-BCB3-63F60A4C9550}" type="parTrans" cxnId="{6B7315F3-9A60-4628-965D-248F63F1F35E}">
      <dgm:prSet/>
      <dgm:spPr/>
      <dgm:t>
        <a:bodyPr/>
        <a:lstStyle/>
        <a:p>
          <a:endParaRPr lang="en-US"/>
        </a:p>
      </dgm:t>
    </dgm:pt>
    <dgm:pt modelId="{8BFD8560-5247-4BC0-B7F6-4B3583DA39B4}" type="sibTrans" cxnId="{6B7315F3-9A60-4628-965D-248F63F1F35E}">
      <dgm:prSet/>
      <dgm:spPr/>
      <dgm:t>
        <a:bodyPr/>
        <a:lstStyle/>
        <a:p>
          <a:endParaRPr lang="en-US"/>
        </a:p>
      </dgm:t>
    </dgm:pt>
    <dgm:pt modelId="{70E0E112-983B-4EF1-9553-6AC92EB08DE2}">
      <dgm:prSet/>
      <dgm:spPr/>
      <dgm:t>
        <a:bodyPr/>
        <a:lstStyle/>
        <a:p>
          <a:r>
            <a:rPr lang="en-US">
              <a:latin typeface="Arial" panose="020B0604020202020204" pitchFamily="34" charset="0"/>
              <a:cs typeface="Arial" panose="020B0604020202020204" pitchFamily="34" charset="0"/>
            </a:rPr>
            <a:t>New evidence</a:t>
          </a:r>
          <a:endParaRPr lang="en-US" dirty="0">
            <a:latin typeface="Arial" panose="020B0604020202020204" pitchFamily="34" charset="0"/>
            <a:cs typeface="Arial" panose="020B0604020202020204" pitchFamily="34" charset="0"/>
          </a:endParaRPr>
        </a:p>
      </dgm:t>
    </dgm:pt>
    <dgm:pt modelId="{5507E6E1-B0DB-4BDE-9409-23396E6FC7BD}" type="parTrans" cxnId="{64A61680-47F8-4FAB-BB36-7B762C660EAF}">
      <dgm:prSet/>
      <dgm:spPr/>
      <dgm:t>
        <a:bodyPr/>
        <a:lstStyle/>
        <a:p>
          <a:endParaRPr lang="en-US"/>
        </a:p>
      </dgm:t>
    </dgm:pt>
    <dgm:pt modelId="{EC42B3B9-46F2-4057-BAE7-A4594ABA1CC7}" type="sibTrans" cxnId="{64A61680-47F8-4FAB-BB36-7B762C660EAF}">
      <dgm:prSet/>
      <dgm:spPr/>
      <dgm:t>
        <a:bodyPr/>
        <a:lstStyle/>
        <a:p>
          <a:endParaRPr lang="en-US"/>
        </a:p>
      </dgm:t>
    </dgm:pt>
    <dgm:pt modelId="{D339A4A2-BD4C-4A5A-A2B2-2D8DC219064B}">
      <dgm:prSet/>
      <dgm:spPr/>
      <dgm:t>
        <a:bodyPr/>
        <a:lstStyle/>
        <a:p>
          <a:r>
            <a:rPr lang="en-US" dirty="0">
              <a:latin typeface="Arial" panose="020B0604020202020204" pitchFamily="34" charset="0"/>
              <a:cs typeface="Arial" panose="020B0604020202020204" pitchFamily="34" charset="0"/>
            </a:rPr>
            <a:t>Conflict/Bias</a:t>
          </a:r>
        </a:p>
      </dgm:t>
    </dgm:pt>
    <dgm:pt modelId="{A3EF2E9A-9B71-409E-AD42-6683D841577F}" type="parTrans" cxnId="{AB21CFD5-DD6B-4FEE-9D6B-8F6D6DA339AA}">
      <dgm:prSet/>
      <dgm:spPr/>
      <dgm:t>
        <a:bodyPr/>
        <a:lstStyle/>
        <a:p>
          <a:endParaRPr lang="en-US"/>
        </a:p>
      </dgm:t>
    </dgm:pt>
    <dgm:pt modelId="{E7A86117-5ADC-482E-9F2D-4AD09BE66BD1}" type="sibTrans" cxnId="{AB21CFD5-DD6B-4FEE-9D6B-8F6D6DA339AA}">
      <dgm:prSet/>
      <dgm:spPr/>
      <dgm:t>
        <a:bodyPr/>
        <a:lstStyle/>
        <a:p>
          <a:endParaRPr lang="en-US"/>
        </a:p>
      </dgm:t>
    </dgm:pt>
    <dgm:pt modelId="{A6DD167E-A88F-42A2-9D9D-3981A90EF16C}">
      <dgm:prSet/>
      <dgm:spPr/>
      <dgm:t>
        <a:bodyPr/>
        <a:lstStyle/>
        <a:p>
          <a:r>
            <a:rPr lang="en-US">
              <a:latin typeface="Georgia Pro" panose="02040502050405020303" pitchFamily="18" charset="0"/>
            </a:rPr>
            <a:t>Formal Investigation</a:t>
          </a:r>
          <a:endParaRPr lang="en-US" dirty="0">
            <a:latin typeface="Georgia Pro" panose="02040502050405020303" pitchFamily="18" charset="0"/>
          </a:endParaRPr>
        </a:p>
      </dgm:t>
    </dgm:pt>
    <dgm:pt modelId="{D70466D5-35E4-43D1-8163-3005BEEF727F}" type="parTrans" cxnId="{918DD4B9-9CAA-403E-98B5-CBD44B8D8E94}">
      <dgm:prSet/>
      <dgm:spPr/>
      <dgm:t>
        <a:bodyPr/>
        <a:lstStyle/>
        <a:p>
          <a:endParaRPr lang="en-US"/>
        </a:p>
      </dgm:t>
    </dgm:pt>
    <dgm:pt modelId="{294D8C34-BE4B-4537-8E63-C89D9B2DF284}" type="sibTrans" cxnId="{918DD4B9-9CAA-403E-98B5-CBD44B8D8E94}">
      <dgm:prSet/>
      <dgm:spPr/>
      <dgm:t>
        <a:bodyPr/>
        <a:lstStyle/>
        <a:p>
          <a:endParaRPr lang="en-US"/>
        </a:p>
      </dgm:t>
    </dgm:pt>
    <dgm:pt modelId="{98B8C1CE-A99C-4FAF-8447-B6B6C4416B8F}">
      <dgm:prSet/>
      <dgm:spPr/>
      <dgm:t>
        <a:bodyPr/>
        <a:lstStyle/>
        <a:p>
          <a:endParaRPr lang="en-US"/>
        </a:p>
      </dgm:t>
    </dgm:pt>
    <dgm:pt modelId="{1712F6B9-B315-450C-BBB7-489E982045B9}" type="parTrans" cxnId="{3045CEB8-1B93-43AC-B0F9-C8A9EFF6DDC1}">
      <dgm:prSet/>
      <dgm:spPr/>
      <dgm:t>
        <a:bodyPr/>
        <a:lstStyle/>
        <a:p>
          <a:endParaRPr lang="en-US"/>
        </a:p>
      </dgm:t>
    </dgm:pt>
    <dgm:pt modelId="{B057A80A-0DBE-4ABD-B752-12527F91A3B0}" type="sibTrans" cxnId="{3045CEB8-1B93-43AC-B0F9-C8A9EFF6DDC1}">
      <dgm:prSet/>
      <dgm:spPr/>
      <dgm:t>
        <a:bodyPr/>
        <a:lstStyle/>
        <a:p>
          <a:endParaRPr lang="en-US"/>
        </a:p>
      </dgm:t>
    </dgm:pt>
    <dgm:pt modelId="{41A0970D-6B2A-45DF-950F-8E17C191BF06}">
      <dgm:prSet/>
      <dgm:spPr/>
      <dgm:t>
        <a:bodyPr/>
        <a:lstStyle/>
        <a:p>
          <a:r>
            <a:rPr lang="en-US">
              <a:latin typeface="Georgia Pro" panose="02040502050405020303" pitchFamily="18" charset="0"/>
            </a:rPr>
            <a:t>Fact Finding</a:t>
          </a:r>
          <a:endParaRPr lang="en-US" dirty="0">
            <a:latin typeface="Georgia Pro" panose="02040502050405020303" pitchFamily="18" charset="0"/>
          </a:endParaRPr>
        </a:p>
      </dgm:t>
    </dgm:pt>
    <dgm:pt modelId="{7D2591C8-13D3-45BB-A48C-7C541DFC5052}" type="parTrans" cxnId="{06FD6634-A9BE-41A9-89F0-9BF04E5D5C28}">
      <dgm:prSet/>
      <dgm:spPr/>
      <dgm:t>
        <a:bodyPr/>
        <a:lstStyle/>
        <a:p>
          <a:endParaRPr lang="en-US"/>
        </a:p>
      </dgm:t>
    </dgm:pt>
    <dgm:pt modelId="{5613EE5C-E48C-4918-89EB-7A31760F2662}" type="sibTrans" cxnId="{06FD6634-A9BE-41A9-89F0-9BF04E5D5C28}">
      <dgm:prSet/>
      <dgm:spPr/>
      <dgm:t>
        <a:bodyPr/>
        <a:lstStyle/>
        <a:p>
          <a:endParaRPr lang="en-US"/>
        </a:p>
      </dgm:t>
    </dgm:pt>
    <dgm:pt modelId="{2B02955B-497D-4C79-AF09-858557B67BC2}">
      <dgm:prSet/>
      <dgm:spPr/>
      <dgm:t>
        <a:bodyPr/>
        <a:lstStyle/>
        <a:p>
          <a:r>
            <a:rPr lang="en-US">
              <a:latin typeface="Georgia Pro" panose="02040502050405020303" pitchFamily="18" charset="0"/>
            </a:rPr>
            <a:t>Fair and transparent process</a:t>
          </a:r>
          <a:endParaRPr lang="en-US" dirty="0">
            <a:latin typeface="Georgia Pro" panose="02040502050405020303" pitchFamily="18" charset="0"/>
          </a:endParaRPr>
        </a:p>
      </dgm:t>
    </dgm:pt>
    <dgm:pt modelId="{4CCFDBDA-87B2-430B-AEF5-5566F272F0A0}" type="parTrans" cxnId="{397435F5-9C4B-4EE8-809E-0967980D419F}">
      <dgm:prSet/>
      <dgm:spPr/>
      <dgm:t>
        <a:bodyPr/>
        <a:lstStyle/>
        <a:p>
          <a:endParaRPr lang="en-US"/>
        </a:p>
      </dgm:t>
    </dgm:pt>
    <dgm:pt modelId="{D77B71AE-5848-4A31-A105-53BDB053598F}" type="sibTrans" cxnId="{397435F5-9C4B-4EE8-809E-0967980D419F}">
      <dgm:prSet/>
      <dgm:spPr/>
      <dgm:t>
        <a:bodyPr/>
        <a:lstStyle/>
        <a:p>
          <a:endParaRPr lang="en-US"/>
        </a:p>
      </dgm:t>
    </dgm:pt>
    <dgm:pt modelId="{03E47B2A-350A-42D5-A801-0CF9F0D2D4B3}">
      <dgm:prSet/>
      <dgm:spPr/>
      <dgm:t>
        <a:bodyPr/>
        <a:lstStyle/>
        <a:p>
          <a:r>
            <a:rPr lang="en-US">
              <a:latin typeface="Georgia Pro" panose="02040502050405020303" pitchFamily="18" charset="0"/>
            </a:rPr>
            <a:t>Produces a report of finding</a:t>
          </a:r>
          <a:endParaRPr lang="en-US" dirty="0">
            <a:latin typeface="Georgia Pro" panose="02040502050405020303" pitchFamily="18" charset="0"/>
          </a:endParaRPr>
        </a:p>
      </dgm:t>
    </dgm:pt>
    <dgm:pt modelId="{9176D389-7D0C-430D-81DD-0C9A9D7E0B67}" type="parTrans" cxnId="{9AC42973-16BB-4F0D-8989-291F49A68079}">
      <dgm:prSet/>
      <dgm:spPr/>
      <dgm:t>
        <a:bodyPr/>
        <a:lstStyle/>
        <a:p>
          <a:endParaRPr lang="en-US"/>
        </a:p>
      </dgm:t>
    </dgm:pt>
    <dgm:pt modelId="{EB5F69FE-CBA0-4C0C-A9D4-2C0560CBE28B}" type="sibTrans" cxnId="{9AC42973-16BB-4F0D-8989-291F49A68079}">
      <dgm:prSet/>
      <dgm:spPr/>
      <dgm:t>
        <a:bodyPr/>
        <a:lstStyle/>
        <a:p>
          <a:endParaRPr lang="en-US"/>
        </a:p>
      </dgm:t>
    </dgm:pt>
    <dgm:pt modelId="{DA336CB3-0BAB-4683-A21B-6625F0571BAD}" type="pres">
      <dgm:prSet presAssocID="{C1EA3210-81A1-45AC-9ED1-DD6B0DDF2875}" presName="linearFlow" presStyleCnt="0">
        <dgm:presLayoutVars>
          <dgm:dir/>
          <dgm:animLvl val="lvl"/>
          <dgm:resizeHandles val="exact"/>
        </dgm:presLayoutVars>
      </dgm:prSet>
      <dgm:spPr/>
    </dgm:pt>
    <dgm:pt modelId="{00CA0904-C972-40C6-A937-53C68F633206}" type="pres">
      <dgm:prSet presAssocID="{A6DD167E-A88F-42A2-9D9D-3981A90EF16C}" presName="composite" presStyleCnt="0"/>
      <dgm:spPr/>
    </dgm:pt>
    <dgm:pt modelId="{08E155D8-1447-4C0B-80EE-5606585F1120}" type="pres">
      <dgm:prSet presAssocID="{A6DD167E-A88F-42A2-9D9D-3981A90EF16C}" presName="parentText" presStyleLbl="alignNode1" presStyleIdx="0" presStyleCnt="3">
        <dgm:presLayoutVars>
          <dgm:chMax val="1"/>
          <dgm:bulletEnabled val="1"/>
        </dgm:presLayoutVars>
      </dgm:prSet>
      <dgm:spPr/>
    </dgm:pt>
    <dgm:pt modelId="{6866A581-61F8-454B-898B-5318FEDFF68A}" type="pres">
      <dgm:prSet presAssocID="{A6DD167E-A88F-42A2-9D9D-3981A90EF16C}" presName="descendantText" presStyleLbl="alignAcc1" presStyleIdx="0" presStyleCnt="3">
        <dgm:presLayoutVars>
          <dgm:bulletEnabled val="1"/>
        </dgm:presLayoutVars>
      </dgm:prSet>
      <dgm:spPr/>
    </dgm:pt>
    <dgm:pt modelId="{730DAFDA-9A18-4AED-BCFD-5A52339F7422}" type="pres">
      <dgm:prSet presAssocID="{294D8C34-BE4B-4537-8E63-C89D9B2DF284}" presName="sp" presStyleCnt="0"/>
      <dgm:spPr/>
    </dgm:pt>
    <dgm:pt modelId="{D135171D-4327-4F6B-9A4E-1F5967729E81}" type="pres">
      <dgm:prSet presAssocID="{6C469C89-BCB0-4DFE-8FD7-035C0C241308}" presName="composite" presStyleCnt="0"/>
      <dgm:spPr/>
    </dgm:pt>
    <dgm:pt modelId="{F8B1E50B-3839-4A6F-9FB0-114FDC7EBFD8}" type="pres">
      <dgm:prSet presAssocID="{6C469C89-BCB0-4DFE-8FD7-035C0C241308}" presName="parentText" presStyleLbl="alignNode1" presStyleIdx="1" presStyleCnt="3">
        <dgm:presLayoutVars>
          <dgm:chMax val="1"/>
          <dgm:bulletEnabled val="1"/>
        </dgm:presLayoutVars>
      </dgm:prSet>
      <dgm:spPr/>
    </dgm:pt>
    <dgm:pt modelId="{6878B735-9DD9-4F09-8D5C-DFA3F6104EC1}" type="pres">
      <dgm:prSet presAssocID="{6C469C89-BCB0-4DFE-8FD7-035C0C241308}" presName="descendantText" presStyleLbl="alignAcc1" presStyleIdx="1" presStyleCnt="3">
        <dgm:presLayoutVars>
          <dgm:bulletEnabled val="1"/>
        </dgm:presLayoutVars>
      </dgm:prSet>
      <dgm:spPr/>
    </dgm:pt>
    <dgm:pt modelId="{E34DC323-8B00-41C0-BE7D-84EAD8EEC2EE}" type="pres">
      <dgm:prSet presAssocID="{AB449FAA-B8BF-4352-B231-0264317F25F4}" presName="sp" presStyleCnt="0"/>
      <dgm:spPr/>
    </dgm:pt>
    <dgm:pt modelId="{79AD5755-643B-4F53-9CDF-0FB8F411E6F4}" type="pres">
      <dgm:prSet presAssocID="{6E81FE5C-7190-437A-ACBE-CE5CD44DAF1A}" presName="composite" presStyleCnt="0"/>
      <dgm:spPr/>
    </dgm:pt>
    <dgm:pt modelId="{A65D3D98-9E7D-459E-9E4D-CA14507CEEC9}" type="pres">
      <dgm:prSet presAssocID="{6E81FE5C-7190-437A-ACBE-CE5CD44DAF1A}" presName="parentText" presStyleLbl="alignNode1" presStyleIdx="2" presStyleCnt="3">
        <dgm:presLayoutVars>
          <dgm:chMax val="1"/>
          <dgm:bulletEnabled val="1"/>
        </dgm:presLayoutVars>
      </dgm:prSet>
      <dgm:spPr/>
    </dgm:pt>
    <dgm:pt modelId="{8EBE4ADD-9723-4DE3-A388-35115FE9C39C}" type="pres">
      <dgm:prSet presAssocID="{6E81FE5C-7190-437A-ACBE-CE5CD44DAF1A}" presName="descendantText" presStyleLbl="alignAcc1" presStyleIdx="2" presStyleCnt="3">
        <dgm:presLayoutVars>
          <dgm:bulletEnabled val="1"/>
        </dgm:presLayoutVars>
      </dgm:prSet>
      <dgm:spPr/>
    </dgm:pt>
  </dgm:ptLst>
  <dgm:cxnLst>
    <dgm:cxn modelId="{7278D307-E162-41F4-AE0B-742E31F03147}" type="presOf" srcId="{98B8C1CE-A99C-4FAF-8447-B6B6C4416B8F}" destId="{6866A581-61F8-454B-898B-5318FEDFF68A}" srcOrd="0" destOrd="0" presId="urn:microsoft.com/office/officeart/2005/8/layout/chevron2"/>
    <dgm:cxn modelId="{3FC77A14-2CC5-4806-84C2-A398E6C7056A}" srcId="{6C469C89-BCB0-4DFE-8FD7-035C0C241308}" destId="{8F0414DB-EEB0-4F8C-8E45-D87ADD6C25B5}" srcOrd="0" destOrd="0" parTransId="{35955446-CF05-4306-80CA-ADDC38A02858}" sibTransId="{A2CA0344-E875-40CB-BF71-7D754BDC30CB}"/>
    <dgm:cxn modelId="{1DF68016-3E2F-48CF-8A88-AC5C5EAB61ED}" type="presOf" srcId="{C1EA3210-81A1-45AC-9ED1-DD6B0DDF2875}" destId="{DA336CB3-0BAB-4683-A21B-6625F0571BAD}" srcOrd="0" destOrd="0" presId="urn:microsoft.com/office/officeart/2005/8/layout/chevron2"/>
    <dgm:cxn modelId="{06FD6634-A9BE-41A9-89F0-9BF04E5D5C28}" srcId="{A6DD167E-A88F-42A2-9D9D-3981A90EF16C}" destId="{41A0970D-6B2A-45DF-950F-8E17C191BF06}" srcOrd="1" destOrd="0" parTransId="{7D2591C8-13D3-45BB-A48C-7C541DFC5052}" sibTransId="{5613EE5C-E48C-4918-89EB-7A31760F2662}"/>
    <dgm:cxn modelId="{C321AF39-A547-4C30-A081-0A134F75F0E0}" type="presOf" srcId="{D339A4A2-BD4C-4A5A-A2B2-2D8DC219064B}" destId="{8EBE4ADD-9723-4DE3-A388-35115FE9C39C}" srcOrd="0" destOrd="2" presId="urn:microsoft.com/office/officeart/2005/8/layout/chevron2"/>
    <dgm:cxn modelId="{76569761-D48F-44E9-9649-3EE9AC979A26}" type="presOf" srcId="{8F0414DB-EEB0-4F8C-8E45-D87ADD6C25B5}" destId="{6878B735-9DD9-4F09-8D5C-DFA3F6104EC1}" srcOrd="0" destOrd="0" presId="urn:microsoft.com/office/officeart/2005/8/layout/chevron2"/>
    <dgm:cxn modelId="{CD126962-7488-4EFF-BB0A-405BC85F7FAB}" type="presOf" srcId="{3600635A-F1B3-4B92-ABB2-625896E1C6CA}" destId="{6878B735-9DD9-4F09-8D5C-DFA3F6104EC1}" srcOrd="0" destOrd="2" presId="urn:microsoft.com/office/officeart/2005/8/layout/chevron2"/>
    <dgm:cxn modelId="{945C004C-4D2A-4136-8E54-0FD5738B6036}" type="presOf" srcId="{A6DD167E-A88F-42A2-9D9D-3981A90EF16C}" destId="{08E155D8-1447-4C0B-80EE-5606585F1120}" srcOrd="0" destOrd="0" presId="urn:microsoft.com/office/officeart/2005/8/layout/chevron2"/>
    <dgm:cxn modelId="{9AC42973-16BB-4F0D-8989-291F49A68079}" srcId="{A6DD167E-A88F-42A2-9D9D-3981A90EF16C}" destId="{03E47B2A-350A-42D5-A801-0CF9F0D2D4B3}" srcOrd="3" destOrd="0" parTransId="{9176D389-7D0C-430D-81DD-0C9A9D7E0B67}" sibTransId="{EB5F69FE-CBA0-4C0C-A9D4-2C0560CBE28B}"/>
    <dgm:cxn modelId="{6BE3A57B-B6FB-41EE-9036-AAD53800B74B}" srcId="{6C469C89-BCB0-4DFE-8FD7-035C0C241308}" destId="{DC8544CB-4E7B-491D-8A43-F89E0C28B631}" srcOrd="1" destOrd="0" parTransId="{5AF0FD87-9AE8-49A8-AF43-16020BCBC7F1}" sibTransId="{AE12FB32-8BE4-457B-AE14-5B2A4AB52561}"/>
    <dgm:cxn modelId="{F54ECD7D-96A7-4DDC-B1EF-37C0190B84C1}" type="presOf" srcId="{D0179E19-D09F-49CF-ABD6-F4A2E36BBA65}" destId="{8EBE4ADD-9723-4DE3-A388-35115FE9C39C}" srcOrd="0" destOrd="0" presId="urn:microsoft.com/office/officeart/2005/8/layout/chevron2"/>
    <dgm:cxn modelId="{1364D47F-257B-4486-AFF6-6D4CC9F2FCC2}" type="presOf" srcId="{41A0970D-6B2A-45DF-950F-8E17C191BF06}" destId="{6866A581-61F8-454B-898B-5318FEDFF68A}" srcOrd="0" destOrd="1" presId="urn:microsoft.com/office/officeart/2005/8/layout/chevron2"/>
    <dgm:cxn modelId="{64A61680-47F8-4FAB-BB36-7B762C660EAF}" srcId="{6E81FE5C-7190-437A-ACBE-CE5CD44DAF1A}" destId="{70E0E112-983B-4EF1-9553-6AC92EB08DE2}" srcOrd="1" destOrd="0" parTransId="{5507E6E1-B0DB-4BDE-9409-23396E6FC7BD}" sibTransId="{EC42B3B9-46F2-4057-BAE7-A4594ABA1CC7}"/>
    <dgm:cxn modelId="{99C2A58A-0852-4F51-B0AF-BE674A500769}" type="presOf" srcId="{6C469C89-BCB0-4DFE-8FD7-035C0C241308}" destId="{F8B1E50B-3839-4A6F-9FB0-114FDC7EBFD8}" srcOrd="0" destOrd="0" presId="urn:microsoft.com/office/officeart/2005/8/layout/chevron2"/>
    <dgm:cxn modelId="{F2D60A8C-33CB-4DEA-AB74-47B1F3F168E8}" type="presOf" srcId="{70E0E112-983B-4EF1-9553-6AC92EB08DE2}" destId="{8EBE4ADD-9723-4DE3-A388-35115FE9C39C}" srcOrd="0" destOrd="1" presId="urn:microsoft.com/office/officeart/2005/8/layout/chevron2"/>
    <dgm:cxn modelId="{4B3DED91-0EA5-4F9B-8244-37DD0AC07EAF}" type="presOf" srcId="{03E47B2A-350A-42D5-A801-0CF9F0D2D4B3}" destId="{6866A581-61F8-454B-898B-5318FEDFF68A}" srcOrd="0" destOrd="3" presId="urn:microsoft.com/office/officeart/2005/8/layout/chevron2"/>
    <dgm:cxn modelId="{541381A4-23B9-476D-AD3F-86EC8666B667}" type="presOf" srcId="{2B02955B-497D-4C79-AF09-858557B67BC2}" destId="{6866A581-61F8-454B-898B-5318FEDFF68A}" srcOrd="0" destOrd="2" presId="urn:microsoft.com/office/officeart/2005/8/layout/chevron2"/>
    <dgm:cxn modelId="{2718B8A6-EF2F-404A-ACDF-FCBBA7E03092}" srcId="{C1EA3210-81A1-45AC-9ED1-DD6B0DDF2875}" destId="{6C469C89-BCB0-4DFE-8FD7-035C0C241308}" srcOrd="1" destOrd="0" parTransId="{6FF12E54-7E0D-428D-AAE7-95FDF8343220}" sibTransId="{AB449FAA-B8BF-4352-B231-0264317F25F4}"/>
    <dgm:cxn modelId="{3045CEB8-1B93-43AC-B0F9-C8A9EFF6DDC1}" srcId="{A6DD167E-A88F-42A2-9D9D-3981A90EF16C}" destId="{98B8C1CE-A99C-4FAF-8447-B6B6C4416B8F}" srcOrd="0" destOrd="0" parTransId="{1712F6B9-B315-450C-BBB7-489E982045B9}" sibTransId="{B057A80A-0DBE-4ABD-B752-12527F91A3B0}"/>
    <dgm:cxn modelId="{918DD4B9-9CAA-403E-98B5-CBD44B8D8E94}" srcId="{C1EA3210-81A1-45AC-9ED1-DD6B0DDF2875}" destId="{A6DD167E-A88F-42A2-9D9D-3981A90EF16C}" srcOrd="0" destOrd="0" parTransId="{D70466D5-35E4-43D1-8163-3005BEEF727F}" sibTransId="{294D8C34-BE4B-4537-8E63-C89D9B2DF284}"/>
    <dgm:cxn modelId="{BE25E7C8-311A-43F8-AACF-F19CBB59C122}" srcId="{C1EA3210-81A1-45AC-9ED1-DD6B0DDF2875}" destId="{6E81FE5C-7190-437A-ACBE-CE5CD44DAF1A}" srcOrd="2" destOrd="0" parTransId="{7EC92D52-7282-4FB5-9984-92CB46C64E70}" sibTransId="{6461AA4E-0584-40A7-B295-0ED85D7093BF}"/>
    <dgm:cxn modelId="{AB21CFD5-DD6B-4FEE-9D6B-8F6D6DA339AA}" srcId="{6E81FE5C-7190-437A-ACBE-CE5CD44DAF1A}" destId="{D339A4A2-BD4C-4A5A-A2B2-2D8DC219064B}" srcOrd="2" destOrd="0" parTransId="{A3EF2E9A-9B71-409E-AD42-6683D841577F}" sibTransId="{E7A86117-5ADC-482E-9F2D-4AD09BE66BD1}"/>
    <dgm:cxn modelId="{6B7315F3-9A60-4628-965D-248F63F1F35E}" srcId="{6C469C89-BCB0-4DFE-8FD7-035C0C241308}" destId="{3600635A-F1B3-4B92-ABB2-625896E1C6CA}" srcOrd="2" destOrd="0" parTransId="{2DEF8DC9-6723-46EA-BCB3-63F60A4C9550}" sibTransId="{8BFD8560-5247-4BC0-B7F6-4B3583DA39B4}"/>
    <dgm:cxn modelId="{AE54F9F3-A29C-4D41-B9A4-3CAB8D72BD4C}" type="presOf" srcId="{DC8544CB-4E7B-491D-8A43-F89E0C28B631}" destId="{6878B735-9DD9-4F09-8D5C-DFA3F6104EC1}" srcOrd="0" destOrd="1" presId="urn:microsoft.com/office/officeart/2005/8/layout/chevron2"/>
    <dgm:cxn modelId="{299077F4-9BDF-4D20-98B2-6BF842CC0241}" type="presOf" srcId="{6E81FE5C-7190-437A-ACBE-CE5CD44DAF1A}" destId="{A65D3D98-9E7D-459E-9E4D-CA14507CEEC9}" srcOrd="0" destOrd="0" presId="urn:microsoft.com/office/officeart/2005/8/layout/chevron2"/>
    <dgm:cxn modelId="{397435F5-9C4B-4EE8-809E-0967980D419F}" srcId="{A6DD167E-A88F-42A2-9D9D-3981A90EF16C}" destId="{2B02955B-497D-4C79-AF09-858557B67BC2}" srcOrd="2" destOrd="0" parTransId="{4CCFDBDA-87B2-430B-AEF5-5566F272F0A0}" sibTransId="{D77B71AE-5848-4A31-A105-53BDB053598F}"/>
    <dgm:cxn modelId="{6B8231F7-1102-4435-8285-C04DB7B6E8AC}" srcId="{6E81FE5C-7190-437A-ACBE-CE5CD44DAF1A}" destId="{D0179E19-D09F-49CF-ABD6-F4A2E36BBA65}" srcOrd="0" destOrd="0" parTransId="{90B812BE-210C-4449-B0C7-7B05C1C3F5A5}" sibTransId="{639915CE-960B-4F90-971C-6448C085D639}"/>
    <dgm:cxn modelId="{1D9EF710-A4E1-46DB-B3F6-4441078DF3EC}" type="presParOf" srcId="{DA336CB3-0BAB-4683-A21B-6625F0571BAD}" destId="{00CA0904-C972-40C6-A937-53C68F633206}" srcOrd="0" destOrd="0" presId="urn:microsoft.com/office/officeart/2005/8/layout/chevron2"/>
    <dgm:cxn modelId="{789879B3-5B26-4245-B4B5-23C11C4A028A}" type="presParOf" srcId="{00CA0904-C972-40C6-A937-53C68F633206}" destId="{08E155D8-1447-4C0B-80EE-5606585F1120}" srcOrd="0" destOrd="0" presId="urn:microsoft.com/office/officeart/2005/8/layout/chevron2"/>
    <dgm:cxn modelId="{CE90FE0A-02E1-4A4E-BF16-4521CA1FBEA6}" type="presParOf" srcId="{00CA0904-C972-40C6-A937-53C68F633206}" destId="{6866A581-61F8-454B-898B-5318FEDFF68A}" srcOrd="1" destOrd="0" presId="urn:microsoft.com/office/officeart/2005/8/layout/chevron2"/>
    <dgm:cxn modelId="{05FA65E3-0108-4C00-B8C4-81E3F9DC1B65}" type="presParOf" srcId="{DA336CB3-0BAB-4683-A21B-6625F0571BAD}" destId="{730DAFDA-9A18-4AED-BCFD-5A52339F7422}" srcOrd="1" destOrd="0" presId="urn:microsoft.com/office/officeart/2005/8/layout/chevron2"/>
    <dgm:cxn modelId="{154301CD-438B-43DB-BE67-D3A870F746C3}" type="presParOf" srcId="{DA336CB3-0BAB-4683-A21B-6625F0571BAD}" destId="{D135171D-4327-4F6B-9A4E-1F5967729E81}" srcOrd="2" destOrd="0" presId="urn:microsoft.com/office/officeart/2005/8/layout/chevron2"/>
    <dgm:cxn modelId="{42C8E914-BF42-46EC-964D-6AD703E6BA84}" type="presParOf" srcId="{D135171D-4327-4F6B-9A4E-1F5967729E81}" destId="{F8B1E50B-3839-4A6F-9FB0-114FDC7EBFD8}" srcOrd="0" destOrd="0" presId="urn:microsoft.com/office/officeart/2005/8/layout/chevron2"/>
    <dgm:cxn modelId="{0EB81A20-A182-4BEB-8C83-156DAE175074}" type="presParOf" srcId="{D135171D-4327-4F6B-9A4E-1F5967729E81}" destId="{6878B735-9DD9-4F09-8D5C-DFA3F6104EC1}" srcOrd="1" destOrd="0" presId="urn:microsoft.com/office/officeart/2005/8/layout/chevron2"/>
    <dgm:cxn modelId="{2560A457-64AE-4539-9387-C57B7062F584}" type="presParOf" srcId="{DA336CB3-0BAB-4683-A21B-6625F0571BAD}" destId="{E34DC323-8B00-41C0-BE7D-84EAD8EEC2EE}" srcOrd="3" destOrd="0" presId="urn:microsoft.com/office/officeart/2005/8/layout/chevron2"/>
    <dgm:cxn modelId="{F8270C6F-6B66-477E-9340-CC04C958352A}" type="presParOf" srcId="{DA336CB3-0BAB-4683-A21B-6625F0571BAD}" destId="{79AD5755-643B-4F53-9CDF-0FB8F411E6F4}" srcOrd="4" destOrd="0" presId="urn:microsoft.com/office/officeart/2005/8/layout/chevron2"/>
    <dgm:cxn modelId="{CCB79941-026C-43ED-985F-BBF7BDF60069}" type="presParOf" srcId="{79AD5755-643B-4F53-9CDF-0FB8F411E6F4}" destId="{A65D3D98-9E7D-459E-9E4D-CA14507CEEC9}" srcOrd="0" destOrd="0" presId="urn:microsoft.com/office/officeart/2005/8/layout/chevron2"/>
    <dgm:cxn modelId="{B815F1B3-35E8-4CB0-B7B0-FC0F62F6090B}" type="presParOf" srcId="{79AD5755-643B-4F53-9CDF-0FB8F411E6F4}" destId="{8EBE4ADD-9723-4DE3-A388-35115FE9C3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E271-2CF6-478A-BA93-C2AB57D5D5B8}">
      <dsp:nvSpPr>
        <dsp:cNvPr id="0" name=""/>
        <dsp:cNvSpPr/>
      </dsp:nvSpPr>
      <dsp:spPr>
        <a:xfrm rot="5400000">
          <a:off x="-265523" y="268714"/>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Intake</a:t>
          </a:r>
        </a:p>
      </dsp:txBody>
      <dsp:txXfrm rot="-5400000">
        <a:off x="2" y="622746"/>
        <a:ext cx="1239111" cy="531048"/>
      </dsp:txXfrm>
    </dsp:sp>
    <dsp:sp modelId="{B842F346-8828-48F7-BBF9-8E85F974AC24}">
      <dsp:nvSpPr>
        <dsp:cNvPr id="0" name=""/>
        <dsp:cNvSpPr/>
      </dsp:nvSpPr>
      <dsp:spPr>
        <a:xfrm rot="5400000">
          <a:off x="4381303" y="-313900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Interim Measures</a:t>
          </a:r>
          <a:endParaRPr lang="en-US" sz="2400" kern="1200" dirty="0"/>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Initial Assessment</a:t>
          </a:r>
        </a:p>
      </dsp:txBody>
      <dsp:txXfrm rot="-5400000">
        <a:off x="1239111" y="59359"/>
        <a:ext cx="7378820" cy="1038267"/>
      </dsp:txXfrm>
    </dsp:sp>
    <dsp:sp modelId="{1D843CB6-8F80-4682-B301-5E3CDA8A7998}">
      <dsp:nvSpPr>
        <dsp:cNvPr id="0" name=""/>
        <dsp:cNvSpPr/>
      </dsp:nvSpPr>
      <dsp:spPr>
        <a:xfrm rot="5400000">
          <a:off x="-265523" y="1846625"/>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Title IX or Conduct </a:t>
          </a:r>
        </a:p>
      </dsp:txBody>
      <dsp:txXfrm rot="-5400000">
        <a:off x="2" y="2200657"/>
        <a:ext cx="1239111" cy="531048"/>
      </dsp:txXfrm>
    </dsp:sp>
    <dsp:sp modelId="{0559D0BE-1C02-4EE4-9048-A950E167C393}">
      <dsp:nvSpPr>
        <dsp:cNvPr id="0" name=""/>
        <dsp:cNvSpPr/>
      </dsp:nvSpPr>
      <dsp:spPr>
        <a:xfrm rot="5400000">
          <a:off x="4381303" y="-156109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OWAs evaluate for Title IX </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If not Title IX, referred to Student Engagement or HR</a:t>
          </a:r>
        </a:p>
      </dsp:txBody>
      <dsp:txXfrm rot="-5400000">
        <a:off x="1239111" y="1637269"/>
        <a:ext cx="7378820" cy="1038267"/>
      </dsp:txXfrm>
    </dsp:sp>
    <dsp:sp modelId="{060DED60-2E08-4C2D-B6E7-9B2E5AE990EB}">
      <dsp:nvSpPr>
        <dsp:cNvPr id="0" name=""/>
        <dsp:cNvSpPr/>
      </dsp:nvSpPr>
      <dsp:spPr>
        <a:xfrm rot="5400000">
          <a:off x="-265523" y="3424536"/>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Title IX Formal or Informal Process</a:t>
          </a:r>
        </a:p>
      </dsp:txBody>
      <dsp:txXfrm rot="-5400000">
        <a:off x="2" y="3778568"/>
        <a:ext cx="1239111" cy="531048"/>
      </dsp:txXfrm>
    </dsp:sp>
    <dsp:sp modelId="{AA502901-3830-4CC3-B250-5F9889E01265}">
      <dsp:nvSpPr>
        <dsp:cNvPr id="0" name=""/>
        <dsp:cNvSpPr/>
      </dsp:nvSpPr>
      <dsp:spPr>
        <a:xfrm rot="5400000">
          <a:off x="4381303" y="16819"/>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Informal Resolution </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Formal Investigation</a:t>
          </a:r>
        </a:p>
      </dsp:txBody>
      <dsp:txXfrm rot="-5400000">
        <a:off x="1239111" y="3215179"/>
        <a:ext cx="7378820" cy="103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55D8-1447-4C0B-80EE-5606585F1120}">
      <dsp:nvSpPr>
        <dsp:cNvPr id="0" name=""/>
        <dsp:cNvSpPr/>
      </dsp:nvSpPr>
      <dsp:spPr>
        <a:xfrm rot="5400000">
          <a:off x="-265523" y="268714"/>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Georgia Pro" panose="02040502050405020303" pitchFamily="18" charset="0"/>
            </a:rPr>
            <a:t>Formal Investigation</a:t>
          </a:r>
          <a:endParaRPr lang="en-US" sz="1600" kern="1200" dirty="0">
            <a:latin typeface="Georgia Pro" panose="02040502050405020303" pitchFamily="18" charset="0"/>
          </a:endParaRPr>
        </a:p>
      </dsp:txBody>
      <dsp:txXfrm rot="-5400000">
        <a:off x="2" y="622746"/>
        <a:ext cx="1239111" cy="531048"/>
      </dsp:txXfrm>
    </dsp:sp>
    <dsp:sp modelId="{6866A581-61F8-454B-898B-5318FEDFF68A}">
      <dsp:nvSpPr>
        <dsp:cNvPr id="0" name=""/>
        <dsp:cNvSpPr/>
      </dsp:nvSpPr>
      <dsp:spPr>
        <a:xfrm rot="5400000">
          <a:off x="4381303" y="-313900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a:latin typeface="Georgia Pro" panose="02040502050405020303" pitchFamily="18" charset="0"/>
            </a:rPr>
            <a:t>Fact Finding</a:t>
          </a:r>
          <a:endParaRPr lang="en-US" sz="1900" kern="1200" dirty="0">
            <a:latin typeface="Georgia Pro" panose="02040502050405020303" pitchFamily="18" charset="0"/>
          </a:endParaRPr>
        </a:p>
        <a:p>
          <a:pPr marL="171450" lvl="1" indent="-171450" algn="l" defTabSz="844550">
            <a:lnSpc>
              <a:spcPct val="90000"/>
            </a:lnSpc>
            <a:spcBef>
              <a:spcPct val="0"/>
            </a:spcBef>
            <a:spcAft>
              <a:spcPct val="15000"/>
            </a:spcAft>
            <a:buChar char="•"/>
          </a:pPr>
          <a:r>
            <a:rPr lang="en-US" sz="1900" kern="1200">
              <a:latin typeface="Georgia Pro" panose="02040502050405020303" pitchFamily="18" charset="0"/>
            </a:rPr>
            <a:t>Fair and transparent process</a:t>
          </a:r>
          <a:endParaRPr lang="en-US" sz="1900" kern="1200" dirty="0">
            <a:latin typeface="Georgia Pro" panose="02040502050405020303" pitchFamily="18" charset="0"/>
          </a:endParaRPr>
        </a:p>
        <a:p>
          <a:pPr marL="171450" lvl="1" indent="-171450" algn="l" defTabSz="844550">
            <a:lnSpc>
              <a:spcPct val="90000"/>
            </a:lnSpc>
            <a:spcBef>
              <a:spcPct val="0"/>
            </a:spcBef>
            <a:spcAft>
              <a:spcPct val="15000"/>
            </a:spcAft>
            <a:buChar char="•"/>
          </a:pPr>
          <a:r>
            <a:rPr lang="en-US" sz="1900" kern="1200">
              <a:latin typeface="Georgia Pro" panose="02040502050405020303" pitchFamily="18" charset="0"/>
            </a:rPr>
            <a:t>Produces a report of finding</a:t>
          </a:r>
          <a:endParaRPr lang="en-US" sz="1900" kern="1200" dirty="0">
            <a:latin typeface="Georgia Pro" panose="02040502050405020303" pitchFamily="18" charset="0"/>
          </a:endParaRPr>
        </a:p>
      </dsp:txBody>
      <dsp:txXfrm rot="-5400000">
        <a:off x="1239111" y="59359"/>
        <a:ext cx="7378820" cy="1038267"/>
      </dsp:txXfrm>
    </dsp:sp>
    <dsp:sp modelId="{F8B1E50B-3839-4A6F-9FB0-114FDC7EBFD8}">
      <dsp:nvSpPr>
        <dsp:cNvPr id="0" name=""/>
        <dsp:cNvSpPr/>
      </dsp:nvSpPr>
      <dsp:spPr>
        <a:xfrm rot="5400000">
          <a:off x="-265523" y="1846625"/>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Adjudication</a:t>
          </a:r>
        </a:p>
      </dsp:txBody>
      <dsp:txXfrm rot="-5400000">
        <a:off x="2" y="2200657"/>
        <a:ext cx="1239111" cy="531048"/>
      </dsp:txXfrm>
    </dsp:sp>
    <dsp:sp modelId="{6878B735-9DD9-4F09-8D5C-DFA3F6104EC1}">
      <dsp:nvSpPr>
        <dsp:cNvPr id="0" name=""/>
        <dsp:cNvSpPr/>
      </dsp:nvSpPr>
      <dsp:spPr>
        <a:xfrm rot="5400000">
          <a:off x="4381303" y="-156109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Panel of trained adjudicators</a:t>
          </a:r>
        </a:p>
        <a:p>
          <a:pPr marL="171450" lvl="1" indent="-171450" algn="l" defTabSz="844550">
            <a:lnSpc>
              <a:spcPct val="90000"/>
            </a:lnSpc>
            <a:spcBef>
              <a:spcPct val="0"/>
            </a:spcBef>
            <a:spcAft>
              <a:spcPct val="15000"/>
            </a:spcAft>
            <a:buChar char="•"/>
          </a:pPr>
          <a:r>
            <a:rPr lang="en-US" sz="1900" kern="1200" dirty="0"/>
            <a:t>Written Record or Live Hearing</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Arial" panose="020B0604020202020204" pitchFamily="34" charset="0"/>
              <a:cs typeface="Arial" panose="020B0604020202020204" pitchFamily="34" charset="0"/>
            </a:rPr>
            <a:t>Preponderance of the evidence standard</a:t>
          </a:r>
          <a:endParaRPr lang="en-US" sz="1900" kern="1200" dirty="0"/>
        </a:p>
      </dsp:txBody>
      <dsp:txXfrm rot="-5400000">
        <a:off x="1239111" y="1637269"/>
        <a:ext cx="7378820" cy="1038267"/>
      </dsp:txXfrm>
    </dsp:sp>
    <dsp:sp modelId="{A65D3D98-9E7D-459E-9E4D-CA14507CEEC9}">
      <dsp:nvSpPr>
        <dsp:cNvPr id="0" name=""/>
        <dsp:cNvSpPr/>
      </dsp:nvSpPr>
      <dsp:spPr>
        <a:xfrm rot="5400000">
          <a:off x="-265523" y="3424536"/>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Appeal</a:t>
          </a:r>
        </a:p>
      </dsp:txBody>
      <dsp:txXfrm rot="-5400000">
        <a:off x="2" y="3778568"/>
        <a:ext cx="1239111" cy="531048"/>
      </dsp:txXfrm>
    </dsp:sp>
    <dsp:sp modelId="{8EBE4ADD-9723-4DE3-A388-35115FE9C39C}">
      <dsp:nvSpPr>
        <dsp:cNvPr id="0" name=""/>
        <dsp:cNvSpPr/>
      </dsp:nvSpPr>
      <dsp:spPr>
        <a:xfrm rot="5400000">
          <a:off x="4381303" y="16819"/>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Arial" panose="020B0604020202020204" pitchFamily="34" charset="0"/>
              <a:cs typeface="Arial" panose="020B0604020202020204" pitchFamily="34" charset="0"/>
            </a:rPr>
            <a:t>Procedural error</a:t>
          </a:r>
          <a:endParaRPr lang="en-US" sz="1900" kern="1200" dirty="0"/>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New evidence</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Conflict/Bias</a:t>
          </a:r>
        </a:p>
      </dsp:txBody>
      <dsp:txXfrm rot="-5400000">
        <a:off x="1239111" y="3215179"/>
        <a:ext cx="7378820" cy="10382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4" tIns="46586" rIns="93174" bIns="46586" rtlCol="0"/>
          <a:lstStyle>
            <a:lvl1pPr algn="r">
              <a:defRPr sz="1200"/>
            </a:lvl1pPr>
          </a:lstStyle>
          <a:p>
            <a:fld id="{627F8468-985B-564D-9644-7D1F588B1924}" type="datetimeFigureOut">
              <a:rPr lang="en-US" smtClean="0"/>
              <a:t>9/23/2024</a:t>
            </a:fld>
            <a:endParaRPr lang="en-US"/>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4" tIns="46586" rIns="93174" bIns="46586" rtlCol="0" anchor="b"/>
          <a:lstStyle>
            <a:lvl1pPr algn="r">
              <a:defRPr sz="1200"/>
            </a:lvl1pPr>
          </a:lstStyle>
          <a:p>
            <a:fld id="{F6A23094-C399-3046-9A69-F1D8651A4449}" type="slidenum">
              <a:rPr lang="en-US" smtClean="0"/>
              <a:t>‹#›</a:t>
            </a:fld>
            <a:endParaRPr lang="en-US"/>
          </a:p>
        </p:txBody>
      </p:sp>
    </p:spTree>
    <p:extLst>
      <p:ext uri="{BB962C8B-B14F-4D97-AF65-F5344CB8AC3E}">
        <p14:creationId xmlns:p14="http://schemas.microsoft.com/office/powerpoint/2010/main" val="109202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Roboto" panose="02000000000000000000" pitchFamily="2" charset="0"/>
              </a:rPr>
              <a:t>College students are the most vulnerable to sexual violence during the first few weeks of the first and second year</a:t>
            </a:r>
          </a:p>
          <a:p>
            <a:endParaRPr lang="en-US" dirty="0"/>
          </a:p>
        </p:txBody>
      </p:sp>
      <p:sp>
        <p:nvSpPr>
          <p:cNvPr id="4" name="Slide Number Placeholder 3"/>
          <p:cNvSpPr>
            <a:spLocks noGrp="1"/>
          </p:cNvSpPr>
          <p:nvPr>
            <p:ph type="sldNum" sz="quarter" idx="5"/>
          </p:nvPr>
        </p:nvSpPr>
        <p:spPr/>
        <p:txBody>
          <a:bodyPr/>
          <a:lstStyle/>
          <a:p>
            <a:fld id="{F6A23094-C399-3046-9A69-F1D8651A4449}" type="slidenum">
              <a:rPr lang="en-US" smtClean="0"/>
              <a:t>2</a:t>
            </a:fld>
            <a:endParaRPr lang="en-US"/>
          </a:p>
        </p:txBody>
      </p:sp>
    </p:spTree>
    <p:extLst>
      <p:ext uri="{BB962C8B-B14F-4D97-AF65-F5344CB8AC3E}">
        <p14:creationId xmlns:p14="http://schemas.microsoft.com/office/powerpoint/2010/main" val="179243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1749708E-8D51-D540-A5C5-A9B6A825B448}"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87973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40027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7045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14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9708E-8D51-D540-A5C5-A9B6A825B448}"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8584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49708E-8D51-D540-A5C5-A9B6A825B448}"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9748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49708E-8D51-D540-A5C5-A9B6A825B448}"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27346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49708E-8D51-D540-A5C5-A9B6A825B448}"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3283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9708E-8D51-D540-A5C5-A9B6A825B448}"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27722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749708E-8D51-D540-A5C5-A9B6A825B448}"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35570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Drag picture to placeholder or click icon to add</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749708E-8D51-D540-A5C5-A9B6A825B448}"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008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749708E-8D51-D540-A5C5-A9B6A825B448}" type="datetimeFigureOut">
              <a:rPr lang="en-US" smtClean="0"/>
              <a:t>9/23/2024</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FC51F309-CAB1-564C-82B7-10B2D3C17D4C}" type="slidenum">
              <a:rPr lang="en-US" smtClean="0"/>
              <a:t>‹#›</a:t>
            </a:fld>
            <a:endParaRPr lang="en-US"/>
          </a:p>
        </p:txBody>
      </p:sp>
    </p:spTree>
    <p:extLst>
      <p:ext uri="{BB962C8B-B14F-4D97-AF65-F5344CB8AC3E}">
        <p14:creationId xmlns:p14="http://schemas.microsoft.com/office/powerpoint/2010/main" val="221670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25000"/>
                <a:lumOff val="75000"/>
              </a:schemeClr>
            </a:gs>
            <a:gs pos="100000">
              <a:schemeClr val="accent3">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p:nvSpPr>
        <p:spPr>
          <a:xfrm>
            <a:off x="-377190" y="7116901"/>
            <a:ext cx="10866664" cy="772342"/>
          </a:xfrm>
          <a:prstGeom prst="rect">
            <a:avLst/>
          </a:prstGeom>
          <a:solidFill>
            <a:srgbClr val="D41E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333" y="2260691"/>
            <a:ext cx="5765618" cy="2882809"/>
          </a:xfrm>
          <a:prstGeom prst="rect">
            <a:avLst/>
          </a:prstGeom>
        </p:spPr>
      </p:pic>
      <p:sp>
        <p:nvSpPr>
          <p:cNvPr id="2" name="TextBox 1"/>
          <p:cNvSpPr txBox="1"/>
          <p:nvPr/>
        </p:nvSpPr>
        <p:spPr>
          <a:xfrm>
            <a:off x="-377190" y="7223019"/>
            <a:ext cx="10058400" cy="549381"/>
          </a:xfrm>
          <a:prstGeom prst="rect">
            <a:avLst/>
          </a:prstGeom>
          <a:noFill/>
        </p:spPr>
        <p:txBody>
          <a:bodyPr wrap="square" rtlCol="0">
            <a:spAutoFit/>
          </a:bodyPr>
          <a:lstStyle/>
          <a:p>
            <a:pPr algn="ctr"/>
            <a:r>
              <a:rPr lang="en-US" sz="2970" b="1" dirty="0">
                <a:solidFill>
                  <a:schemeClr val="bg1"/>
                </a:solidFill>
                <a:latin typeface="Garamond" charset="0"/>
                <a:ea typeface="Garamond" charset="0"/>
                <a:cs typeface="Garamond" charset="0"/>
              </a:rPr>
              <a:t>Title IX:  Training for Coaches</a:t>
            </a:r>
          </a:p>
        </p:txBody>
      </p:sp>
    </p:spTree>
    <p:extLst>
      <p:ext uri="{BB962C8B-B14F-4D97-AF65-F5344CB8AC3E}">
        <p14:creationId xmlns:p14="http://schemas.microsoft.com/office/powerpoint/2010/main" val="122572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58442-B373-1AB2-2576-31D275214A9D}"/>
              </a:ext>
            </a:extLst>
          </p:cNvPr>
          <p:cNvSpPr>
            <a:spLocks noGrp="1"/>
          </p:cNvSpPr>
          <p:nvPr>
            <p:ph type="title"/>
          </p:nvPr>
        </p:nvSpPr>
        <p:spPr/>
        <p:txBody>
          <a:bodyPr>
            <a:normAutofit/>
          </a:bodyPr>
          <a:lstStyle/>
          <a:p>
            <a:r>
              <a:rPr lang="en-US" sz="4400" b="1" dirty="0">
                <a:latin typeface="Georgia Pro" panose="02040502050405020303" pitchFamily="18" charset="0"/>
              </a:rPr>
              <a:t>Coaching</a:t>
            </a:r>
          </a:p>
        </p:txBody>
      </p:sp>
      <p:sp>
        <p:nvSpPr>
          <p:cNvPr id="3" name="Content Placeholder 2">
            <a:extLst>
              <a:ext uri="{FF2B5EF4-FFF2-40B4-BE49-F238E27FC236}">
                <a16:creationId xmlns:a16="http://schemas.microsoft.com/office/drawing/2014/main" id="{BE44FBD1-11AD-89A1-469D-00D3AC94CDC5}"/>
              </a:ext>
            </a:extLst>
          </p:cNvPr>
          <p:cNvSpPr>
            <a:spLocks noGrp="1"/>
          </p:cNvSpPr>
          <p:nvPr>
            <p:ph sz="half" idx="1"/>
          </p:nvPr>
        </p:nvSpPr>
        <p:spPr/>
        <p:txBody>
          <a:bodyPr>
            <a:normAutofit fontScale="92500" lnSpcReduction="10000"/>
          </a:bodyPr>
          <a:lstStyle/>
          <a:p>
            <a:pPr marL="0" indent="0">
              <a:buNone/>
            </a:pPr>
            <a:r>
              <a:rPr lang="en-US" sz="2800" b="1" dirty="0">
                <a:latin typeface="Georgia Pro" panose="02040502050405020303" pitchFamily="18" charset="0"/>
              </a:rPr>
              <a:t>Key factors in examining coaching:</a:t>
            </a:r>
          </a:p>
          <a:p>
            <a:pPr marL="0" indent="0">
              <a:buNone/>
            </a:pPr>
            <a:r>
              <a:rPr lang="en-US" b="1" dirty="0">
                <a:latin typeface="Georgia Pro" panose="02040502050405020303" pitchFamily="18" charset="0"/>
              </a:rPr>
              <a:t>Opportunity to receive coaching </a:t>
            </a:r>
          </a:p>
          <a:p>
            <a:r>
              <a:rPr lang="en-US" dirty="0">
                <a:latin typeface="Georgia Pro" panose="02040502050405020303" pitchFamily="18" charset="0"/>
              </a:rPr>
              <a:t>Relative availability of full-time coaches </a:t>
            </a:r>
          </a:p>
          <a:p>
            <a:r>
              <a:rPr lang="en-US" dirty="0">
                <a:latin typeface="Georgia Pro" panose="02040502050405020303" pitchFamily="18" charset="0"/>
              </a:rPr>
              <a:t> Relative availability of part-time and assistant coaches </a:t>
            </a:r>
          </a:p>
          <a:p>
            <a:r>
              <a:rPr lang="en-US" dirty="0">
                <a:latin typeface="Georgia Pro" panose="02040502050405020303" pitchFamily="18" charset="0"/>
              </a:rPr>
              <a:t>Relative availability of graduate assistants </a:t>
            </a:r>
          </a:p>
          <a:p>
            <a:pPr marL="0" indent="0">
              <a:buNone/>
            </a:pPr>
            <a:r>
              <a:rPr lang="en-US" b="1" dirty="0">
                <a:latin typeface="Georgia Pro" panose="02040502050405020303" pitchFamily="18" charset="0"/>
              </a:rPr>
              <a:t>Assignment of coaches </a:t>
            </a:r>
          </a:p>
          <a:p>
            <a:r>
              <a:rPr lang="en-US" dirty="0">
                <a:latin typeface="Georgia Pro" panose="02040502050405020303" pitchFamily="18" charset="0"/>
              </a:rPr>
              <a:t>Training, experience, and other professional qualifications  </a:t>
            </a:r>
          </a:p>
          <a:p>
            <a:r>
              <a:rPr lang="en-US" dirty="0">
                <a:latin typeface="Georgia Pro" panose="02040502050405020303" pitchFamily="18" charset="0"/>
              </a:rPr>
              <a:t>Professional standing</a:t>
            </a:r>
          </a:p>
        </p:txBody>
      </p:sp>
      <p:sp>
        <p:nvSpPr>
          <p:cNvPr id="5" name="Content Placeholder 4">
            <a:extLst>
              <a:ext uri="{FF2B5EF4-FFF2-40B4-BE49-F238E27FC236}">
                <a16:creationId xmlns:a16="http://schemas.microsoft.com/office/drawing/2014/main" id="{014B9859-294F-7BF2-1520-BCC4AD1F5A0D}"/>
              </a:ext>
            </a:extLst>
          </p:cNvPr>
          <p:cNvSpPr>
            <a:spLocks noGrp="1"/>
          </p:cNvSpPr>
          <p:nvPr>
            <p:ph sz="half" idx="2"/>
          </p:nvPr>
        </p:nvSpPr>
        <p:spPr/>
        <p:txBody>
          <a:bodyPr>
            <a:normAutofit fontScale="92500" lnSpcReduction="10000"/>
          </a:bodyPr>
          <a:lstStyle/>
          <a:p>
            <a:pPr marL="0" indent="0">
              <a:buNone/>
            </a:pPr>
            <a:endParaRPr lang="en-US" b="1" dirty="0">
              <a:latin typeface="Georgia Pro" panose="02040502050405020303" pitchFamily="18" charset="0"/>
            </a:endParaRPr>
          </a:p>
          <a:p>
            <a:pPr marL="0" indent="0">
              <a:buNone/>
            </a:pPr>
            <a:endParaRPr lang="en-US" b="1" dirty="0">
              <a:latin typeface="Georgia Pro" panose="02040502050405020303" pitchFamily="18" charset="0"/>
            </a:endParaRPr>
          </a:p>
          <a:p>
            <a:pPr marL="0" indent="0">
              <a:buNone/>
            </a:pPr>
            <a:r>
              <a:rPr lang="en-US" b="1" dirty="0">
                <a:latin typeface="Georgia Pro" panose="02040502050405020303" pitchFamily="18" charset="0"/>
              </a:rPr>
              <a:t>Compensation of coaches</a:t>
            </a:r>
          </a:p>
          <a:p>
            <a:r>
              <a:rPr lang="en-US" dirty="0">
                <a:latin typeface="Georgia Pro" panose="02040502050405020303" pitchFamily="18" charset="0"/>
              </a:rPr>
              <a:t>Rate of compensation (per sport, per season) </a:t>
            </a:r>
          </a:p>
          <a:p>
            <a:r>
              <a:rPr lang="en-US" dirty="0">
                <a:latin typeface="Georgia Pro" panose="02040502050405020303" pitchFamily="18" charset="0"/>
              </a:rPr>
              <a:t>Duration of contracts </a:t>
            </a:r>
          </a:p>
          <a:p>
            <a:r>
              <a:rPr lang="en-US" dirty="0">
                <a:latin typeface="Georgia Pro" panose="02040502050405020303" pitchFamily="18" charset="0"/>
              </a:rPr>
              <a:t>Conditions relating to contract renewal </a:t>
            </a:r>
          </a:p>
          <a:p>
            <a:r>
              <a:rPr lang="en-US" dirty="0">
                <a:latin typeface="Georgia Pro" panose="02040502050405020303" pitchFamily="18" charset="0"/>
              </a:rPr>
              <a:t>Experience </a:t>
            </a:r>
          </a:p>
          <a:p>
            <a:r>
              <a:rPr lang="en-US" dirty="0">
                <a:latin typeface="Georgia Pro" panose="02040502050405020303" pitchFamily="18" charset="0"/>
              </a:rPr>
              <a:t>Nature of coaching duties performed </a:t>
            </a:r>
          </a:p>
          <a:p>
            <a:r>
              <a:rPr lang="en-US" dirty="0">
                <a:latin typeface="Georgia Pro" panose="02040502050405020303" pitchFamily="18" charset="0"/>
              </a:rPr>
              <a:t>Working conditions </a:t>
            </a:r>
          </a:p>
          <a:p>
            <a:r>
              <a:rPr lang="en-US" dirty="0">
                <a:latin typeface="Georgia Pro" panose="02040502050405020303" pitchFamily="18" charset="0"/>
              </a:rPr>
              <a:t>Other terms and conditions of employment </a:t>
            </a:r>
          </a:p>
        </p:txBody>
      </p:sp>
    </p:spTree>
    <p:extLst>
      <p:ext uri="{BB962C8B-B14F-4D97-AF65-F5344CB8AC3E}">
        <p14:creationId xmlns:p14="http://schemas.microsoft.com/office/powerpoint/2010/main" val="21523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60DC-4364-65E5-D9DA-8933964BF054}"/>
              </a:ext>
            </a:extLst>
          </p:cNvPr>
          <p:cNvSpPr>
            <a:spLocks noGrp="1"/>
          </p:cNvSpPr>
          <p:nvPr>
            <p:ph type="title"/>
          </p:nvPr>
        </p:nvSpPr>
        <p:spPr/>
        <p:txBody>
          <a:bodyPr>
            <a:normAutofit/>
          </a:bodyPr>
          <a:lstStyle/>
          <a:p>
            <a:r>
              <a:rPr lang="en-US" sz="4400" b="1" dirty="0">
                <a:latin typeface="Georgia Pro" panose="02040502050405020303" pitchFamily="18" charset="0"/>
              </a:rPr>
              <a:t>Academic Tutoring</a:t>
            </a:r>
          </a:p>
        </p:txBody>
      </p:sp>
      <p:sp>
        <p:nvSpPr>
          <p:cNvPr id="3" name="Content Placeholder 2">
            <a:extLst>
              <a:ext uri="{FF2B5EF4-FFF2-40B4-BE49-F238E27FC236}">
                <a16:creationId xmlns:a16="http://schemas.microsoft.com/office/drawing/2014/main" id="{790820A3-0BC2-7109-7D06-58BE95CACF27}"/>
              </a:ext>
            </a:extLst>
          </p:cNvPr>
          <p:cNvSpPr>
            <a:spLocks noGrp="1"/>
          </p:cNvSpPr>
          <p:nvPr>
            <p:ph idx="1"/>
          </p:nvPr>
        </p:nvSpPr>
        <p:spPr/>
        <p:txBody>
          <a:bodyPr>
            <a:normAutofit fontScale="92500" lnSpcReduction="20000"/>
          </a:bodyPr>
          <a:lstStyle/>
          <a:p>
            <a:pPr marL="0" indent="0">
              <a:buNone/>
            </a:pPr>
            <a:r>
              <a:rPr lang="en-US" sz="2400" b="1" dirty="0">
                <a:latin typeface="Georgia Pro" panose="02040502050405020303" pitchFamily="18" charset="0"/>
              </a:rPr>
              <a:t>Key factors in examining the equivalence for men and women:</a:t>
            </a:r>
          </a:p>
          <a:p>
            <a:pPr marL="0" indent="0">
              <a:buNone/>
            </a:pPr>
            <a:r>
              <a:rPr lang="en-US" dirty="0"/>
              <a:t> </a:t>
            </a:r>
          </a:p>
          <a:p>
            <a:pPr marL="0" indent="0">
              <a:buNone/>
            </a:pPr>
            <a:r>
              <a:rPr lang="en-US" b="1" dirty="0">
                <a:latin typeface="Georgia Pro" panose="02040502050405020303" pitchFamily="18" charset="0"/>
              </a:rPr>
              <a:t>Academic Tutoring</a:t>
            </a:r>
          </a:p>
          <a:p>
            <a:r>
              <a:rPr lang="en-US" dirty="0">
                <a:latin typeface="Georgia Pro" panose="02040502050405020303" pitchFamily="18" charset="0"/>
              </a:rPr>
              <a:t>Availability of tutoring</a:t>
            </a:r>
          </a:p>
          <a:p>
            <a:r>
              <a:rPr lang="en-US" dirty="0">
                <a:latin typeface="Georgia Pro" panose="02040502050405020303" pitchFamily="18" charset="0"/>
              </a:rPr>
              <a:t>Procedures and criteria for obtaining tutorial assistance</a:t>
            </a:r>
          </a:p>
          <a:p>
            <a:pPr marL="0" indent="0">
              <a:buNone/>
            </a:pPr>
            <a:r>
              <a:rPr lang="en-US" b="1" dirty="0">
                <a:latin typeface="Georgia Pro" panose="02040502050405020303" pitchFamily="18" charset="0"/>
              </a:rPr>
              <a:t>Assignment of Tutors</a:t>
            </a:r>
          </a:p>
          <a:p>
            <a:r>
              <a:rPr lang="en-US" dirty="0">
                <a:latin typeface="Georgia Pro" panose="02040502050405020303" pitchFamily="18" charset="0"/>
              </a:rPr>
              <a:t>Tutor qualifications</a:t>
            </a:r>
          </a:p>
          <a:p>
            <a:r>
              <a:rPr lang="en-US" dirty="0">
                <a:latin typeface="Georgia Pro" panose="02040502050405020303" pitchFamily="18" charset="0"/>
              </a:rPr>
              <a:t>Training, experience, and other qualifications</a:t>
            </a:r>
          </a:p>
          <a:p>
            <a:pPr marL="0" indent="0">
              <a:buNone/>
            </a:pPr>
            <a:r>
              <a:rPr lang="en-US" b="1" dirty="0">
                <a:latin typeface="Georgia Pro" panose="02040502050405020303" pitchFamily="18" charset="0"/>
              </a:rPr>
              <a:t>Compensation of Tutors </a:t>
            </a:r>
          </a:p>
          <a:p>
            <a:r>
              <a:rPr lang="en-US" dirty="0">
                <a:latin typeface="Georgia Pro" panose="02040502050405020303" pitchFamily="18" charset="0"/>
              </a:rPr>
              <a:t>Hourly rate of payment by nature subjects tutored</a:t>
            </a:r>
          </a:p>
          <a:p>
            <a:r>
              <a:rPr lang="en-US" dirty="0">
                <a:latin typeface="Georgia Pro" panose="02040502050405020303" pitchFamily="18" charset="0"/>
              </a:rPr>
              <a:t>Pupil loads per tutoring season</a:t>
            </a:r>
          </a:p>
          <a:p>
            <a:r>
              <a:rPr lang="en-US" dirty="0">
                <a:latin typeface="Georgia Pro" panose="02040502050405020303" pitchFamily="18" charset="0"/>
              </a:rPr>
              <a:t>Tutor qualifications</a:t>
            </a:r>
          </a:p>
          <a:p>
            <a:r>
              <a:rPr lang="en-US" dirty="0">
                <a:latin typeface="Georgia Pro" panose="02040502050405020303" pitchFamily="18" charset="0"/>
              </a:rPr>
              <a:t>Experience</a:t>
            </a:r>
          </a:p>
          <a:p>
            <a:r>
              <a:rPr lang="en-US" dirty="0">
                <a:latin typeface="Georgia Pro" panose="02040502050405020303" pitchFamily="18" charset="0"/>
              </a:rPr>
              <a:t>Other terms and conditions of employment</a:t>
            </a:r>
          </a:p>
          <a:p>
            <a:endParaRPr lang="en-US" dirty="0"/>
          </a:p>
        </p:txBody>
      </p:sp>
    </p:spTree>
    <p:extLst>
      <p:ext uri="{BB962C8B-B14F-4D97-AF65-F5344CB8AC3E}">
        <p14:creationId xmlns:p14="http://schemas.microsoft.com/office/powerpoint/2010/main" val="29852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F33-8135-9257-1CC2-0B966C751CB7}"/>
              </a:ext>
            </a:extLst>
          </p:cNvPr>
          <p:cNvSpPr>
            <a:spLocks noGrp="1"/>
          </p:cNvSpPr>
          <p:nvPr>
            <p:ph type="title"/>
          </p:nvPr>
        </p:nvSpPr>
        <p:spPr/>
        <p:txBody>
          <a:bodyPr>
            <a:noAutofit/>
          </a:bodyPr>
          <a:lstStyle/>
          <a:p>
            <a:r>
              <a:rPr lang="en-US" sz="4400" b="1" dirty="0">
                <a:latin typeface="Georgia Pro" panose="02040502050405020303" pitchFamily="18" charset="0"/>
              </a:rPr>
              <a:t>Locker Rooms, Practice and Competitive Facilities</a:t>
            </a:r>
          </a:p>
        </p:txBody>
      </p:sp>
      <p:sp>
        <p:nvSpPr>
          <p:cNvPr id="3" name="Content Placeholder 2">
            <a:extLst>
              <a:ext uri="{FF2B5EF4-FFF2-40B4-BE49-F238E27FC236}">
                <a16:creationId xmlns:a16="http://schemas.microsoft.com/office/drawing/2014/main" id="{1269254E-3FF6-20D3-3201-3FFA2A076670}"/>
              </a:ext>
            </a:extLst>
          </p:cNvPr>
          <p:cNvSpPr>
            <a:spLocks noGrp="1"/>
          </p:cNvSpPr>
          <p:nvPr>
            <p:ph idx="1"/>
          </p:nvPr>
        </p:nvSpPr>
        <p:spPr/>
        <p:txBody>
          <a:bodyPr/>
          <a:lstStyle/>
          <a:p>
            <a:pPr marL="0" indent="0">
              <a:buNone/>
            </a:pPr>
            <a:r>
              <a:rPr lang="en-US" sz="2800" b="1" dirty="0">
                <a:latin typeface="Georgia Pro" panose="02040502050405020303" pitchFamily="18" charset="0"/>
              </a:rPr>
              <a:t>Key factors in examining the equivalence for men and women:</a:t>
            </a:r>
          </a:p>
          <a:p>
            <a:r>
              <a:rPr lang="en-US" dirty="0">
                <a:latin typeface="Georgia Pro" panose="02040502050405020303" pitchFamily="18" charset="0"/>
              </a:rPr>
              <a:t> Quality and availability of the facilities provided for practice and competitive events</a:t>
            </a:r>
          </a:p>
          <a:p>
            <a:r>
              <a:rPr lang="en-US" dirty="0">
                <a:latin typeface="Georgia Pro" panose="02040502050405020303" pitchFamily="18" charset="0"/>
              </a:rPr>
              <a:t>Exclusivity of use of facilities provided for practice and competitive events</a:t>
            </a:r>
          </a:p>
          <a:p>
            <a:r>
              <a:rPr lang="en-US" dirty="0">
                <a:latin typeface="Georgia Pro" panose="02040502050405020303" pitchFamily="18" charset="0"/>
              </a:rPr>
              <a:t>Availability of locker rooms</a:t>
            </a:r>
          </a:p>
          <a:p>
            <a:r>
              <a:rPr lang="en-US" dirty="0">
                <a:latin typeface="Georgia Pro" panose="02040502050405020303" pitchFamily="18" charset="0"/>
              </a:rPr>
              <a:t>Quality of locker rooms</a:t>
            </a:r>
          </a:p>
          <a:p>
            <a:r>
              <a:rPr lang="en-US" dirty="0">
                <a:latin typeface="Georgia Pro" panose="02040502050405020303" pitchFamily="18" charset="0"/>
              </a:rPr>
              <a:t>Maintenance of practice and competitive facilities</a:t>
            </a:r>
          </a:p>
          <a:p>
            <a:r>
              <a:rPr lang="en-US" dirty="0">
                <a:latin typeface="Georgia Pro" panose="02040502050405020303" pitchFamily="18" charset="0"/>
              </a:rPr>
              <a:t>Preparation of facilities for practice and competitive events</a:t>
            </a:r>
          </a:p>
        </p:txBody>
      </p:sp>
    </p:spTree>
    <p:extLst>
      <p:ext uri="{BB962C8B-B14F-4D97-AF65-F5344CB8AC3E}">
        <p14:creationId xmlns:p14="http://schemas.microsoft.com/office/powerpoint/2010/main" val="268271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CC1A-8A6E-A2A0-BF62-9B6F18038219}"/>
              </a:ext>
            </a:extLst>
          </p:cNvPr>
          <p:cNvSpPr>
            <a:spLocks noGrp="1"/>
          </p:cNvSpPr>
          <p:nvPr>
            <p:ph type="title"/>
          </p:nvPr>
        </p:nvSpPr>
        <p:spPr/>
        <p:txBody>
          <a:bodyPr>
            <a:normAutofit/>
          </a:bodyPr>
          <a:lstStyle/>
          <a:p>
            <a:r>
              <a:rPr lang="en-US" sz="4400" b="1" dirty="0">
                <a:latin typeface="Georgia Pro" panose="02040502050405020303" pitchFamily="18" charset="0"/>
              </a:rPr>
              <a:t>Medical and Training Facilities and Services</a:t>
            </a:r>
          </a:p>
        </p:txBody>
      </p:sp>
      <p:sp>
        <p:nvSpPr>
          <p:cNvPr id="3" name="Content Placeholder 2">
            <a:extLst>
              <a:ext uri="{FF2B5EF4-FFF2-40B4-BE49-F238E27FC236}">
                <a16:creationId xmlns:a16="http://schemas.microsoft.com/office/drawing/2014/main" id="{75ECE38B-816E-08E0-59ED-6BA21E7A1044}"/>
              </a:ext>
            </a:extLst>
          </p:cNvPr>
          <p:cNvSpPr>
            <a:spLocks noGrp="1"/>
          </p:cNvSpPr>
          <p:nvPr>
            <p:ph idx="1"/>
          </p:nvPr>
        </p:nvSpPr>
        <p:spPr>
          <a:xfrm>
            <a:off x="691515" y="2115341"/>
            <a:ext cx="8675370" cy="4931516"/>
          </a:xfrm>
        </p:spPr>
        <p:txBody>
          <a:bodyPr/>
          <a:lstStyle/>
          <a:p>
            <a:pPr marL="0" indent="0">
              <a:buNone/>
            </a:pPr>
            <a:r>
              <a:rPr lang="en-US" sz="2800" b="1" dirty="0">
                <a:latin typeface="Georgia Pro" panose="02040502050405020303" pitchFamily="18" charset="0"/>
              </a:rPr>
              <a:t>Key factors in examining the equivalence for men and women:</a:t>
            </a:r>
          </a:p>
          <a:p>
            <a:pPr marL="0" indent="0">
              <a:buNone/>
            </a:pPr>
            <a:endParaRPr lang="en-US" dirty="0"/>
          </a:p>
          <a:p>
            <a:r>
              <a:rPr lang="en-US" sz="2400" dirty="0">
                <a:latin typeface="Georgia Pro" panose="02040502050405020303" pitchFamily="18" charset="0"/>
              </a:rPr>
              <a:t>Availability of medical personnel and assistance</a:t>
            </a:r>
          </a:p>
          <a:p>
            <a:r>
              <a:rPr lang="en-US" sz="2400" dirty="0">
                <a:latin typeface="Georgia Pro" panose="02040502050405020303" pitchFamily="18" charset="0"/>
              </a:rPr>
              <a:t>Health, accident, and injury insurance coverage</a:t>
            </a:r>
          </a:p>
          <a:p>
            <a:r>
              <a:rPr lang="en-US" sz="2400" dirty="0">
                <a:latin typeface="Georgia Pro" panose="02040502050405020303" pitchFamily="18" charset="0"/>
              </a:rPr>
              <a:t>Availability and quality of weight and training facilities</a:t>
            </a:r>
          </a:p>
          <a:p>
            <a:r>
              <a:rPr lang="en-US" sz="2400" dirty="0">
                <a:latin typeface="Georgia Pro" panose="02040502050405020303" pitchFamily="18" charset="0"/>
              </a:rPr>
              <a:t>Availability and quality of conditioning facilities</a:t>
            </a:r>
          </a:p>
          <a:p>
            <a:r>
              <a:rPr lang="en-US" sz="2400" dirty="0">
                <a:latin typeface="Georgia Pro" panose="02040502050405020303" pitchFamily="18" charset="0"/>
              </a:rPr>
              <a:t>Availability and qualifications of athletic trainers</a:t>
            </a:r>
          </a:p>
        </p:txBody>
      </p:sp>
    </p:spTree>
    <p:extLst>
      <p:ext uri="{BB962C8B-B14F-4D97-AF65-F5344CB8AC3E}">
        <p14:creationId xmlns:p14="http://schemas.microsoft.com/office/powerpoint/2010/main" val="85261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1BA4-C241-322D-543F-12E1D96CBD97}"/>
              </a:ext>
            </a:extLst>
          </p:cNvPr>
          <p:cNvSpPr>
            <a:spLocks noGrp="1"/>
          </p:cNvSpPr>
          <p:nvPr>
            <p:ph type="title"/>
          </p:nvPr>
        </p:nvSpPr>
        <p:spPr/>
        <p:txBody>
          <a:bodyPr>
            <a:normAutofit/>
          </a:bodyPr>
          <a:lstStyle/>
          <a:p>
            <a:r>
              <a:rPr lang="en-US" sz="4400" b="1" dirty="0">
                <a:latin typeface="Georgia Pro" panose="02040502050405020303" pitchFamily="18" charset="0"/>
              </a:rPr>
              <a:t>Housing and Dining Facilities and Services</a:t>
            </a:r>
          </a:p>
        </p:txBody>
      </p:sp>
      <p:sp>
        <p:nvSpPr>
          <p:cNvPr id="3" name="Content Placeholder 2">
            <a:extLst>
              <a:ext uri="{FF2B5EF4-FFF2-40B4-BE49-F238E27FC236}">
                <a16:creationId xmlns:a16="http://schemas.microsoft.com/office/drawing/2014/main" id="{D4502442-41A6-EE16-FB64-F497E4A1A91C}"/>
              </a:ext>
            </a:extLst>
          </p:cNvPr>
          <p:cNvSpPr>
            <a:spLocks noGrp="1"/>
          </p:cNvSpPr>
          <p:nvPr>
            <p:ph idx="1"/>
          </p:nvPr>
        </p:nvSpPr>
        <p:spPr/>
        <p:txBody>
          <a:bodyPr/>
          <a:lstStyle/>
          <a:p>
            <a:pPr marL="0" indent="0">
              <a:buNone/>
            </a:pPr>
            <a:r>
              <a:rPr lang="en-US" sz="2400" b="1" dirty="0">
                <a:latin typeface="Georgia Pro" panose="02040502050405020303" pitchFamily="18" charset="0"/>
              </a:rPr>
              <a:t>Key factors in examining the equivalence for men and women:</a:t>
            </a:r>
          </a:p>
          <a:p>
            <a:r>
              <a:rPr lang="en-US" sz="2400" dirty="0">
                <a:latin typeface="Georgia Pro" panose="02040502050405020303" pitchFamily="18" charset="0"/>
              </a:rPr>
              <a:t>Housing provided</a:t>
            </a:r>
          </a:p>
          <a:p>
            <a:r>
              <a:rPr lang="en-US" sz="2400" dirty="0">
                <a:latin typeface="Georgia Pro" panose="02040502050405020303" pitchFamily="18" charset="0"/>
              </a:rPr>
              <a:t>Special services as part of housing arrangements (e.g., laundry facilities, parking space, cleaning service)</a:t>
            </a:r>
          </a:p>
        </p:txBody>
      </p:sp>
    </p:spTree>
    <p:extLst>
      <p:ext uri="{BB962C8B-B14F-4D97-AF65-F5344CB8AC3E}">
        <p14:creationId xmlns:p14="http://schemas.microsoft.com/office/powerpoint/2010/main" val="309157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9FD8-B467-2F85-F5CC-37A3E828B277}"/>
              </a:ext>
            </a:extLst>
          </p:cNvPr>
          <p:cNvSpPr>
            <a:spLocks noGrp="1"/>
          </p:cNvSpPr>
          <p:nvPr>
            <p:ph type="title"/>
          </p:nvPr>
        </p:nvSpPr>
        <p:spPr/>
        <p:txBody>
          <a:bodyPr>
            <a:normAutofit/>
          </a:bodyPr>
          <a:lstStyle/>
          <a:p>
            <a:r>
              <a:rPr lang="en-US" sz="4400" b="1" dirty="0">
                <a:latin typeface="Georgia Pro" panose="02040502050405020303" pitchFamily="18" charset="0"/>
              </a:rPr>
              <a:t>Publicity</a:t>
            </a:r>
          </a:p>
        </p:txBody>
      </p:sp>
      <p:sp>
        <p:nvSpPr>
          <p:cNvPr id="3" name="Content Placeholder 2">
            <a:extLst>
              <a:ext uri="{FF2B5EF4-FFF2-40B4-BE49-F238E27FC236}">
                <a16:creationId xmlns:a16="http://schemas.microsoft.com/office/drawing/2014/main" id="{E85B0301-1BC5-41CC-55F6-78F4B9A1B929}"/>
              </a:ext>
            </a:extLst>
          </p:cNvPr>
          <p:cNvSpPr>
            <a:spLocks noGrp="1"/>
          </p:cNvSpPr>
          <p:nvPr>
            <p:ph idx="1"/>
          </p:nvPr>
        </p:nvSpPr>
        <p:spPr/>
        <p:txBody>
          <a:bodyPr/>
          <a:lstStyle/>
          <a:p>
            <a:pPr marL="0" indent="0">
              <a:buNone/>
            </a:pPr>
            <a:r>
              <a:rPr lang="en-US" sz="2800" b="1" dirty="0">
                <a:latin typeface="Georgia Pro" panose="02040502050405020303" pitchFamily="18" charset="0"/>
              </a:rPr>
              <a:t>Key factors in examining the equivalence for men and women:</a:t>
            </a:r>
          </a:p>
          <a:p>
            <a:endParaRPr lang="en-US" dirty="0"/>
          </a:p>
          <a:p>
            <a:r>
              <a:rPr lang="en-US" sz="2400" dirty="0">
                <a:latin typeface="Georgia Pro" panose="02040502050405020303" pitchFamily="18" charset="0"/>
              </a:rPr>
              <a:t>Availability and quality of sports information personnel</a:t>
            </a:r>
          </a:p>
          <a:p>
            <a:r>
              <a:rPr lang="en-US" sz="2400" dirty="0">
                <a:latin typeface="Georgia Pro" panose="02040502050405020303" pitchFamily="18" charset="0"/>
              </a:rPr>
              <a:t>Access to other publicity resources for men's and women's programs</a:t>
            </a:r>
          </a:p>
          <a:p>
            <a:r>
              <a:rPr lang="en-US" sz="2400" dirty="0">
                <a:latin typeface="Georgia Pro" panose="02040502050405020303" pitchFamily="18" charset="0"/>
              </a:rPr>
              <a:t>Quantity and quality of publications and other promotional devices featuring men's and women's programs</a:t>
            </a:r>
          </a:p>
        </p:txBody>
      </p:sp>
    </p:spTree>
    <p:extLst>
      <p:ext uri="{BB962C8B-B14F-4D97-AF65-F5344CB8AC3E}">
        <p14:creationId xmlns:p14="http://schemas.microsoft.com/office/powerpoint/2010/main" val="300880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C28-1B01-E41B-2DF9-5FC93F94D1CA}"/>
              </a:ext>
            </a:extLst>
          </p:cNvPr>
          <p:cNvSpPr>
            <a:spLocks noGrp="1"/>
          </p:cNvSpPr>
          <p:nvPr>
            <p:ph type="title"/>
          </p:nvPr>
        </p:nvSpPr>
        <p:spPr/>
        <p:txBody>
          <a:bodyPr>
            <a:normAutofit/>
          </a:bodyPr>
          <a:lstStyle/>
          <a:p>
            <a:r>
              <a:rPr lang="en-US" sz="4400" b="1" dirty="0">
                <a:latin typeface="Georgia Pro" panose="02040502050405020303" pitchFamily="18" charset="0"/>
              </a:rPr>
              <a:t>Recruitment of Student Athletes</a:t>
            </a:r>
          </a:p>
        </p:txBody>
      </p:sp>
      <p:sp>
        <p:nvSpPr>
          <p:cNvPr id="3" name="Content Placeholder 2">
            <a:extLst>
              <a:ext uri="{FF2B5EF4-FFF2-40B4-BE49-F238E27FC236}">
                <a16:creationId xmlns:a16="http://schemas.microsoft.com/office/drawing/2014/main" id="{3C061DF4-4EFC-8DAE-862D-E2930C8628FC}"/>
              </a:ext>
            </a:extLst>
          </p:cNvPr>
          <p:cNvSpPr>
            <a:spLocks noGrp="1"/>
          </p:cNvSpPr>
          <p:nvPr>
            <p:ph idx="1"/>
          </p:nvPr>
        </p:nvSpPr>
        <p:spPr/>
        <p:txBody>
          <a:bodyPr>
            <a:normAutofit/>
          </a:bodyPr>
          <a:lstStyle/>
          <a:p>
            <a:pPr marL="0" indent="0">
              <a:buNone/>
            </a:pPr>
            <a:r>
              <a:rPr lang="en-US" sz="2800" b="1" dirty="0">
                <a:latin typeface="Georgia Pro" panose="02040502050405020303" pitchFamily="18" charset="0"/>
              </a:rPr>
              <a:t>Key factors in examining the equivalence for men and women:</a:t>
            </a:r>
          </a:p>
          <a:p>
            <a:endParaRPr lang="en-US" dirty="0"/>
          </a:p>
          <a:p>
            <a:r>
              <a:rPr lang="en-US" dirty="0"/>
              <a:t> </a:t>
            </a:r>
            <a:r>
              <a:rPr lang="en-US" sz="2400" dirty="0">
                <a:latin typeface="Georgia Pro" panose="02040502050405020303" pitchFamily="18" charset="0"/>
              </a:rPr>
              <a:t>Whether coaches or other professional athletic personnel in the programs serving male and female athletes are provided with substantially equal opportunities to recruit</a:t>
            </a:r>
          </a:p>
          <a:p>
            <a:r>
              <a:rPr lang="en-US" sz="2400" dirty="0">
                <a:latin typeface="Georgia Pro" panose="02040502050405020303" pitchFamily="18" charset="0"/>
              </a:rPr>
              <a:t>Whether the financial and other resources made available for recruitment in male and female athletic programs are equivalently adequate to meet the needs of each program</a:t>
            </a:r>
          </a:p>
          <a:p>
            <a:r>
              <a:rPr lang="en-US" sz="2400" dirty="0">
                <a:latin typeface="Georgia Pro" panose="02040502050405020303" pitchFamily="18" charset="0"/>
              </a:rPr>
              <a:t>Whether the differences in benefits, opportunities, and treatment afforded prospective student athletes of each sex have a disproportionately limiting effect upon the recruitment of students of either sex</a:t>
            </a:r>
          </a:p>
        </p:txBody>
      </p:sp>
    </p:spTree>
    <p:extLst>
      <p:ext uri="{BB962C8B-B14F-4D97-AF65-F5344CB8AC3E}">
        <p14:creationId xmlns:p14="http://schemas.microsoft.com/office/powerpoint/2010/main" val="149209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B9E1-B5F8-F9E4-052B-FDEE47646110}"/>
              </a:ext>
            </a:extLst>
          </p:cNvPr>
          <p:cNvSpPr>
            <a:spLocks noGrp="1"/>
          </p:cNvSpPr>
          <p:nvPr>
            <p:ph type="title"/>
          </p:nvPr>
        </p:nvSpPr>
        <p:spPr/>
        <p:txBody>
          <a:bodyPr>
            <a:normAutofit/>
          </a:bodyPr>
          <a:lstStyle/>
          <a:p>
            <a:r>
              <a:rPr lang="en-US" sz="4400" b="1" dirty="0">
                <a:latin typeface="Georgia Pro" panose="02040502050405020303" pitchFamily="18" charset="0"/>
              </a:rPr>
              <a:t>Support Services</a:t>
            </a:r>
          </a:p>
        </p:txBody>
      </p:sp>
      <p:sp>
        <p:nvSpPr>
          <p:cNvPr id="3" name="Content Placeholder 2">
            <a:extLst>
              <a:ext uri="{FF2B5EF4-FFF2-40B4-BE49-F238E27FC236}">
                <a16:creationId xmlns:a16="http://schemas.microsoft.com/office/drawing/2014/main" id="{4B2B73DF-4C54-665F-9C1A-162FD4ED7252}"/>
              </a:ext>
            </a:extLst>
          </p:cNvPr>
          <p:cNvSpPr>
            <a:spLocks noGrp="1"/>
          </p:cNvSpPr>
          <p:nvPr>
            <p:ph idx="1"/>
          </p:nvPr>
        </p:nvSpPr>
        <p:spPr/>
        <p:txBody>
          <a:bodyPr>
            <a:normAutofit/>
          </a:bodyPr>
          <a:lstStyle/>
          <a:p>
            <a:pPr marL="0" indent="0">
              <a:buNone/>
            </a:pPr>
            <a:r>
              <a:rPr lang="en-US" sz="2400" dirty="0">
                <a:latin typeface="Georgia Pro" panose="02040502050405020303" pitchFamily="18" charset="0"/>
              </a:rPr>
              <a:t>The administrative and clerical support provided to an athletic program can affect the overall provision of opportunity to male and female athletes, particularly to the extent that the provided services enable coaches to perform better their coaching functions.</a:t>
            </a:r>
          </a:p>
          <a:p>
            <a:pPr marL="0" indent="0">
              <a:buNone/>
            </a:pPr>
            <a:r>
              <a:rPr lang="en-US" sz="2400" b="1" dirty="0">
                <a:latin typeface="Georgia Pro" panose="02040502050405020303" pitchFamily="18" charset="0"/>
              </a:rPr>
              <a:t>Key factors:</a:t>
            </a:r>
          </a:p>
          <a:p>
            <a:r>
              <a:rPr lang="en-US" sz="2400" dirty="0">
                <a:latin typeface="Georgia Pro" panose="02040502050405020303" pitchFamily="18" charset="0"/>
              </a:rPr>
              <a:t>Amount of administrative assistance provided to men's and women's programs</a:t>
            </a:r>
          </a:p>
          <a:p>
            <a:r>
              <a:rPr lang="en-US" sz="2400" dirty="0">
                <a:latin typeface="Georgia Pro" panose="02040502050405020303" pitchFamily="18" charset="0"/>
              </a:rPr>
              <a:t>Amount of secretarial and clerical assistance provided to men's and women's programs</a:t>
            </a:r>
          </a:p>
        </p:txBody>
      </p:sp>
    </p:spTree>
    <p:extLst>
      <p:ext uri="{BB962C8B-B14F-4D97-AF65-F5344CB8AC3E}">
        <p14:creationId xmlns:p14="http://schemas.microsoft.com/office/powerpoint/2010/main" val="314518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F31F-9792-039D-F977-25EF7437FA05}"/>
              </a:ext>
            </a:extLst>
          </p:cNvPr>
          <p:cNvSpPr>
            <a:spLocks noGrp="1"/>
          </p:cNvSpPr>
          <p:nvPr>
            <p:ph type="title"/>
          </p:nvPr>
        </p:nvSpPr>
        <p:spPr/>
        <p:txBody>
          <a:bodyPr>
            <a:normAutofit/>
          </a:bodyPr>
          <a:lstStyle/>
          <a:p>
            <a:r>
              <a:rPr lang="en-US" sz="4400" b="1" dirty="0">
                <a:latin typeface="Georgia Pro" panose="02040502050405020303" pitchFamily="18" charset="0"/>
              </a:rPr>
              <a:t>NCAA &amp; Sexual Violence</a:t>
            </a:r>
          </a:p>
        </p:txBody>
      </p:sp>
      <p:sp>
        <p:nvSpPr>
          <p:cNvPr id="3" name="Content Placeholder 2">
            <a:extLst>
              <a:ext uri="{FF2B5EF4-FFF2-40B4-BE49-F238E27FC236}">
                <a16:creationId xmlns:a16="http://schemas.microsoft.com/office/drawing/2014/main" id="{D7C30271-4A10-1EF1-49F9-BD82B28BC96B}"/>
              </a:ext>
            </a:extLst>
          </p:cNvPr>
          <p:cNvSpPr>
            <a:spLocks noGrp="1"/>
          </p:cNvSpPr>
          <p:nvPr>
            <p:ph idx="1"/>
          </p:nvPr>
        </p:nvSpPr>
        <p:spPr/>
        <p:txBody>
          <a:bodyPr>
            <a:normAutofit/>
          </a:bodyPr>
          <a:lstStyle/>
          <a:p>
            <a:pPr marL="0" indent="0">
              <a:buNone/>
            </a:pPr>
            <a:r>
              <a:rPr lang="en-US" sz="2400" dirty="0">
                <a:latin typeface="Georgia Pro" panose="02040502050405020303" pitchFamily="18" charset="0"/>
              </a:rPr>
              <a:t>The Executive Committee expects NCAA members to…operate fairly and ethically, and further to assure that student-athletes are neither advantaged nor disadvantaged by special treatment and that institutions</a:t>
            </a:r>
            <a:r>
              <a:rPr lang="en-US" sz="2400" b="1" dirty="0">
                <a:latin typeface="Georgia Pro" panose="02040502050405020303" pitchFamily="18" charset="0"/>
              </a:rPr>
              <a:t>’ athletics departments must</a:t>
            </a:r>
            <a:r>
              <a:rPr lang="en-US" sz="2400" dirty="0">
                <a:latin typeface="Georgia Pro" panose="02040502050405020303" pitchFamily="18" charset="0"/>
              </a:rPr>
              <a:t>:</a:t>
            </a:r>
          </a:p>
          <a:p>
            <a:r>
              <a:rPr lang="en-US" sz="2400" dirty="0">
                <a:latin typeface="Georgia Pro" panose="02040502050405020303" pitchFamily="18" charset="0"/>
              </a:rPr>
              <a:t>Comply with campus authorities and ensure that all athletics staff, coaches, administrators and student-athletes </a:t>
            </a:r>
            <a:r>
              <a:rPr lang="en-US" sz="2400" b="1" dirty="0">
                <a:latin typeface="Georgia Pro" panose="02040502050405020303" pitchFamily="18" charset="0"/>
              </a:rPr>
              <a:t>maintain a hostile-free environment</a:t>
            </a:r>
            <a:r>
              <a:rPr lang="en-US" sz="2400" dirty="0">
                <a:latin typeface="Georgia Pro" panose="02040502050405020303" pitchFamily="18" charset="0"/>
              </a:rPr>
              <a:t> for all student-athletes regardless of gender or sexual orientation</a:t>
            </a:r>
          </a:p>
          <a:p>
            <a:r>
              <a:rPr lang="en-US" sz="2400" b="1" dirty="0">
                <a:latin typeface="Georgia Pro" panose="02040502050405020303" pitchFamily="18" charset="0"/>
              </a:rPr>
              <a:t>Know and follow campus protocol </a:t>
            </a:r>
            <a:r>
              <a:rPr lang="en-US" sz="2400" dirty="0">
                <a:latin typeface="Georgia Pro" panose="02040502050405020303" pitchFamily="18" charset="0"/>
              </a:rPr>
              <a:t>for reporting incidents of sexual violence</a:t>
            </a:r>
          </a:p>
          <a:p>
            <a:r>
              <a:rPr lang="en-US" sz="2400" b="1" dirty="0">
                <a:latin typeface="Georgia Pro" panose="02040502050405020303" pitchFamily="18" charset="0"/>
              </a:rPr>
              <a:t>Report immediately any suspected sexual violenc</a:t>
            </a:r>
            <a:r>
              <a:rPr lang="en-US" sz="2400" dirty="0">
                <a:latin typeface="Georgia Pro" panose="02040502050405020303" pitchFamily="18" charset="0"/>
              </a:rPr>
              <a:t>e to appropriate campus offices for investigation and adjudication</a:t>
            </a:r>
          </a:p>
        </p:txBody>
      </p:sp>
    </p:spTree>
    <p:extLst>
      <p:ext uri="{BB962C8B-B14F-4D97-AF65-F5344CB8AC3E}">
        <p14:creationId xmlns:p14="http://schemas.microsoft.com/office/powerpoint/2010/main" val="364307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BA24-E93D-E93A-09EF-7788A8141164}"/>
              </a:ext>
            </a:extLst>
          </p:cNvPr>
          <p:cNvSpPr>
            <a:spLocks noGrp="1"/>
          </p:cNvSpPr>
          <p:nvPr>
            <p:ph type="title"/>
          </p:nvPr>
        </p:nvSpPr>
        <p:spPr/>
        <p:txBody>
          <a:bodyPr>
            <a:normAutofit/>
          </a:bodyPr>
          <a:lstStyle/>
          <a:p>
            <a:r>
              <a:rPr lang="en-US" sz="4400" b="1" dirty="0">
                <a:latin typeface="Georgia Pro" panose="02040502050405020303" pitchFamily="18" charset="0"/>
              </a:rPr>
              <a:t>NCAA &amp; Sexual Violence </a:t>
            </a:r>
            <a:endParaRPr lang="en-US" sz="4000" dirty="0"/>
          </a:p>
        </p:txBody>
      </p:sp>
      <p:sp>
        <p:nvSpPr>
          <p:cNvPr id="3" name="Content Placeholder 2">
            <a:extLst>
              <a:ext uri="{FF2B5EF4-FFF2-40B4-BE49-F238E27FC236}">
                <a16:creationId xmlns:a16="http://schemas.microsoft.com/office/drawing/2014/main" id="{89D83A8B-D33D-CDB3-E15D-4EF1958C01F6}"/>
              </a:ext>
            </a:extLst>
          </p:cNvPr>
          <p:cNvSpPr>
            <a:spLocks noGrp="1"/>
          </p:cNvSpPr>
          <p:nvPr>
            <p:ph idx="1"/>
          </p:nvPr>
        </p:nvSpPr>
        <p:spPr/>
        <p:txBody>
          <a:bodyPr/>
          <a:lstStyle/>
          <a:p>
            <a:r>
              <a:rPr lang="en-US" sz="2400" b="1" dirty="0">
                <a:latin typeface="Georgia Pro" panose="02040502050405020303" pitchFamily="18" charset="0"/>
              </a:rPr>
              <a:t>Educate all student-athletes, coaches, and staff about sexual violence prevention, intervention and response</a:t>
            </a:r>
          </a:p>
          <a:p>
            <a:r>
              <a:rPr lang="en-US" sz="2400" dirty="0">
                <a:latin typeface="Georgia Pro" panose="02040502050405020303" pitchFamily="18" charset="0"/>
              </a:rPr>
              <a:t>Assure compliance with all federal and applicable state regulations related to sexual violence prevention and response</a:t>
            </a:r>
          </a:p>
          <a:p>
            <a:r>
              <a:rPr lang="en-US" sz="2400" dirty="0">
                <a:latin typeface="Georgia Pro" panose="02040502050405020303" pitchFamily="18" charset="0"/>
              </a:rPr>
              <a:t>Cooperate with but not manage, direct, control, or interfere with college or university investigations into allegations of sexual violence ensuring that investigations involving student-athletes and athletics department staff are managed in the same manner as all other students and staff on campus</a:t>
            </a:r>
          </a:p>
          <a:p>
            <a:endParaRPr lang="en-US" dirty="0"/>
          </a:p>
        </p:txBody>
      </p:sp>
    </p:spTree>
    <p:extLst>
      <p:ext uri="{BB962C8B-B14F-4D97-AF65-F5344CB8AC3E}">
        <p14:creationId xmlns:p14="http://schemas.microsoft.com/office/powerpoint/2010/main" val="243656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5FF2-5F2D-4133-9594-9C2B94FCF478}"/>
              </a:ext>
            </a:extLst>
          </p:cNvPr>
          <p:cNvSpPr>
            <a:spLocks noGrp="1"/>
          </p:cNvSpPr>
          <p:nvPr>
            <p:ph type="title"/>
          </p:nvPr>
        </p:nvSpPr>
        <p:spPr/>
        <p:txBody>
          <a:bodyPr>
            <a:normAutofit/>
          </a:bodyPr>
          <a:lstStyle/>
          <a:p>
            <a:r>
              <a:rPr lang="en-US" sz="4400" b="1" dirty="0">
                <a:latin typeface="Georgia Pro" panose="02040502050405020303" pitchFamily="18" charset="0"/>
              </a:rPr>
              <a:t>Title IX and Coaching Staff</a:t>
            </a:r>
          </a:p>
        </p:txBody>
      </p:sp>
      <p:sp>
        <p:nvSpPr>
          <p:cNvPr id="3" name="Content Placeholder 2">
            <a:extLst>
              <a:ext uri="{FF2B5EF4-FFF2-40B4-BE49-F238E27FC236}">
                <a16:creationId xmlns:a16="http://schemas.microsoft.com/office/drawing/2014/main" id="{F1395400-B457-475D-88CD-2B29309E6377}"/>
              </a:ext>
            </a:extLst>
          </p:cNvPr>
          <p:cNvSpPr>
            <a:spLocks noGrp="1"/>
          </p:cNvSpPr>
          <p:nvPr>
            <p:ph idx="1"/>
          </p:nvPr>
        </p:nvSpPr>
        <p:spPr/>
        <p:txBody>
          <a:bodyPr>
            <a:normAutofit lnSpcReduction="10000"/>
          </a:bodyPr>
          <a:lstStyle/>
          <a:p>
            <a:pPr marL="0" indent="0">
              <a:buNone/>
            </a:pPr>
            <a:r>
              <a:rPr lang="en-US" sz="2400" dirty="0">
                <a:latin typeface="Georgia Pro" panose="02040502050405020303" pitchFamily="18" charset="0"/>
              </a:rPr>
              <a:t>Each year, the university President, the Athletic Director and the Title IX must make the following certifications to the NCAA for compliance:</a:t>
            </a:r>
          </a:p>
          <a:p>
            <a:pPr marL="457200" indent="-457200">
              <a:buFont typeface="+mj-lt"/>
              <a:buAutoNum type="arabicPeriod"/>
            </a:pPr>
            <a:r>
              <a:rPr lang="en-US" sz="2400" dirty="0">
                <a:latin typeface="Georgia Pro" panose="02040502050405020303" pitchFamily="18" charset="0"/>
              </a:rPr>
              <a:t>The Athletics Department is informed on, integrated in, and compliant with institutional policies and processes regarding sexual violence prevention and proper adjudication and resolution of acts sexual misconduct.</a:t>
            </a:r>
          </a:p>
          <a:p>
            <a:pPr marL="457200" indent="-457200">
              <a:buFont typeface="+mj-lt"/>
              <a:buAutoNum type="arabicPeriod"/>
            </a:pPr>
            <a:r>
              <a:rPr lang="en-US" sz="2400" dirty="0">
                <a:latin typeface="Georgia Pro" panose="02040502050405020303" pitchFamily="18" charset="0"/>
              </a:rPr>
              <a:t>The institutional policies and processes regarding sexual violence prevention and adjudication, the name and contact information for the campus Title IX Coordinator, are readily available to coaches, staff, and student athletes.</a:t>
            </a:r>
          </a:p>
          <a:p>
            <a:pPr marL="457200" indent="-457200">
              <a:buFont typeface="+mj-lt"/>
              <a:buAutoNum type="arabicPeriod"/>
            </a:pPr>
            <a:r>
              <a:rPr lang="en-US" sz="2400" dirty="0">
                <a:latin typeface="Georgia Pro" panose="02040502050405020303" pitchFamily="18" charset="0"/>
              </a:rPr>
              <a:t>All student-athletes, coaches and staff have been educated each year on sexual violence prevention, intervention, and response.</a:t>
            </a:r>
          </a:p>
        </p:txBody>
      </p:sp>
    </p:spTree>
    <p:extLst>
      <p:ext uri="{BB962C8B-B14F-4D97-AF65-F5344CB8AC3E}">
        <p14:creationId xmlns:p14="http://schemas.microsoft.com/office/powerpoint/2010/main" val="236715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6DFA-646A-32CE-545E-43125CC71203}"/>
              </a:ext>
            </a:extLst>
          </p:cNvPr>
          <p:cNvSpPr>
            <a:spLocks noGrp="1"/>
          </p:cNvSpPr>
          <p:nvPr>
            <p:ph type="title"/>
          </p:nvPr>
        </p:nvSpPr>
        <p:spPr/>
        <p:txBody>
          <a:bodyPr>
            <a:normAutofit/>
          </a:bodyPr>
          <a:lstStyle/>
          <a:p>
            <a:r>
              <a:rPr lang="en-US" sz="4400" b="1" dirty="0">
                <a:latin typeface="Georgia Pro" panose="02040502050405020303" pitchFamily="18" charset="0"/>
              </a:rPr>
              <a:t>NCAA Policy on Campus Sexual Violence</a:t>
            </a:r>
          </a:p>
        </p:txBody>
      </p:sp>
      <p:sp>
        <p:nvSpPr>
          <p:cNvPr id="3" name="Content Placeholder 2">
            <a:extLst>
              <a:ext uri="{FF2B5EF4-FFF2-40B4-BE49-F238E27FC236}">
                <a16:creationId xmlns:a16="http://schemas.microsoft.com/office/drawing/2014/main" id="{10D45144-63CF-96C0-874F-CC722CD54A95}"/>
              </a:ext>
            </a:extLst>
          </p:cNvPr>
          <p:cNvSpPr>
            <a:spLocks noGrp="1"/>
          </p:cNvSpPr>
          <p:nvPr>
            <p:ph idx="1"/>
          </p:nvPr>
        </p:nvSpPr>
        <p:spPr/>
        <p:txBody>
          <a:bodyPr>
            <a:normAutofit/>
          </a:bodyPr>
          <a:lstStyle/>
          <a:p>
            <a:pPr marL="0" indent="0">
              <a:buNone/>
            </a:pPr>
            <a:r>
              <a:rPr lang="en-US" sz="2400" dirty="0">
                <a:latin typeface="Georgia Pro" panose="02040502050405020303" pitchFamily="18" charset="0"/>
              </a:rPr>
              <a:t>1. </a:t>
            </a:r>
            <a:r>
              <a:rPr lang="en-US" sz="2400" b="1" dirty="0">
                <a:latin typeface="Georgia Pro" panose="02040502050405020303" pitchFamily="18" charset="0"/>
              </a:rPr>
              <a:t>The athletics department is informed on, integrated in, and compliant with institutional policies and processes</a:t>
            </a:r>
            <a:r>
              <a:rPr lang="en-US" sz="2400" dirty="0">
                <a:latin typeface="Georgia Pro" panose="02040502050405020303" pitchFamily="18" charset="0"/>
              </a:rPr>
              <a:t> regarding sexual violence prevention and proper </a:t>
            </a:r>
          </a:p>
          <a:p>
            <a:pPr marL="0" indent="0">
              <a:buNone/>
            </a:pPr>
            <a:r>
              <a:rPr lang="en-US" sz="2400" dirty="0">
                <a:latin typeface="Georgia Pro" panose="02040502050405020303" pitchFamily="18" charset="0"/>
              </a:rPr>
              <a:t>adjudication and resolution of acts of sexual and </a:t>
            </a:r>
          </a:p>
          <a:p>
            <a:pPr marL="0" indent="0">
              <a:buNone/>
            </a:pPr>
            <a:r>
              <a:rPr lang="en-US" sz="2400" dirty="0">
                <a:latin typeface="Georgia Pro" panose="02040502050405020303" pitchFamily="18" charset="0"/>
              </a:rPr>
              <a:t>interpersonal violence.</a:t>
            </a:r>
          </a:p>
          <a:p>
            <a:pPr marL="0" indent="0">
              <a:buNone/>
            </a:pPr>
            <a:r>
              <a:rPr lang="en-US" sz="2400" dirty="0">
                <a:latin typeface="Georgia Pro" panose="02040502050405020303" pitchFamily="18" charset="0"/>
              </a:rPr>
              <a:t>2. The </a:t>
            </a:r>
            <a:r>
              <a:rPr lang="en-US" sz="2400" b="1" dirty="0">
                <a:latin typeface="Georgia Pro" panose="02040502050405020303" pitchFamily="18" charset="0"/>
              </a:rPr>
              <a:t>institutional policies and processes </a:t>
            </a:r>
            <a:r>
              <a:rPr lang="en-US" sz="2400" dirty="0">
                <a:latin typeface="Georgia Pro" panose="02040502050405020303" pitchFamily="18" charset="0"/>
              </a:rPr>
              <a:t>regarding sexual violence prevention and adjudication, and the name and </a:t>
            </a:r>
          </a:p>
          <a:p>
            <a:pPr marL="0" indent="0">
              <a:buNone/>
            </a:pPr>
            <a:r>
              <a:rPr lang="en-US" sz="2400" dirty="0">
                <a:latin typeface="Georgia Pro" panose="02040502050405020303" pitchFamily="18" charset="0"/>
              </a:rPr>
              <a:t>contact information for the campus Title IX Coordinator, </a:t>
            </a:r>
          </a:p>
          <a:p>
            <a:pPr marL="0" indent="0">
              <a:buNone/>
            </a:pPr>
            <a:r>
              <a:rPr lang="en-US" sz="2400" b="1" dirty="0">
                <a:latin typeface="Georgia Pro" panose="02040502050405020303" pitchFamily="18" charset="0"/>
              </a:rPr>
              <a:t>are readily available </a:t>
            </a:r>
            <a:r>
              <a:rPr lang="en-US" sz="2400" dirty="0">
                <a:latin typeface="Georgia Pro" panose="02040502050405020303" pitchFamily="18" charset="0"/>
              </a:rPr>
              <a:t>within the department of athletics, </a:t>
            </a:r>
          </a:p>
          <a:p>
            <a:pPr marL="0" indent="0">
              <a:buNone/>
            </a:pPr>
            <a:r>
              <a:rPr lang="en-US" sz="2400" dirty="0">
                <a:latin typeface="Georgia Pro" panose="02040502050405020303" pitchFamily="18" charset="0"/>
              </a:rPr>
              <a:t>and are provided to student-athletes.</a:t>
            </a:r>
          </a:p>
        </p:txBody>
      </p:sp>
    </p:spTree>
    <p:extLst>
      <p:ext uri="{BB962C8B-B14F-4D97-AF65-F5344CB8AC3E}">
        <p14:creationId xmlns:p14="http://schemas.microsoft.com/office/powerpoint/2010/main" val="349823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6A37-8282-0E9A-B242-0BCD208DC904}"/>
              </a:ext>
            </a:extLst>
          </p:cNvPr>
          <p:cNvSpPr>
            <a:spLocks noGrp="1"/>
          </p:cNvSpPr>
          <p:nvPr>
            <p:ph type="title"/>
          </p:nvPr>
        </p:nvSpPr>
        <p:spPr/>
        <p:txBody>
          <a:bodyPr/>
          <a:lstStyle/>
          <a:p>
            <a:r>
              <a:rPr lang="en-US" sz="4000" b="1" dirty="0">
                <a:latin typeface="Georgia Pro" panose="02040502050405020303" pitchFamily="18" charset="0"/>
              </a:rPr>
              <a:t>NCAA Policy on Campus Sexual Violence</a:t>
            </a:r>
            <a:endParaRPr lang="en-US" dirty="0"/>
          </a:p>
        </p:txBody>
      </p:sp>
      <p:sp>
        <p:nvSpPr>
          <p:cNvPr id="3" name="Content Placeholder 2">
            <a:extLst>
              <a:ext uri="{FF2B5EF4-FFF2-40B4-BE49-F238E27FC236}">
                <a16:creationId xmlns:a16="http://schemas.microsoft.com/office/drawing/2014/main" id="{0320428C-59C8-1E95-5ECB-1CEFC735A81B}"/>
              </a:ext>
            </a:extLst>
          </p:cNvPr>
          <p:cNvSpPr>
            <a:spLocks noGrp="1"/>
          </p:cNvSpPr>
          <p:nvPr>
            <p:ph idx="1"/>
          </p:nvPr>
        </p:nvSpPr>
        <p:spPr/>
        <p:txBody>
          <a:bodyPr>
            <a:normAutofit fontScale="92500" lnSpcReduction="10000"/>
          </a:bodyPr>
          <a:lstStyle/>
          <a:p>
            <a:pPr marL="0" indent="0">
              <a:buNone/>
            </a:pPr>
            <a:r>
              <a:rPr lang="en-US" dirty="0">
                <a:latin typeface="Georgia Pro" panose="02040502050405020303" pitchFamily="18" charset="0"/>
              </a:rPr>
              <a:t>3. </a:t>
            </a:r>
            <a:r>
              <a:rPr lang="en-US" b="1" dirty="0">
                <a:latin typeface="Georgia Pro" panose="02040502050405020303" pitchFamily="18" charset="0"/>
              </a:rPr>
              <a:t>All student-athletes, coaches and staff have been educated </a:t>
            </a:r>
          </a:p>
          <a:p>
            <a:pPr marL="0" indent="0">
              <a:buNone/>
            </a:pPr>
            <a:r>
              <a:rPr lang="en-US" b="1" dirty="0">
                <a:latin typeface="Georgia Pro" panose="02040502050405020303" pitchFamily="18" charset="0"/>
              </a:rPr>
              <a:t>each year on sexual violence prevention, intervention and </a:t>
            </a:r>
          </a:p>
          <a:p>
            <a:pPr marL="0" indent="0">
              <a:buNone/>
            </a:pPr>
            <a:r>
              <a:rPr lang="en-US" b="1" dirty="0">
                <a:latin typeface="Georgia Pro" panose="02040502050405020303" pitchFamily="18" charset="0"/>
              </a:rPr>
              <a:t>response</a:t>
            </a:r>
            <a:r>
              <a:rPr lang="en-US" dirty="0">
                <a:latin typeface="Georgia Pro" panose="02040502050405020303" pitchFamily="18" charset="0"/>
              </a:rPr>
              <a:t>, to the extent allowable by state law and collective </a:t>
            </a:r>
          </a:p>
          <a:p>
            <a:pPr marL="0" indent="0">
              <a:buNone/>
            </a:pPr>
            <a:r>
              <a:rPr lang="en-US" dirty="0">
                <a:latin typeface="Georgia Pro" panose="02040502050405020303" pitchFamily="18" charset="0"/>
              </a:rPr>
              <a:t>bargaining agreements.</a:t>
            </a:r>
          </a:p>
          <a:p>
            <a:pPr marL="0" indent="0">
              <a:buNone/>
            </a:pPr>
            <a:r>
              <a:rPr lang="en-US" dirty="0">
                <a:latin typeface="Georgia Pro" panose="02040502050405020303" pitchFamily="18" charset="0"/>
              </a:rPr>
              <a:t>4</a:t>
            </a:r>
            <a:r>
              <a:rPr lang="en-US" b="1" dirty="0">
                <a:latin typeface="Georgia Pro" panose="02040502050405020303" pitchFamily="18" charset="0"/>
              </a:rPr>
              <a:t>. All incoming, continuing and transfer student-athletes have </a:t>
            </a:r>
          </a:p>
          <a:p>
            <a:pPr marL="0" indent="0">
              <a:buNone/>
            </a:pPr>
            <a:r>
              <a:rPr lang="en-US" b="1" dirty="0">
                <a:latin typeface="Georgia Pro" panose="02040502050405020303" pitchFamily="18" charset="0"/>
              </a:rPr>
              <a:t>completed an annual disclosure </a:t>
            </a:r>
            <a:r>
              <a:rPr lang="en-US" dirty="0">
                <a:latin typeface="Georgia Pro" panose="02040502050405020303" pitchFamily="18" charset="0"/>
              </a:rPr>
              <a:t>related to their conduct that </a:t>
            </a:r>
          </a:p>
          <a:p>
            <a:pPr marL="0" indent="0">
              <a:buNone/>
            </a:pPr>
            <a:r>
              <a:rPr lang="en-US" dirty="0">
                <a:latin typeface="Georgia Pro" panose="02040502050405020303" pitchFamily="18" charset="0"/>
              </a:rPr>
              <a:t>resulted in discipline through a Title IX proceeding or in a </a:t>
            </a:r>
          </a:p>
          <a:p>
            <a:pPr marL="0" indent="0">
              <a:buNone/>
            </a:pPr>
            <a:r>
              <a:rPr lang="en-US" dirty="0">
                <a:latin typeface="Georgia Pro" panose="02040502050405020303" pitchFamily="18" charset="0"/>
              </a:rPr>
              <a:t>criminal conviction for sexual, interpersonal or other acts of </a:t>
            </a:r>
          </a:p>
          <a:p>
            <a:pPr marL="0" indent="0">
              <a:buNone/>
            </a:pPr>
            <a:r>
              <a:rPr lang="en-US" dirty="0">
                <a:latin typeface="Georgia Pro" panose="02040502050405020303" pitchFamily="18" charset="0"/>
              </a:rPr>
              <a:t>violence.* Transfer student-athletes also must disclose </a:t>
            </a:r>
          </a:p>
          <a:p>
            <a:pPr marL="0" indent="0">
              <a:buNone/>
            </a:pPr>
            <a:r>
              <a:rPr lang="en-US" dirty="0">
                <a:latin typeface="Georgia Pro" panose="02040502050405020303" pitchFamily="18" charset="0"/>
              </a:rPr>
              <a:t>whether a Title IX proceeding was incomplete at the time of </a:t>
            </a:r>
          </a:p>
          <a:p>
            <a:pPr marL="0" indent="0">
              <a:buNone/>
            </a:pPr>
            <a:r>
              <a:rPr lang="en-US" dirty="0">
                <a:latin typeface="Georgia Pro" panose="02040502050405020303" pitchFamily="18" charset="0"/>
              </a:rPr>
              <a:t>transfer. Failure to make a full and accurate disclosure could </a:t>
            </a:r>
          </a:p>
          <a:p>
            <a:pPr marL="0" indent="0">
              <a:buNone/>
            </a:pPr>
            <a:r>
              <a:rPr lang="en-US" dirty="0">
                <a:latin typeface="Georgia Pro" panose="02040502050405020303" pitchFamily="18" charset="0"/>
              </a:rPr>
              <a:t>result in penalties, including loss of eligibility to participate in </a:t>
            </a:r>
          </a:p>
          <a:p>
            <a:pPr marL="0" indent="0">
              <a:buNone/>
            </a:pPr>
            <a:r>
              <a:rPr lang="en-US" dirty="0">
                <a:latin typeface="Georgia Pro" panose="02040502050405020303" pitchFamily="18" charset="0"/>
              </a:rPr>
              <a:t>athletics as determined by the member institution.</a:t>
            </a:r>
          </a:p>
        </p:txBody>
      </p:sp>
    </p:spTree>
    <p:extLst>
      <p:ext uri="{BB962C8B-B14F-4D97-AF65-F5344CB8AC3E}">
        <p14:creationId xmlns:p14="http://schemas.microsoft.com/office/powerpoint/2010/main" val="4290168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EE0F-C13A-718E-B893-E196850A6F7E}"/>
              </a:ext>
            </a:extLst>
          </p:cNvPr>
          <p:cNvSpPr>
            <a:spLocks noGrp="1"/>
          </p:cNvSpPr>
          <p:nvPr>
            <p:ph type="title"/>
          </p:nvPr>
        </p:nvSpPr>
        <p:spPr/>
        <p:txBody>
          <a:bodyPr/>
          <a:lstStyle/>
          <a:p>
            <a:r>
              <a:rPr lang="en-US" sz="4000" b="1" dirty="0">
                <a:latin typeface="Georgia Pro" panose="02040502050405020303" pitchFamily="18" charset="0"/>
              </a:rPr>
              <a:t>NCAA Policy on Campus Sexual Violence</a:t>
            </a:r>
            <a:endParaRPr lang="en-US" dirty="0"/>
          </a:p>
        </p:txBody>
      </p:sp>
      <p:sp>
        <p:nvSpPr>
          <p:cNvPr id="3" name="Content Placeholder 2">
            <a:extLst>
              <a:ext uri="{FF2B5EF4-FFF2-40B4-BE49-F238E27FC236}">
                <a16:creationId xmlns:a16="http://schemas.microsoft.com/office/drawing/2014/main" id="{E75B5BD0-1372-A3DF-90D4-42798BDB501B}"/>
              </a:ext>
            </a:extLst>
          </p:cNvPr>
          <p:cNvSpPr>
            <a:spLocks noGrp="1"/>
          </p:cNvSpPr>
          <p:nvPr>
            <p:ph idx="1"/>
          </p:nvPr>
        </p:nvSpPr>
        <p:spPr/>
        <p:txBody>
          <a:bodyPr>
            <a:normAutofit fontScale="92500" lnSpcReduction="10000"/>
          </a:bodyPr>
          <a:lstStyle/>
          <a:p>
            <a:pPr marL="0" indent="0">
              <a:buNone/>
            </a:pPr>
            <a:r>
              <a:rPr lang="en-US" dirty="0">
                <a:latin typeface="Georgia Pro" panose="02040502050405020303" pitchFamily="18" charset="0"/>
              </a:rPr>
              <a:t>*A person who has been disciplined through a Title IX </a:t>
            </a:r>
          </a:p>
          <a:p>
            <a:pPr marL="0" indent="0">
              <a:buNone/>
            </a:pPr>
            <a:r>
              <a:rPr lang="en-US" dirty="0">
                <a:latin typeface="Georgia Pro" panose="02040502050405020303" pitchFamily="18" charset="0"/>
              </a:rPr>
              <a:t>proceeding or criminally convicted, regardless of the degree, </a:t>
            </a:r>
          </a:p>
          <a:p>
            <a:pPr marL="0" indent="0">
              <a:buNone/>
            </a:pPr>
            <a:r>
              <a:rPr lang="en-US" dirty="0">
                <a:latin typeface="Georgia Pro" panose="02040502050405020303" pitchFamily="18" charset="0"/>
              </a:rPr>
              <a:t>and whether the result of a plea or court determination, of </a:t>
            </a:r>
          </a:p>
          <a:p>
            <a:pPr marL="0" indent="0">
              <a:buNone/>
            </a:pPr>
            <a:r>
              <a:rPr lang="en-US" dirty="0">
                <a:latin typeface="Georgia Pro" panose="02040502050405020303" pitchFamily="18" charset="0"/>
              </a:rPr>
              <a:t>either of the following: </a:t>
            </a:r>
          </a:p>
          <a:p>
            <a:pPr marL="0" indent="0">
              <a:buNone/>
            </a:pPr>
            <a:r>
              <a:rPr lang="en-US" b="1" dirty="0">
                <a:latin typeface="Georgia Pro" panose="02040502050405020303" pitchFamily="18" charset="0"/>
              </a:rPr>
              <a:t>Interpersonal Violence: </a:t>
            </a:r>
            <a:r>
              <a:rPr lang="en-US" dirty="0">
                <a:latin typeface="Georgia Pro" panose="02040502050405020303" pitchFamily="18" charset="0"/>
              </a:rPr>
              <a:t>Violence that is predominantly </a:t>
            </a:r>
          </a:p>
          <a:p>
            <a:pPr marL="0" indent="0">
              <a:buNone/>
            </a:pPr>
            <a:r>
              <a:rPr lang="en-US" dirty="0">
                <a:latin typeface="Georgia Pro" panose="02040502050405020303" pitchFamily="18" charset="0"/>
              </a:rPr>
              <a:t>caused due to the relationship between the victim and the </a:t>
            </a:r>
          </a:p>
          <a:p>
            <a:pPr marL="0" indent="0">
              <a:buNone/>
            </a:pPr>
            <a:r>
              <a:rPr lang="en-US" dirty="0">
                <a:latin typeface="Georgia Pro" panose="02040502050405020303" pitchFamily="18" charset="0"/>
              </a:rPr>
              <a:t>perpetrator, including dating and domestic violence. </a:t>
            </a:r>
          </a:p>
          <a:p>
            <a:pPr marL="0" indent="0">
              <a:buNone/>
            </a:pPr>
            <a:r>
              <a:rPr lang="en-US" b="1" dirty="0">
                <a:latin typeface="Georgia Pro" panose="02040502050405020303" pitchFamily="18" charset="0"/>
              </a:rPr>
              <a:t>Sexual Violence: </a:t>
            </a:r>
            <a:r>
              <a:rPr lang="en-US" dirty="0">
                <a:latin typeface="Georgia Pro" panose="02040502050405020303" pitchFamily="18" charset="0"/>
              </a:rPr>
              <a:t>A term used to include both forcible and </a:t>
            </a:r>
          </a:p>
          <a:p>
            <a:pPr marL="0" indent="0">
              <a:buNone/>
            </a:pPr>
            <a:r>
              <a:rPr lang="en-US" dirty="0">
                <a:latin typeface="Georgia Pro" panose="02040502050405020303" pitchFamily="18" charset="0"/>
              </a:rPr>
              <a:t>nonforcible sex offenses, ranging from sexual battery to rape. </a:t>
            </a:r>
          </a:p>
          <a:p>
            <a:pPr marL="0" indent="0">
              <a:buNone/>
            </a:pPr>
            <a:r>
              <a:rPr lang="en-US" b="1" dirty="0">
                <a:latin typeface="Georgia Pro" panose="02040502050405020303" pitchFamily="18" charset="0"/>
              </a:rPr>
              <a:t>Other Acts of Violence: </a:t>
            </a:r>
            <a:r>
              <a:rPr lang="en-US" dirty="0">
                <a:latin typeface="Georgia Pro" panose="02040502050405020303" pitchFamily="18" charset="0"/>
              </a:rPr>
              <a:t>Crimes including murder, </a:t>
            </a:r>
          </a:p>
          <a:p>
            <a:pPr marL="0" indent="0">
              <a:buNone/>
            </a:pPr>
            <a:r>
              <a:rPr lang="en-US" dirty="0">
                <a:latin typeface="Georgia Pro" panose="02040502050405020303" pitchFamily="18" charset="0"/>
              </a:rPr>
              <a:t>manslaughter, aggravated assault or any assault that </a:t>
            </a:r>
          </a:p>
          <a:p>
            <a:pPr marL="0" indent="0">
              <a:buNone/>
            </a:pPr>
            <a:r>
              <a:rPr lang="en-US" dirty="0">
                <a:latin typeface="Georgia Pro" panose="02040502050405020303" pitchFamily="18" charset="0"/>
              </a:rPr>
              <a:t>employs the use of a deadly weapon or causes serious bodily </a:t>
            </a:r>
          </a:p>
          <a:p>
            <a:pPr marL="0" indent="0">
              <a:buNone/>
            </a:pPr>
            <a:r>
              <a:rPr lang="en-US" dirty="0">
                <a:latin typeface="Georgia Pro" panose="02040502050405020303" pitchFamily="18" charset="0"/>
              </a:rPr>
              <a:t>injury.</a:t>
            </a:r>
          </a:p>
        </p:txBody>
      </p:sp>
    </p:spTree>
    <p:extLst>
      <p:ext uri="{BB962C8B-B14F-4D97-AF65-F5344CB8AC3E}">
        <p14:creationId xmlns:p14="http://schemas.microsoft.com/office/powerpoint/2010/main" val="2494648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1ED5-3C63-7395-855F-BFEB2CFC36ED}"/>
              </a:ext>
            </a:extLst>
          </p:cNvPr>
          <p:cNvSpPr>
            <a:spLocks noGrp="1"/>
          </p:cNvSpPr>
          <p:nvPr>
            <p:ph type="title"/>
          </p:nvPr>
        </p:nvSpPr>
        <p:spPr/>
        <p:txBody>
          <a:bodyPr/>
          <a:lstStyle/>
          <a:p>
            <a:r>
              <a:rPr lang="en-US" sz="4000" b="1" dirty="0">
                <a:latin typeface="Georgia Pro" panose="02040502050405020303" pitchFamily="18" charset="0"/>
              </a:rPr>
              <a:t>NCAA Policy on Campus Sexual Violence</a:t>
            </a:r>
            <a:endParaRPr lang="en-US" dirty="0"/>
          </a:p>
        </p:txBody>
      </p:sp>
      <p:sp>
        <p:nvSpPr>
          <p:cNvPr id="3" name="Content Placeholder 2">
            <a:extLst>
              <a:ext uri="{FF2B5EF4-FFF2-40B4-BE49-F238E27FC236}">
                <a16:creationId xmlns:a16="http://schemas.microsoft.com/office/drawing/2014/main" id="{6C19F766-A01A-A9E0-C70A-38BB8DC939D3}"/>
              </a:ext>
            </a:extLst>
          </p:cNvPr>
          <p:cNvSpPr>
            <a:spLocks noGrp="1"/>
          </p:cNvSpPr>
          <p:nvPr>
            <p:ph idx="1"/>
          </p:nvPr>
        </p:nvSpPr>
        <p:spPr/>
        <p:txBody>
          <a:bodyPr>
            <a:normAutofit/>
          </a:bodyPr>
          <a:lstStyle/>
          <a:p>
            <a:pPr marL="0" indent="0">
              <a:buNone/>
            </a:pPr>
            <a:r>
              <a:rPr lang="en-US" sz="2400" dirty="0">
                <a:latin typeface="Georgia Pro" panose="02040502050405020303" pitchFamily="18" charset="0"/>
              </a:rPr>
              <a:t>5. Institutions have taken </a:t>
            </a:r>
            <a:r>
              <a:rPr lang="en-US" sz="2400" b="1" dirty="0">
                <a:latin typeface="Georgia Pro" panose="02040502050405020303" pitchFamily="18" charset="0"/>
              </a:rPr>
              <a:t>reasonable steps to confirm whether incoming, continuing and transfer student athletes have been disciplined through a Title IX proceeding or criminally convicted of sexual, interpersonal or other acts of violence</a:t>
            </a:r>
            <a:r>
              <a:rPr lang="en-US" sz="2400" dirty="0">
                <a:latin typeface="Georgia Pro" panose="02040502050405020303" pitchFamily="18" charset="0"/>
              </a:rPr>
              <a:t>.** In a manner consistent with federal and state law, all NCAA member institutions must share relevant discipline information and incomplete Title IX proceedings as a result of transfer with other member institutions when a student-athlete attempts to enroll in a new college or university.</a:t>
            </a:r>
          </a:p>
        </p:txBody>
      </p:sp>
    </p:spTree>
    <p:extLst>
      <p:ext uri="{BB962C8B-B14F-4D97-AF65-F5344CB8AC3E}">
        <p14:creationId xmlns:p14="http://schemas.microsoft.com/office/powerpoint/2010/main" val="124246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BAB3-A9F5-D713-B9BE-8823B144CB72}"/>
              </a:ext>
            </a:extLst>
          </p:cNvPr>
          <p:cNvSpPr>
            <a:spLocks noGrp="1"/>
          </p:cNvSpPr>
          <p:nvPr>
            <p:ph type="title"/>
          </p:nvPr>
        </p:nvSpPr>
        <p:spPr/>
        <p:txBody>
          <a:bodyPr/>
          <a:lstStyle/>
          <a:p>
            <a:r>
              <a:rPr lang="en-US" sz="4000" b="1" dirty="0">
                <a:latin typeface="Georgia Pro" panose="02040502050405020303" pitchFamily="18" charset="0"/>
              </a:rPr>
              <a:t>NCAA Policy on Campus Sexual Violence</a:t>
            </a:r>
            <a:endParaRPr lang="en-US" dirty="0"/>
          </a:p>
        </p:txBody>
      </p:sp>
      <p:sp>
        <p:nvSpPr>
          <p:cNvPr id="3" name="Content Placeholder 2">
            <a:extLst>
              <a:ext uri="{FF2B5EF4-FFF2-40B4-BE49-F238E27FC236}">
                <a16:creationId xmlns:a16="http://schemas.microsoft.com/office/drawing/2014/main" id="{1FEAA2C5-9C01-E9FF-7FCF-6D43313917BA}"/>
              </a:ext>
            </a:extLst>
          </p:cNvPr>
          <p:cNvSpPr>
            <a:spLocks noGrp="1"/>
          </p:cNvSpPr>
          <p:nvPr>
            <p:ph idx="1"/>
          </p:nvPr>
        </p:nvSpPr>
        <p:spPr/>
        <p:txBody>
          <a:bodyPr/>
          <a:lstStyle/>
          <a:p>
            <a:pPr marL="0" indent="-182880">
              <a:buNone/>
            </a:pPr>
            <a:r>
              <a:rPr lang="en-US" dirty="0">
                <a:latin typeface="Georgia Pro" panose="02040502050405020303" pitchFamily="18" charset="0"/>
              </a:rPr>
              <a:t>6. An institution choosing to recruit an incoming student-athlete or accept a transfer student- athlete must have a </a:t>
            </a:r>
          </a:p>
          <a:p>
            <a:pPr marL="0" indent="-182880">
              <a:buNone/>
            </a:pPr>
            <a:r>
              <a:rPr lang="en-US" dirty="0">
                <a:latin typeface="Georgia Pro" panose="02040502050405020303" pitchFamily="18" charset="0"/>
              </a:rPr>
              <a:t>written procedure that directs its staff to gather </a:t>
            </a:r>
          </a:p>
          <a:p>
            <a:pPr marL="0" indent="-182880">
              <a:buNone/>
            </a:pPr>
            <a:r>
              <a:rPr lang="en-US" dirty="0">
                <a:latin typeface="Georgia Pro" panose="02040502050405020303" pitchFamily="18" charset="0"/>
              </a:rPr>
              <a:t>information that reasonably yields information from the </a:t>
            </a:r>
          </a:p>
          <a:p>
            <a:pPr marL="0" indent="-182880">
              <a:buNone/>
            </a:pPr>
            <a:r>
              <a:rPr lang="en-US" dirty="0">
                <a:latin typeface="Georgia Pro" panose="02040502050405020303" pitchFamily="18" charset="0"/>
              </a:rPr>
              <a:t>former institution(s) to put the recruiting institutional </a:t>
            </a:r>
          </a:p>
          <a:p>
            <a:pPr marL="0" indent="-182880">
              <a:buNone/>
            </a:pPr>
            <a:r>
              <a:rPr lang="en-US" dirty="0">
                <a:latin typeface="Georgia Pro" panose="02040502050405020303" pitchFamily="18" charset="0"/>
              </a:rPr>
              <a:t>leadership on notice that </a:t>
            </a:r>
            <a:r>
              <a:rPr lang="en-US" b="1" dirty="0">
                <a:latin typeface="Georgia Pro" panose="02040502050405020303" pitchFamily="18" charset="0"/>
              </a:rPr>
              <a:t>the student left the institution </a:t>
            </a:r>
          </a:p>
          <a:p>
            <a:pPr marL="0" indent="-182880">
              <a:buNone/>
            </a:pPr>
            <a:r>
              <a:rPr lang="en-US" b="1" dirty="0">
                <a:latin typeface="Georgia Pro" panose="02040502050405020303" pitchFamily="18" charset="0"/>
              </a:rPr>
              <a:t>with an incomplete Title IX proceeding, was disciplined </a:t>
            </a:r>
          </a:p>
          <a:p>
            <a:pPr marL="0" indent="-182880">
              <a:buNone/>
            </a:pPr>
            <a:r>
              <a:rPr lang="en-US" b="1" dirty="0">
                <a:latin typeface="Georgia Pro" panose="02040502050405020303" pitchFamily="18" charset="0"/>
              </a:rPr>
              <a:t>through a Title IX proceeding or has a criminal conviction for sexual, interpersonal or other acts of violence</a:t>
            </a:r>
            <a:r>
              <a:rPr lang="en-US" dirty="0">
                <a:latin typeface="Georgia Pro" panose="02040502050405020303" pitchFamily="18" charset="0"/>
              </a:rPr>
              <a:t>.* </a:t>
            </a:r>
          </a:p>
          <a:p>
            <a:pPr marL="0" indent="-182880">
              <a:buNone/>
            </a:pPr>
            <a:r>
              <a:rPr lang="en-US" dirty="0">
                <a:latin typeface="Georgia Pro" panose="02040502050405020303" pitchFamily="18" charset="0"/>
              </a:rPr>
              <a:t>Failure to have it written and to gather information </a:t>
            </a:r>
          </a:p>
          <a:p>
            <a:pPr marL="0" indent="0">
              <a:buNone/>
            </a:pPr>
            <a:r>
              <a:rPr lang="en-US" dirty="0">
                <a:latin typeface="Georgia Pro" panose="02040502050405020303" pitchFamily="18" charset="0"/>
              </a:rPr>
              <a:t>consistent with that procedure could result in penalties.</a:t>
            </a:r>
          </a:p>
        </p:txBody>
      </p:sp>
    </p:spTree>
    <p:extLst>
      <p:ext uri="{BB962C8B-B14F-4D97-AF65-F5344CB8AC3E}">
        <p14:creationId xmlns:p14="http://schemas.microsoft.com/office/powerpoint/2010/main" val="49679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8C84-3EBE-B60D-4979-F1C88B2E3577}"/>
              </a:ext>
            </a:extLst>
          </p:cNvPr>
          <p:cNvSpPr>
            <a:spLocks noGrp="1"/>
          </p:cNvSpPr>
          <p:nvPr>
            <p:ph type="title"/>
          </p:nvPr>
        </p:nvSpPr>
        <p:spPr/>
        <p:txBody>
          <a:bodyPr>
            <a:normAutofit/>
          </a:bodyPr>
          <a:lstStyle/>
          <a:p>
            <a:r>
              <a:rPr lang="en-US" sz="4400" b="1" dirty="0">
                <a:latin typeface="Georgia Pro" panose="02040502050405020303" pitchFamily="18" charset="0"/>
              </a:rPr>
              <a:t>Understanding the Three Forms of Sexual Harassment</a:t>
            </a:r>
          </a:p>
        </p:txBody>
      </p:sp>
      <p:sp>
        <p:nvSpPr>
          <p:cNvPr id="3" name="Content Placeholder 2">
            <a:extLst>
              <a:ext uri="{FF2B5EF4-FFF2-40B4-BE49-F238E27FC236}">
                <a16:creationId xmlns:a16="http://schemas.microsoft.com/office/drawing/2014/main" id="{44480D91-4C95-7751-D169-A75D5863E30D}"/>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484D0D5-D0CB-E46A-8EF6-9C2237DDBA04}"/>
              </a:ext>
            </a:extLst>
          </p:cNvPr>
          <p:cNvPicPr>
            <a:picLocks noChangeAspect="1"/>
          </p:cNvPicPr>
          <p:nvPr/>
        </p:nvPicPr>
        <p:blipFill rotWithShape="1">
          <a:blip r:embed="rId2"/>
          <a:srcRect l="14614" t="28161" r="15535" b="17012"/>
          <a:stretch/>
        </p:blipFill>
        <p:spPr>
          <a:xfrm>
            <a:off x="572212" y="1916114"/>
            <a:ext cx="8846690" cy="3905952"/>
          </a:xfrm>
          <a:prstGeom prst="rect">
            <a:avLst/>
          </a:prstGeom>
        </p:spPr>
      </p:pic>
    </p:spTree>
    <p:extLst>
      <p:ext uri="{BB962C8B-B14F-4D97-AF65-F5344CB8AC3E}">
        <p14:creationId xmlns:p14="http://schemas.microsoft.com/office/powerpoint/2010/main" val="259114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8BC6-8883-D8EF-DF40-C5E0DD53B379}"/>
              </a:ext>
            </a:extLst>
          </p:cNvPr>
          <p:cNvSpPr>
            <a:spLocks noGrp="1"/>
          </p:cNvSpPr>
          <p:nvPr>
            <p:ph type="title"/>
          </p:nvPr>
        </p:nvSpPr>
        <p:spPr/>
        <p:txBody>
          <a:bodyPr>
            <a:normAutofit/>
          </a:bodyPr>
          <a:lstStyle/>
          <a:p>
            <a:r>
              <a:rPr lang="en-US" sz="4400" b="1" dirty="0">
                <a:latin typeface="Georgia Pro" panose="02040502050405020303" pitchFamily="18" charset="0"/>
              </a:rPr>
              <a:t>Institutional Obligations Under Title IX</a:t>
            </a:r>
          </a:p>
        </p:txBody>
      </p:sp>
      <p:pic>
        <p:nvPicPr>
          <p:cNvPr id="5" name="Content Placeholder 4">
            <a:extLst>
              <a:ext uri="{FF2B5EF4-FFF2-40B4-BE49-F238E27FC236}">
                <a16:creationId xmlns:a16="http://schemas.microsoft.com/office/drawing/2014/main" id="{44F3E2F8-46E3-5171-463E-A1FB46E99F14}"/>
              </a:ext>
            </a:extLst>
          </p:cNvPr>
          <p:cNvPicPr>
            <a:picLocks noGrp="1" noChangeAspect="1"/>
          </p:cNvPicPr>
          <p:nvPr>
            <p:ph idx="1"/>
          </p:nvPr>
        </p:nvPicPr>
        <p:blipFill rotWithShape="1">
          <a:blip r:embed="rId2"/>
          <a:srcRect l="16307" t="10199" r="18041" b="26461"/>
          <a:stretch/>
        </p:blipFill>
        <p:spPr>
          <a:xfrm>
            <a:off x="1111299" y="2002421"/>
            <a:ext cx="7835801" cy="4252356"/>
          </a:xfrm>
        </p:spPr>
      </p:pic>
    </p:spTree>
    <p:extLst>
      <p:ext uri="{BB962C8B-B14F-4D97-AF65-F5344CB8AC3E}">
        <p14:creationId xmlns:p14="http://schemas.microsoft.com/office/powerpoint/2010/main" val="255865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36BC-BA25-D176-8C73-116AC72AAA77}"/>
              </a:ext>
            </a:extLst>
          </p:cNvPr>
          <p:cNvSpPr>
            <a:spLocks noGrp="1"/>
          </p:cNvSpPr>
          <p:nvPr>
            <p:ph type="title"/>
          </p:nvPr>
        </p:nvSpPr>
        <p:spPr/>
        <p:txBody>
          <a:bodyPr/>
          <a:lstStyle/>
          <a:p>
            <a:pPr algn="ctr"/>
            <a:r>
              <a:rPr lang="en-US" b="1" dirty="0">
                <a:latin typeface="Georgia Pro" panose="02040502050405020303" pitchFamily="18" charset="0"/>
              </a:rPr>
              <a:t>NCAA Student-Athlete Education Requirements</a:t>
            </a:r>
          </a:p>
        </p:txBody>
      </p:sp>
      <p:sp>
        <p:nvSpPr>
          <p:cNvPr id="3" name="Content Placeholder 2">
            <a:extLst>
              <a:ext uri="{FF2B5EF4-FFF2-40B4-BE49-F238E27FC236}">
                <a16:creationId xmlns:a16="http://schemas.microsoft.com/office/drawing/2014/main" id="{31897FA2-A9DF-8B0E-FF4C-85CF82D04AA6}"/>
              </a:ext>
            </a:extLst>
          </p:cNvPr>
          <p:cNvSpPr>
            <a:spLocks noGrp="1"/>
          </p:cNvSpPr>
          <p:nvPr>
            <p:ph idx="1"/>
          </p:nvPr>
        </p:nvSpPr>
        <p:spPr/>
        <p:txBody>
          <a:bodyPr>
            <a:normAutofit/>
          </a:bodyPr>
          <a:lstStyle/>
          <a:p>
            <a:r>
              <a:rPr lang="en-US" sz="3080" dirty="0">
                <a:latin typeface="Georgia Pro" panose="02040502050405020303" pitchFamily="18" charset="0"/>
              </a:rPr>
              <a:t>Healthy Relationships</a:t>
            </a:r>
          </a:p>
          <a:p>
            <a:r>
              <a:rPr lang="en-US" sz="3080" dirty="0">
                <a:latin typeface="Georgia Pro" panose="02040502050405020303" pitchFamily="18" charset="0"/>
              </a:rPr>
              <a:t>Consent</a:t>
            </a:r>
          </a:p>
          <a:p>
            <a:r>
              <a:rPr lang="en-US" sz="3080" dirty="0">
                <a:latin typeface="Georgia Pro" panose="02040502050405020303" pitchFamily="18" charset="0"/>
              </a:rPr>
              <a:t>Sexual violence prevalence</a:t>
            </a:r>
          </a:p>
          <a:p>
            <a:r>
              <a:rPr lang="en-US" sz="3080" dirty="0">
                <a:latin typeface="Georgia Pro" panose="02040502050405020303" pitchFamily="18" charset="0"/>
              </a:rPr>
              <a:t>Harassment</a:t>
            </a:r>
          </a:p>
          <a:p>
            <a:r>
              <a:rPr lang="en-US" sz="3080" dirty="0">
                <a:latin typeface="Georgia Pro" panose="02040502050405020303" pitchFamily="18" charset="0"/>
              </a:rPr>
              <a:t>Hazing &amp; bullying</a:t>
            </a:r>
          </a:p>
          <a:p>
            <a:r>
              <a:rPr lang="en-US" sz="3080" dirty="0">
                <a:latin typeface="Georgia Pro" panose="02040502050405020303" pitchFamily="18" charset="0"/>
              </a:rPr>
              <a:t>Stalking</a:t>
            </a:r>
          </a:p>
          <a:p>
            <a:r>
              <a:rPr lang="en-US" sz="3080" dirty="0">
                <a:latin typeface="Georgia Pro" panose="02040502050405020303" pitchFamily="18" charset="0"/>
              </a:rPr>
              <a:t>Discrimination</a:t>
            </a:r>
          </a:p>
          <a:p>
            <a:r>
              <a:rPr lang="en-US" sz="3080" dirty="0">
                <a:latin typeface="Georgia Pro" panose="02040502050405020303" pitchFamily="18" charset="0"/>
              </a:rPr>
              <a:t>The role of alcohol and drug use in SV</a:t>
            </a:r>
          </a:p>
        </p:txBody>
      </p:sp>
    </p:spTree>
    <p:extLst>
      <p:ext uri="{BB962C8B-B14F-4D97-AF65-F5344CB8AC3E}">
        <p14:creationId xmlns:p14="http://schemas.microsoft.com/office/powerpoint/2010/main" val="3200451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B481-9959-DCE9-5A2B-A8D746D98086}"/>
              </a:ext>
            </a:extLst>
          </p:cNvPr>
          <p:cNvSpPr>
            <a:spLocks noGrp="1"/>
          </p:cNvSpPr>
          <p:nvPr>
            <p:ph type="title"/>
          </p:nvPr>
        </p:nvSpPr>
        <p:spPr/>
        <p:txBody>
          <a:bodyPr/>
          <a:lstStyle/>
          <a:p>
            <a:pPr algn="ctr"/>
            <a:r>
              <a:rPr lang="en-US" b="1" dirty="0">
                <a:latin typeface="Georgia Pro" panose="02040502050405020303" pitchFamily="18" charset="0"/>
              </a:rPr>
              <a:t>Coaching and Communication</a:t>
            </a:r>
          </a:p>
        </p:txBody>
      </p:sp>
      <p:sp>
        <p:nvSpPr>
          <p:cNvPr id="3" name="Content Placeholder 2">
            <a:extLst>
              <a:ext uri="{FF2B5EF4-FFF2-40B4-BE49-F238E27FC236}">
                <a16:creationId xmlns:a16="http://schemas.microsoft.com/office/drawing/2014/main" id="{76B79AA4-93AF-7AA7-7C70-9AE31FFD69E7}"/>
              </a:ext>
            </a:extLst>
          </p:cNvPr>
          <p:cNvSpPr>
            <a:spLocks noGrp="1"/>
          </p:cNvSpPr>
          <p:nvPr>
            <p:ph idx="1"/>
          </p:nvPr>
        </p:nvSpPr>
        <p:spPr/>
        <p:txBody>
          <a:bodyPr>
            <a:normAutofit/>
          </a:bodyPr>
          <a:lstStyle/>
          <a:p>
            <a:r>
              <a:rPr lang="en-US" sz="2640" dirty="0">
                <a:latin typeface="Georgia Pro" panose="02040502050405020303" pitchFamily="18" charset="0"/>
              </a:rPr>
              <a:t>Communication skills are needed to develop language  that is not:</a:t>
            </a:r>
          </a:p>
          <a:p>
            <a:pPr lvl="1"/>
            <a:r>
              <a:rPr lang="en-US" dirty="0">
                <a:latin typeface="Georgia Pro" panose="02040502050405020303" pitchFamily="18" charset="0"/>
              </a:rPr>
              <a:t>Misogynistic</a:t>
            </a:r>
          </a:p>
          <a:p>
            <a:pPr lvl="1"/>
            <a:r>
              <a:rPr lang="en-US" dirty="0">
                <a:latin typeface="Georgia Pro" panose="02040502050405020303" pitchFamily="18" charset="0"/>
              </a:rPr>
              <a:t>Homophobic</a:t>
            </a:r>
          </a:p>
          <a:p>
            <a:pPr lvl="1"/>
            <a:r>
              <a:rPr lang="en-US" dirty="0">
                <a:latin typeface="Georgia Pro" panose="02040502050405020303" pitchFamily="18" charset="0"/>
              </a:rPr>
              <a:t>Demeaning</a:t>
            </a:r>
          </a:p>
          <a:p>
            <a:pPr lvl="1"/>
            <a:r>
              <a:rPr lang="en-US" dirty="0">
                <a:latin typeface="Georgia Pro" panose="02040502050405020303" pitchFamily="18" charset="0"/>
              </a:rPr>
              <a:t>Marginalizing</a:t>
            </a:r>
          </a:p>
          <a:p>
            <a:pPr lvl="1"/>
            <a:r>
              <a:rPr lang="en-US" dirty="0">
                <a:latin typeface="Georgia Pro" panose="02040502050405020303" pitchFamily="18" charset="0"/>
              </a:rPr>
              <a:t>Hostile</a:t>
            </a:r>
          </a:p>
          <a:p>
            <a:pPr lvl="1"/>
            <a:r>
              <a:rPr lang="en-US" dirty="0">
                <a:latin typeface="Georgia Pro" panose="02040502050405020303" pitchFamily="18" charset="0"/>
              </a:rPr>
              <a:t>Negative</a:t>
            </a:r>
          </a:p>
          <a:p>
            <a:pPr lvl="1"/>
            <a:endParaRPr lang="en-US" dirty="0"/>
          </a:p>
          <a:p>
            <a:pPr lvl="1"/>
            <a:r>
              <a:rPr lang="en-US" sz="3080" i="1" dirty="0"/>
              <a:t>Don’t tolerate bullying, demeaning or discriminating talk</a:t>
            </a:r>
          </a:p>
        </p:txBody>
      </p:sp>
    </p:spTree>
    <p:extLst>
      <p:ext uri="{BB962C8B-B14F-4D97-AF65-F5344CB8AC3E}">
        <p14:creationId xmlns:p14="http://schemas.microsoft.com/office/powerpoint/2010/main" val="3565131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FF70-B2D3-D90E-C95B-A47EC27A7F16}"/>
              </a:ext>
            </a:extLst>
          </p:cNvPr>
          <p:cNvSpPr>
            <a:spLocks noGrp="1"/>
          </p:cNvSpPr>
          <p:nvPr>
            <p:ph type="title"/>
          </p:nvPr>
        </p:nvSpPr>
        <p:spPr/>
        <p:txBody>
          <a:bodyPr/>
          <a:lstStyle/>
          <a:p>
            <a:r>
              <a:rPr lang="en-US" b="1" dirty="0">
                <a:latin typeface="Georgia Pro" panose="02040502050405020303" pitchFamily="18" charset="0"/>
              </a:rPr>
              <a:t>Sexual Assault and Alcohol or Drug Use</a:t>
            </a:r>
          </a:p>
        </p:txBody>
      </p:sp>
      <p:sp>
        <p:nvSpPr>
          <p:cNvPr id="3" name="Content Placeholder 2">
            <a:extLst>
              <a:ext uri="{FF2B5EF4-FFF2-40B4-BE49-F238E27FC236}">
                <a16:creationId xmlns:a16="http://schemas.microsoft.com/office/drawing/2014/main" id="{4CD117E0-365A-B639-D8D1-482C2BAC94EE}"/>
              </a:ext>
            </a:extLst>
          </p:cNvPr>
          <p:cNvSpPr>
            <a:spLocks noGrp="1"/>
          </p:cNvSpPr>
          <p:nvPr>
            <p:ph idx="1"/>
          </p:nvPr>
        </p:nvSpPr>
        <p:spPr/>
        <p:txBody>
          <a:bodyPr/>
          <a:lstStyle/>
          <a:p>
            <a:r>
              <a:rPr lang="en-US" dirty="0">
                <a:latin typeface="Georgia Pro" panose="02040502050405020303" pitchFamily="18" charset="0"/>
              </a:rPr>
              <a:t>Alcohol was listed as a factor in more than 80% of sexual misconduct cases.</a:t>
            </a:r>
          </a:p>
          <a:p>
            <a:r>
              <a:rPr lang="en-US" dirty="0">
                <a:latin typeface="Georgia Pro" panose="02040502050405020303" pitchFamily="18" charset="0"/>
              </a:rPr>
              <a:t>Any person who is intoxicated or incapacitate in any way cannot give sexual consent.</a:t>
            </a:r>
          </a:p>
          <a:p>
            <a:r>
              <a:rPr lang="en-US" dirty="0">
                <a:latin typeface="Georgia Pro" panose="02040502050405020303" pitchFamily="18" charset="0"/>
              </a:rPr>
              <a:t>Alcohol use does not cause sexual assault, but it can be a major contributing factor.</a:t>
            </a:r>
          </a:p>
          <a:p>
            <a:r>
              <a:rPr lang="en-US" dirty="0">
                <a:latin typeface="Georgia Pro" panose="02040502050405020303" pitchFamily="18" charset="0"/>
              </a:rPr>
              <a:t>Sexual assaults involving alcohol more often occur among individuals who know each other casually as acquaintances, rather than among individuals in romantic relationships. </a:t>
            </a:r>
          </a:p>
          <a:p>
            <a:r>
              <a:rPr lang="en-US" dirty="0">
                <a:latin typeface="Georgia Pro" panose="02040502050405020303" pitchFamily="18" charset="0"/>
              </a:rPr>
              <a:t>Alcohol consumption is associated with aggression and loss of inhibition.</a:t>
            </a:r>
          </a:p>
          <a:p>
            <a:r>
              <a:rPr lang="en-US" dirty="0">
                <a:latin typeface="Georgia Pro" panose="02040502050405020303" pitchFamily="18" charset="0"/>
              </a:rPr>
              <a:t>Eliminating stigma around alcohol-involved sexual victimization is essential to support victims. </a:t>
            </a:r>
          </a:p>
        </p:txBody>
      </p:sp>
    </p:spTree>
    <p:extLst>
      <p:ext uri="{BB962C8B-B14F-4D97-AF65-F5344CB8AC3E}">
        <p14:creationId xmlns:p14="http://schemas.microsoft.com/office/powerpoint/2010/main" val="115704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86FD-EE5D-B62D-EFBC-7E220C2A185A}"/>
              </a:ext>
            </a:extLst>
          </p:cNvPr>
          <p:cNvSpPr>
            <a:spLocks noGrp="1"/>
          </p:cNvSpPr>
          <p:nvPr>
            <p:ph type="title"/>
          </p:nvPr>
        </p:nvSpPr>
        <p:spPr/>
        <p:txBody>
          <a:bodyPr>
            <a:normAutofit/>
          </a:bodyPr>
          <a:lstStyle/>
          <a:p>
            <a:r>
              <a:rPr lang="en-US" sz="4400" b="1" dirty="0">
                <a:latin typeface="Georgia Pro" panose="02040502050405020303" pitchFamily="18" charset="0"/>
              </a:rPr>
              <a:t>What is Title IX?</a:t>
            </a:r>
          </a:p>
        </p:txBody>
      </p:sp>
      <p:sp>
        <p:nvSpPr>
          <p:cNvPr id="3" name="Content Placeholder 2">
            <a:extLst>
              <a:ext uri="{FF2B5EF4-FFF2-40B4-BE49-F238E27FC236}">
                <a16:creationId xmlns:a16="http://schemas.microsoft.com/office/drawing/2014/main" id="{8BEED072-1939-288B-CE54-F65717649CB9}"/>
              </a:ext>
            </a:extLst>
          </p:cNvPr>
          <p:cNvSpPr>
            <a:spLocks noGrp="1"/>
          </p:cNvSpPr>
          <p:nvPr>
            <p:ph sz="half" idx="1"/>
          </p:nvPr>
        </p:nvSpPr>
        <p:spPr/>
        <p:txBody>
          <a:bodyPr>
            <a:normAutofit fontScale="92500" lnSpcReduction="10000"/>
          </a:bodyPr>
          <a:lstStyle/>
          <a:p>
            <a:r>
              <a:rPr lang="en-US" sz="2800" dirty="0">
                <a:latin typeface="Georgia Pro" panose="02040502050405020303" pitchFamily="18" charset="0"/>
              </a:rPr>
              <a:t>In simple terms, </a:t>
            </a:r>
            <a:r>
              <a:rPr lang="en-US" sz="2800" b="0" i="0" dirty="0">
                <a:solidFill>
                  <a:srgbClr val="202124"/>
                </a:solidFill>
                <a:effectLst/>
                <a:latin typeface="Georgia Pro" panose="02040502050405020303" pitchFamily="18" charset="0"/>
              </a:rPr>
              <a:t>Title IX </a:t>
            </a:r>
            <a:r>
              <a:rPr lang="en-US" sz="2800" i="0" dirty="0">
                <a:solidFill>
                  <a:srgbClr val="202124"/>
                </a:solidFill>
                <a:effectLst/>
                <a:latin typeface="Georgia Pro" panose="02040502050405020303" pitchFamily="18" charset="0"/>
              </a:rPr>
              <a:t>protects people from discrimination based on sex in education programs or activities that receive federal financial assistance.</a:t>
            </a:r>
          </a:p>
          <a:p>
            <a:r>
              <a:rPr lang="en-US" sz="2800" dirty="0">
                <a:solidFill>
                  <a:srgbClr val="202124"/>
                </a:solidFill>
                <a:latin typeface="Georgia Pro" panose="02040502050405020303" pitchFamily="18" charset="0"/>
              </a:rPr>
              <a:t>The scope of the Title IX office includes:</a:t>
            </a:r>
          </a:p>
          <a:p>
            <a:pPr lvl="1"/>
            <a:endParaRPr lang="en-US" dirty="0"/>
          </a:p>
        </p:txBody>
      </p:sp>
      <p:sp>
        <p:nvSpPr>
          <p:cNvPr id="4" name="Content Placeholder 3">
            <a:extLst>
              <a:ext uri="{FF2B5EF4-FFF2-40B4-BE49-F238E27FC236}">
                <a16:creationId xmlns:a16="http://schemas.microsoft.com/office/drawing/2014/main" id="{1A43F234-0C13-16FE-1700-B592FA9F9E86}"/>
              </a:ext>
            </a:extLst>
          </p:cNvPr>
          <p:cNvSpPr>
            <a:spLocks noGrp="1"/>
          </p:cNvSpPr>
          <p:nvPr>
            <p:ph sz="half" idx="2"/>
          </p:nvPr>
        </p:nvSpPr>
        <p:spPr/>
        <p:txBody>
          <a:bodyPr>
            <a:normAutofit fontScale="92500" lnSpcReduction="10000"/>
          </a:bodyPr>
          <a:lstStyle/>
          <a:p>
            <a:r>
              <a:rPr lang="en-US" sz="2800" dirty="0">
                <a:latin typeface="Georgia Pro" panose="02040502050405020303" pitchFamily="18" charset="0"/>
              </a:rPr>
              <a:t>Sexual Harassment</a:t>
            </a:r>
          </a:p>
          <a:p>
            <a:r>
              <a:rPr lang="en-US" sz="2800" dirty="0">
                <a:latin typeface="Georgia Pro" panose="02040502050405020303" pitchFamily="18" charset="0"/>
              </a:rPr>
              <a:t>Sexual Exploitation</a:t>
            </a:r>
          </a:p>
          <a:p>
            <a:r>
              <a:rPr lang="en-US" sz="2800" dirty="0">
                <a:latin typeface="Georgia Pro" panose="02040502050405020303" pitchFamily="18" charset="0"/>
              </a:rPr>
              <a:t>Non-consensual Sexual Contact</a:t>
            </a:r>
          </a:p>
          <a:p>
            <a:r>
              <a:rPr lang="en-US" sz="2800" dirty="0">
                <a:latin typeface="Georgia Pro" panose="02040502050405020303" pitchFamily="18" charset="0"/>
              </a:rPr>
              <a:t>Sexual assault / rape</a:t>
            </a:r>
          </a:p>
          <a:p>
            <a:r>
              <a:rPr lang="en-US" sz="2800" dirty="0">
                <a:latin typeface="Georgia Pro" panose="02040502050405020303" pitchFamily="18" charset="0"/>
              </a:rPr>
              <a:t>Dating / domestic Violence</a:t>
            </a:r>
          </a:p>
          <a:p>
            <a:r>
              <a:rPr lang="en-US" sz="2800" dirty="0">
                <a:latin typeface="Georgia Pro" panose="02040502050405020303" pitchFamily="18" charset="0"/>
              </a:rPr>
              <a:t>Stalking</a:t>
            </a:r>
          </a:p>
          <a:p>
            <a:r>
              <a:rPr lang="en-US" sz="2800" dirty="0">
                <a:latin typeface="Georgia Pro" panose="02040502050405020303" pitchFamily="18" charset="0"/>
              </a:rPr>
              <a:t>Sexual Misconduct</a:t>
            </a:r>
          </a:p>
          <a:p>
            <a:r>
              <a:rPr lang="en-US" sz="2800" dirty="0">
                <a:latin typeface="Georgia Pro" panose="02040502050405020303" pitchFamily="18" charset="0"/>
              </a:rPr>
              <a:t>Bullying (sex or sex stereotypes)</a:t>
            </a:r>
          </a:p>
          <a:p>
            <a:r>
              <a:rPr lang="en-US" sz="2800" dirty="0">
                <a:latin typeface="Georgia Pro" panose="02040502050405020303" pitchFamily="18" charset="0"/>
              </a:rPr>
              <a:t>Sex Discrimination</a:t>
            </a:r>
          </a:p>
          <a:p>
            <a:endParaRPr lang="en-US" dirty="0"/>
          </a:p>
        </p:txBody>
      </p:sp>
    </p:spTree>
    <p:extLst>
      <p:ext uri="{BB962C8B-B14F-4D97-AF65-F5344CB8AC3E}">
        <p14:creationId xmlns:p14="http://schemas.microsoft.com/office/powerpoint/2010/main" val="337441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6CB3-2D2C-BA9F-414C-0BED557E6228}"/>
              </a:ext>
            </a:extLst>
          </p:cNvPr>
          <p:cNvSpPr>
            <a:spLocks noGrp="1"/>
          </p:cNvSpPr>
          <p:nvPr>
            <p:ph type="title"/>
          </p:nvPr>
        </p:nvSpPr>
        <p:spPr/>
        <p:txBody>
          <a:bodyPr>
            <a:normAutofit/>
          </a:bodyPr>
          <a:lstStyle/>
          <a:p>
            <a:r>
              <a:rPr lang="en-US" sz="4400" b="1" dirty="0">
                <a:latin typeface="Georgia Pro" panose="02040502050405020303" pitchFamily="18" charset="0"/>
              </a:rPr>
              <a:t>Title IX Commandments</a:t>
            </a:r>
          </a:p>
        </p:txBody>
      </p:sp>
      <p:pic>
        <p:nvPicPr>
          <p:cNvPr id="5" name="Content Placeholder 4">
            <a:extLst>
              <a:ext uri="{FF2B5EF4-FFF2-40B4-BE49-F238E27FC236}">
                <a16:creationId xmlns:a16="http://schemas.microsoft.com/office/drawing/2014/main" id="{90CBBD6E-0911-602D-A968-570CE51DEF8A}"/>
              </a:ext>
            </a:extLst>
          </p:cNvPr>
          <p:cNvPicPr>
            <a:picLocks noGrp="1" noChangeAspect="1"/>
          </p:cNvPicPr>
          <p:nvPr>
            <p:ph idx="1"/>
          </p:nvPr>
        </p:nvPicPr>
        <p:blipFill rotWithShape="1">
          <a:blip r:embed="rId2"/>
          <a:srcRect l="14705" t="15655" r="16173" b="13652"/>
          <a:stretch/>
        </p:blipFill>
        <p:spPr>
          <a:xfrm>
            <a:off x="957273" y="1916114"/>
            <a:ext cx="8143854" cy="4685076"/>
          </a:xfrm>
        </p:spPr>
      </p:pic>
    </p:spTree>
    <p:extLst>
      <p:ext uri="{BB962C8B-B14F-4D97-AF65-F5344CB8AC3E}">
        <p14:creationId xmlns:p14="http://schemas.microsoft.com/office/powerpoint/2010/main" val="153726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924A-7FAD-D4A0-BEC7-F610C9D2B142}"/>
              </a:ext>
            </a:extLst>
          </p:cNvPr>
          <p:cNvSpPr>
            <a:spLocks noGrp="1"/>
          </p:cNvSpPr>
          <p:nvPr>
            <p:ph type="title"/>
          </p:nvPr>
        </p:nvSpPr>
        <p:spPr/>
        <p:txBody>
          <a:bodyPr>
            <a:normAutofit/>
          </a:bodyPr>
          <a:lstStyle/>
          <a:p>
            <a:r>
              <a:rPr lang="en-US" sz="4400" b="1" dirty="0">
                <a:latin typeface="Georgia Pro" panose="02040502050405020303" pitchFamily="18" charset="0"/>
              </a:rPr>
              <a:t>The Title IX Process </a:t>
            </a:r>
          </a:p>
        </p:txBody>
      </p:sp>
      <p:graphicFrame>
        <p:nvGraphicFramePr>
          <p:cNvPr id="4" name="Content Placeholder 3">
            <a:extLst>
              <a:ext uri="{FF2B5EF4-FFF2-40B4-BE49-F238E27FC236}">
                <a16:creationId xmlns:a16="http://schemas.microsoft.com/office/drawing/2014/main" id="{467A5531-13D6-210D-213E-74FC8F26ABB4}"/>
              </a:ext>
            </a:extLst>
          </p:cNvPr>
          <p:cNvGraphicFramePr>
            <a:graphicFrameLocks noGrp="1"/>
          </p:cNvGraphicFramePr>
          <p:nvPr>
            <p:ph idx="1"/>
          </p:nvPr>
        </p:nvGraphicFramePr>
        <p:xfrm>
          <a:off x="692150" y="2068513"/>
          <a:ext cx="8674100" cy="493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17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5508-32AB-A80A-674A-66BEA2D573B9}"/>
              </a:ext>
            </a:extLst>
          </p:cNvPr>
          <p:cNvSpPr>
            <a:spLocks noGrp="1"/>
          </p:cNvSpPr>
          <p:nvPr>
            <p:ph type="title"/>
          </p:nvPr>
        </p:nvSpPr>
        <p:spPr/>
        <p:txBody>
          <a:bodyPr/>
          <a:lstStyle/>
          <a:p>
            <a:r>
              <a:rPr lang="en-US" sz="4000" b="1" dirty="0">
                <a:latin typeface="Georgia Pro" panose="02040502050405020303" pitchFamily="18" charset="0"/>
              </a:rPr>
              <a:t>The Title IX Process </a:t>
            </a:r>
            <a:endParaRPr lang="en-US" dirty="0"/>
          </a:p>
        </p:txBody>
      </p:sp>
      <p:graphicFrame>
        <p:nvGraphicFramePr>
          <p:cNvPr id="4" name="Content Placeholder 3">
            <a:extLst>
              <a:ext uri="{FF2B5EF4-FFF2-40B4-BE49-F238E27FC236}">
                <a16:creationId xmlns:a16="http://schemas.microsoft.com/office/drawing/2014/main" id="{DB1AE7A8-FF4C-2B2A-EC62-629BC911CD3F}"/>
              </a:ext>
            </a:extLst>
          </p:cNvPr>
          <p:cNvGraphicFramePr>
            <a:graphicFrameLocks noGrp="1"/>
          </p:cNvGraphicFramePr>
          <p:nvPr>
            <p:ph idx="1"/>
          </p:nvPr>
        </p:nvGraphicFramePr>
        <p:xfrm>
          <a:off x="692150" y="2068513"/>
          <a:ext cx="8674100" cy="493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92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9A25-4221-1ADD-1AD1-300FCF0C3243}"/>
              </a:ext>
            </a:extLst>
          </p:cNvPr>
          <p:cNvSpPr>
            <a:spLocks noGrp="1"/>
          </p:cNvSpPr>
          <p:nvPr>
            <p:ph type="title"/>
          </p:nvPr>
        </p:nvSpPr>
        <p:spPr/>
        <p:txBody>
          <a:bodyPr/>
          <a:lstStyle/>
          <a:p>
            <a:r>
              <a:rPr lang="en-US" b="1" dirty="0">
                <a:latin typeface="Georgia Pro" panose="02040502050405020303" pitchFamily="18" charset="0"/>
              </a:rPr>
              <a:t>NCAA Campus Sexual Violence Policy – Annual Attestation</a:t>
            </a:r>
          </a:p>
        </p:txBody>
      </p:sp>
      <p:sp>
        <p:nvSpPr>
          <p:cNvPr id="3" name="Content Placeholder 2">
            <a:extLst>
              <a:ext uri="{FF2B5EF4-FFF2-40B4-BE49-F238E27FC236}">
                <a16:creationId xmlns:a16="http://schemas.microsoft.com/office/drawing/2014/main" id="{259B4A3F-BD67-19E6-5035-242D5B80AC9D}"/>
              </a:ext>
            </a:extLst>
          </p:cNvPr>
          <p:cNvSpPr>
            <a:spLocks noGrp="1"/>
          </p:cNvSpPr>
          <p:nvPr>
            <p:ph idx="1"/>
          </p:nvPr>
        </p:nvSpPr>
        <p:spPr/>
        <p:txBody>
          <a:bodyPr>
            <a:normAutofit/>
          </a:bodyPr>
          <a:lstStyle/>
          <a:p>
            <a:r>
              <a:rPr lang="en-US" sz="2800" dirty="0">
                <a:latin typeface="Georgia Pro" panose="02040502050405020303" pitchFamily="18" charset="0"/>
              </a:rPr>
              <a:t>Policy training and compliance</a:t>
            </a:r>
          </a:p>
          <a:p>
            <a:r>
              <a:rPr lang="en-US" sz="2800" dirty="0">
                <a:latin typeface="Georgia Pro" panose="02040502050405020303" pitchFamily="18" charset="0"/>
              </a:rPr>
              <a:t>Dissemination of information</a:t>
            </a:r>
          </a:p>
          <a:p>
            <a:r>
              <a:rPr lang="en-US" sz="2800" dirty="0">
                <a:latin typeface="Georgia Pro" panose="02040502050405020303" pitchFamily="18" charset="0"/>
              </a:rPr>
              <a:t>Annual education for all student-athletes, coaches, and staff</a:t>
            </a:r>
          </a:p>
          <a:p>
            <a:r>
              <a:rPr lang="en-US" sz="2800" dirty="0">
                <a:latin typeface="Georgia Pro" panose="02040502050405020303" pitchFamily="18" charset="0"/>
              </a:rPr>
              <a:t>Prior conduct disclosure form for all prospective, continuing, and transfer student-athletes</a:t>
            </a:r>
          </a:p>
          <a:p>
            <a:r>
              <a:rPr lang="en-US" sz="2800" dirty="0">
                <a:latin typeface="Georgia Pro" panose="02040502050405020303" pitchFamily="18" charset="0"/>
              </a:rPr>
              <a:t>Prior conduct check</a:t>
            </a:r>
          </a:p>
          <a:p>
            <a:r>
              <a:rPr lang="en-US" sz="2800" dirty="0">
                <a:latin typeface="Georgia Pro" panose="02040502050405020303" pitchFamily="18" charset="0"/>
              </a:rPr>
              <a:t>Policy regarding gathering information from previous institution(s)</a:t>
            </a:r>
          </a:p>
          <a:p>
            <a:pPr marL="0" indent="0">
              <a:buNone/>
            </a:pPr>
            <a:endParaRPr lang="en-US" dirty="0"/>
          </a:p>
        </p:txBody>
      </p:sp>
    </p:spTree>
    <p:extLst>
      <p:ext uri="{BB962C8B-B14F-4D97-AF65-F5344CB8AC3E}">
        <p14:creationId xmlns:p14="http://schemas.microsoft.com/office/powerpoint/2010/main" val="203415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7509-A2CA-9B59-D6F4-1E1BF00E7E76}"/>
              </a:ext>
            </a:extLst>
          </p:cNvPr>
          <p:cNvSpPr>
            <a:spLocks noGrp="1"/>
          </p:cNvSpPr>
          <p:nvPr>
            <p:ph type="title"/>
          </p:nvPr>
        </p:nvSpPr>
        <p:spPr/>
        <p:txBody>
          <a:bodyPr>
            <a:normAutofit/>
          </a:bodyPr>
          <a:lstStyle/>
          <a:p>
            <a:r>
              <a:rPr lang="en-US" sz="4400" b="1" dirty="0">
                <a:latin typeface="Georgia Pro" panose="02040502050405020303" pitchFamily="18" charset="0"/>
              </a:rPr>
              <a:t>Title IX and Athletics</a:t>
            </a:r>
          </a:p>
        </p:txBody>
      </p:sp>
      <p:sp>
        <p:nvSpPr>
          <p:cNvPr id="3" name="Content Placeholder 2">
            <a:extLst>
              <a:ext uri="{FF2B5EF4-FFF2-40B4-BE49-F238E27FC236}">
                <a16:creationId xmlns:a16="http://schemas.microsoft.com/office/drawing/2014/main" id="{0F8A664E-F598-A62A-8806-30F5C65F8655}"/>
              </a:ext>
            </a:extLst>
          </p:cNvPr>
          <p:cNvSpPr>
            <a:spLocks noGrp="1"/>
          </p:cNvSpPr>
          <p:nvPr>
            <p:ph idx="1"/>
          </p:nvPr>
        </p:nvSpPr>
        <p:spPr>
          <a:xfrm>
            <a:off x="691515" y="1687077"/>
            <a:ext cx="8675370" cy="4931516"/>
          </a:xfrm>
        </p:spPr>
        <p:txBody>
          <a:bodyPr>
            <a:normAutofit lnSpcReduction="10000"/>
          </a:bodyPr>
          <a:lstStyle/>
          <a:p>
            <a:pPr marL="0" indent="0">
              <a:buNone/>
            </a:pPr>
            <a:r>
              <a:rPr lang="en-US" sz="2400" b="1" dirty="0">
                <a:latin typeface="Georgia Pro" panose="02040502050405020303" pitchFamily="18" charset="0"/>
              </a:rPr>
              <a:t>Title IX requires an institution to: </a:t>
            </a:r>
          </a:p>
          <a:p>
            <a:r>
              <a:rPr lang="en-US" sz="2400" dirty="0">
                <a:latin typeface="Georgia Pro" panose="02040502050405020303" pitchFamily="18" charset="0"/>
              </a:rPr>
              <a:t> Provide equal opportunities for female and male students to become intercollegiate athletes </a:t>
            </a:r>
          </a:p>
          <a:p>
            <a:r>
              <a:rPr lang="en-US" sz="2400" dirty="0">
                <a:latin typeface="Georgia Pro" panose="02040502050405020303" pitchFamily="18" charset="0"/>
              </a:rPr>
              <a:t> Analyzed by means of a three-part test</a:t>
            </a:r>
          </a:p>
          <a:p>
            <a:pPr lvl="1"/>
            <a:r>
              <a:rPr lang="en-US" sz="2000" dirty="0"/>
              <a:t> </a:t>
            </a:r>
            <a:r>
              <a:rPr lang="en-US" sz="2400" b="1" dirty="0">
                <a:latin typeface="Georgia Pro" panose="02040502050405020303" pitchFamily="18" charset="0"/>
              </a:rPr>
              <a:t>Proportionality</a:t>
            </a:r>
            <a:r>
              <a:rPr lang="en-US" sz="2400" dirty="0">
                <a:latin typeface="Georgia Pro" panose="02040502050405020303" pitchFamily="18" charset="0"/>
              </a:rPr>
              <a:t>: </a:t>
            </a:r>
            <a:r>
              <a:rPr lang="en-US" sz="2000" dirty="0">
                <a:latin typeface="Georgia Pro" panose="02040502050405020303" pitchFamily="18" charset="0"/>
              </a:rPr>
              <a:t>Opportunities for males and females substantially proportionate to their respective enrollment </a:t>
            </a:r>
            <a:r>
              <a:rPr lang="en-US" sz="1600" b="1" dirty="0">
                <a:latin typeface="Georgia Pro" panose="02040502050405020303" pitchFamily="18" charset="0"/>
              </a:rPr>
              <a:t>OR</a:t>
            </a:r>
            <a:endParaRPr lang="en-US" sz="1800" b="1" dirty="0">
              <a:latin typeface="Georgia Pro" panose="02040502050405020303" pitchFamily="18" charset="0"/>
            </a:endParaRPr>
          </a:p>
          <a:p>
            <a:pPr lvl="1"/>
            <a:r>
              <a:rPr lang="en-US" sz="2400" dirty="0">
                <a:latin typeface="Georgia Pro" panose="02040502050405020303" pitchFamily="18" charset="0"/>
              </a:rPr>
              <a:t> </a:t>
            </a:r>
            <a:r>
              <a:rPr lang="en-US" sz="2400" b="1" dirty="0">
                <a:latin typeface="Georgia Pro" panose="02040502050405020303" pitchFamily="18" charset="0"/>
              </a:rPr>
              <a:t>Program Expansion</a:t>
            </a:r>
            <a:r>
              <a:rPr lang="en-US" sz="2400" dirty="0">
                <a:latin typeface="Georgia Pro" panose="02040502050405020303" pitchFamily="18" charset="0"/>
              </a:rPr>
              <a:t>: </a:t>
            </a:r>
            <a:r>
              <a:rPr lang="en-US" sz="2000" dirty="0">
                <a:latin typeface="Georgia Pro" panose="02040502050405020303" pitchFamily="18" charset="0"/>
              </a:rPr>
              <a:t>Where one sex has been underrepresented, a history and continuing practice of program expansion responsive to the developing interests and abilities of that sex </a:t>
            </a:r>
            <a:r>
              <a:rPr lang="en-US" sz="1600" b="1" dirty="0">
                <a:latin typeface="Georgia Pro" panose="02040502050405020303" pitchFamily="18" charset="0"/>
              </a:rPr>
              <a:t>OR</a:t>
            </a:r>
            <a:endParaRPr lang="en-US" sz="1800" b="1" dirty="0">
              <a:latin typeface="Georgia Pro" panose="02040502050405020303" pitchFamily="18" charset="0"/>
            </a:endParaRPr>
          </a:p>
          <a:p>
            <a:pPr lvl="1"/>
            <a:r>
              <a:rPr lang="en-US" sz="2400" b="1" dirty="0">
                <a:latin typeface="Georgia Pro" panose="02040502050405020303" pitchFamily="18" charset="0"/>
              </a:rPr>
              <a:t> Full Accommodation</a:t>
            </a:r>
            <a:r>
              <a:rPr lang="en-US" sz="2400" dirty="0">
                <a:latin typeface="Georgia Pro" panose="02040502050405020303" pitchFamily="18" charset="0"/>
              </a:rPr>
              <a:t>: </a:t>
            </a:r>
            <a:r>
              <a:rPr lang="en-US" sz="2000" dirty="0">
                <a:latin typeface="Georgia Pro" panose="02040502050405020303" pitchFamily="18" charset="0"/>
              </a:rPr>
              <a:t>Where one sex is underrepresented and cannot show a continuing practice of program expansion, whether it can be demonstrated that the interests and abilities of that sex have been fully and effectively accommodated by that present program </a:t>
            </a:r>
            <a:endParaRPr lang="en-US" sz="2400" dirty="0">
              <a:latin typeface="Georgia Pro" panose="02040502050405020303" pitchFamily="18" charset="0"/>
            </a:endParaRPr>
          </a:p>
          <a:p>
            <a:r>
              <a:rPr lang="en-US" sz="2400" dirty="0">
                <a:latin typeface="Georgia Pro" panose="02040502050405020303" pitchFamily="18" charset="0"/>
              </a:rPr>
              <a:t> Provide equitable treatment of participants in the overall women’s program as compared to the overall men’s program </a:t>
            </a:r>
          </a:p>
        </p:txBody>
      </p:sp>
    </p:spTree>
    <p:extLst>
      <p:ext uri="{BB962C8B-B14F-4D97-AF65-F5344CB8AC3E}">
        <p14:creationId xmlns:p14="http://schemas.microsoft.com/office/powerpoint/2010/main" val="36766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0C3D-60CB-C0A4-0E94-A20C62B7D8DD}"/>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Georgia Pro" panose="02040502050405020303" pitchFamily="18" charset="0"/>
                <a:ea typeface="+mj-ea"/>
                <a:cs typeface="+mj-cs"/>
              </a:rPr>
              <a:t>Title IX and Athletics</a:t>
            </a:r>
            <a:endParaRPr lang="en-US" dirty="0"/>
          </a:p>
        </p:txBody>
      </p:sp>
      <p:sp>
        <p:nvSpPr>
          <p:cNvPr id="3" name="Content Placeholder 2">
            <a:extLst>
              <a:ext uri="{FF2B5EF4-FFF2-40B4-BE49-F238E27FC236}">
                <a16:creationId xmlns:a16="http://schemas.microsoft.com/office/drawing/2014/main" id="{046310CE-A0A2-F1DC-BC17-92C8DE201CB1}"/>
              </a:ext>
            </a:extLst>
          </p:cNvPr>
          <p:cNvSpPr>
            <a:spLocks noGrp="1"/>
          </p:cNvSpPr>
          <p:nvPr>
            <p:ph idx="1"/>
          </p:nvPr>
        </p:nvSpPr>
        <p:spPr/>
        <p:txBody>
          <a:bodyPr>
            <a:normAutofit/>
          </a:bodyPr>
          <a:lstStyle/>
          <a:p>
            <a:pPr marL="0" indent="0">
              <a:buNone/>
            </a:pPr>
            <a:r>
              <a:rPr lang="en-US" sz="2400" b="1" dirty="0">
                <a:latin typeface="Georgia Pro" panose="02040502050405020303" pitchFamily="18" charset="0"/>
              </a:rPr>
              <a:t>Title IX DOES NOT require an institution to: </a:t>
            </a:r>
          </a:p>
          <a:p>
            <a:pPr marL="0" indent="0">
              <a:buNone/>
            </a:pPr>
            <a:r>
              <a:rPr lang="en-US" sz="2400" dirty="0">
                <a:latin typeface="Georgia Pro" panose="02040502050405020303" pitchFamily="18" charset="0"/>
              </a:rPr>
              <a:t>▪ Provide the same funding to the overall women’s and </a:t>
            </a:r>
          </a:p>
          <a:p>
            <a:pPr marL="0" indent="0">
              <a:buNone/>
            </a:pPr>
            <a:r>
              <a:rPr lang="en-US" sz="2400" dirty="0">
                <a:latin typeface="Georgia Pro" panose="02040502050405020303" pitchFamily="18" charset="0"/>
              </a:rPr>
              <a:t>men’s programs</a:t>
            </a:r>
          </a:p>
          <a:p>
            <a:pPr marL="0" indent="0">
              <a:buNone/>
            </a:pPr>
            <a:r>
              <a:rPr lang="en-US" sz="2400" dirty="0">
                <a:latin typeface="Georgia Pro" panose="02040502050405020303" pitchFamily="18" charset="0"/>
              </a:rPr>
              <a:t>▪ Provide the same funding to men’s and women’s teams for </a:t>
            </a:r>
          </a:p>
          <a:p>
            <a:pPr marL="0" indent="0">
              <a:buNone/>
            </a:pPr>
            <a:r>
              <a:rPr lang="en-US" sz="2400" dirty="0">
                <a:latin typeface="Georgia Pro" panose="02040502050405020303" pitchFamily="18" charset="0"/>
              </a:rPr>
              <a:t>the same sport</a:t>
            </a:r>
          </a:p>
          <a:p>
            <a:pPr marL="0" indent="0">
              <a:buNone/>
            </a:pPr>
            <a:r>
              <a:rPr lang="en-US" sz="2400" dirty="0">
                <a:latin typeface="Georgia Pro" panose="02040502050405020303" pitchFamily="18" charset="0"/>
              </a:rPr>
              <a:t>▪ Provide specific benefits to teams</a:t>
            </a:r>
          </a:p>
          <a:p>
            <a:pPr marL="0" indent="0">
              <a:buNone/>
            </a:pPr>
            <a:r>
              <a:rPr lang="en-US" sz="2400" dirty="0">
                <a:latin typeface="Georgia Pro" panose="02040502050405020303" pitchFamily="18" charset="0"/>
              </a:rPr>
              <a:t>▪ Offer the same number of teams for men and women</a:t>
            </a:r>
          </a:p>
          <a:p>
            <a:pPr marL="0" indent="0">
              <a:buNone/>
            </a:pPr>
            <a:r>
              <a:rPr lang="en-US" sz="2400" dirty="0">
                <a:latin typeface="Georgia Pro" panose="02040502050405020303" pitchFamily="18" charset="0"/>
              </a:rPr>
              <a:t>▪ Offer the same sports for men and women</a:t>
            </a:r>
          </a:p>
          <a:p>
            <a:pPr marL="0" indent="0">
              <a:buNone/>
            </a:pPr>
            <a:r>
              <a:rPr lang="en-US" sz="2400" dirty="0">
                <a:latin typeface="Georgia Pro" panose="02040502050405020303" pitchFamily="18" charset="0"/>
              </a:rPr>
              <a:t>▪ Provide the same benefits to men’s and women’s teams in </a:t>
            </a:r>
          </a:p>
          <a:p>
            <a:pPr marL="0" indent="0">
              <a:buNone/>
            </a:pPr>
            <a:r>
              <a:rPr lang="en-US" sz="2400" dirty="0">
                <a:latin typeface="Georgia Pro" panose="02040502050405020303" pitchFamily="18" charset="0"/>
              </a:rPr>
              <a:t>the same sport</a:t>
            </a:r>
          </a:p>
          <a:p>
            <a:pPr marL="0" indent="0">
              <a:buNone/>
            </a:pPr>
            <a:r>
              <a:rPr lang="en-US" sz="2400" dirty="0">
                <a:latin typeface="Georgia Pro" panose="02040502050405020303" pitchFamily="18" charset="0"/>
              </a:rPr>
              <a:t>▪ Compete at a specific level</a:t>
            </a:r>
          </a:p>
          <a:p>
            <a:endParaRPr lang="en-US" dirty="0"/>
          </a:p>
        </p:txBody>
      </p:sp>
    </p:spTree>
    <p:extLst>
      <p:ext uri="{BB962C8B-B14F-4D97-AF65-F5344CB8AC3E}">
        <p14:creationId xmlns:p14="http://schemas.microsoft.com/office/powerpoint/2010/main" val="325409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4617-839E-82A6-60BF-176DEE714C28}"/>
              </a:ext>
            </a:extLst>
          </p:cNvPr>
          <p:cNvSpPr>
            <a:spLocks noGrp="1"/>
          </p:cNvSpPr>
          <p:nvPr>
            <p:ph type="title"/>
          </p:nvPr>
        </p:nvSpPr>
        <p:spPr/>
        <p:txBody>
          <a:bodyPr>
            <a:normAutofit/>
          </a:bodyPr>
          <a:lstStyle/>
          <a:p>
            <a:r>
              <a:rPr lang="en-US" sz="4400" b="1" dirty="0">
                <a:latin typeface="Georgia Pro" panose="02040502050405020303" pitchFamily="18" charset="0"/>
              </a:rPr>
              <a:t>Equipment &amp; Supplies</a:t>
            </a:r>
          </a:p>
        </p:txBody>
      </p:sp>
      <p:sp>
        <p:nvSpPr>
          <p:cNvPr id="3" name="Content Placeholder 2">
            <a:extLst>
              <a:ext uri="{FF2B5EF4-FFF2-40B4-BE49-F238E27FC236}">
                <a16:creationId xmlns:a16="http://schemas.microsoft.com/office/drawing/2014/main" id="{6C01E89E-810B-51F8-43AB-89D6926C0CDE}"/>
              </a:ext>
            </a:extLst>
          </p:cNvPr>
          <p:cNvSpPr>
            <a:spLocks noGrp="1"/>
          </p:cNvSpPr>
          <p:nvPr>
            <p:ph idx="1"/>
          </p:nvPr>
        </p:nvSpPr>
        <p:spPr/>
        <p:txBody>
          <a:bodyPr>
            <a:normAutofit/>
          </a:bodyPr>
          <a:lstStyle/>
          <a:p>
            <a:pPr marL="0" indent="0">
              <a:buNone/>
            </a:pPr>
            <a:r>
              <a:rPr lang="en-US" sz="2800" b="1" dirty="0">
                <a:latin typeface="Georgia Pro" panose="02040502050405020303" pitchFamily="18" charset="0"/>
              </a:rPr>
              <a:t>Key factors in examining the equivalence for men and women:</a:t>
            </a:r>
          </a:p>
          <a:p>
            <a:r>
              <a:rPr lang="en-US" sz="2400" dirty="0">
                <a:latin typeface="Georgia Pro" panose="02040502050405020303" pitchFamily="18" charset="0"/>
              </a:rPr>
              <a:t>Quality of equipment and suppliers</a:t>
            </a:r>
          </a:p>
          <a:p>
            <a:r>
              <a:rPr lang="en-US" sz="2400" dirty="0">
                <a:latin typeface="Georgia Pro" panose="02040502050405020303" pitchFamily="18" charset="0"/>
              </a:rPr>
              <a:t>Amount of equipment and supplies</a:t>
            </a:r>
          </a:p>
          <a:p>
            <a:r>
              <a:rPr lang="en-US" sz="2400" dirty="0">
                <a:latin typeface="Georgia Pro" panose="02040502050405020303" pitchFamily="18" charset="0"/>
              </a:rPr>
              <a:t>Suitability of equipment and supplies</a:t>
            </a:r>
          </a:p>
          <a:p>
            <a:r>
              <a:rPr lang="en-US" sz="2400" dirty="0">
                <a:latin typeface="Georgia Pro" panose="02040502050405020303" pitchFamily="18" charset="0"/>
              </a:rPr>
              <a:t>Maintenance and replacement of the equipment and supplies</a:t>
            </a:r>
          </a:p>
          <a:p>
            <a:r>
              <a:rPr lang="en-US" sz="2400" dirty="0">
                <a:latin typeface="Georgia Pro" panose="02040502050405020303" pitchFamily="18" charset="0"/>
              </a:rPr>
              <a:t>Availability of equipment and supplies</a:t>
            </a:r>
          </a:p>
        </p:txBody>
      </p:sp>
    </p:spTree>
    <p:extLst>
      <p:ext uri="{BB962C8B-B14F-4D97-AF65-F5344CB8AC3E}">
        <p14:creationId xmlns:p14="http://schemas.microsoft.com/office/powerpoint/2010/main" val="92581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96D4-25E0-BAC9-7925-5667D534EBF9}"/>
              </a:ext>
            </a:extLst>
          </p:cNvPr>
          <p:cNvSpPr>
            <a:spLocks noGrp="1"/>
          </p:cNvSpPr>
          <p:nvPr>
            <p:ph type="title"/>
          </p:nvPr>
        </p:nvSpPr>
        <p:spPr>
          <a:xfrm>
            <a:off x="691515" y="367510"/>
            <a:ext cx="8675370" cy="1502305"/>
          </a:xfrm>
        </p:spPr>
        <p:txBody>
          <a:bodyPr>
            <a:normAutofit/>
          </a:bodyPr>
          <a:lstStyle/>
          <a:p>
            <a:r>
              <a:rPr lang="en-US" sz="4400" b="1" dirty="0">
                <a:latin typeface="Georgia Pro" panose="02040502050405020303" pitchFamily="18" charset="0"/>
              </a:rPr>
              <a:t>Scheduling of Games and Practice Times</a:t>
            </a:r>
          </a:p>
        </p:txBody>
      </p:sp>
      <p:sp>
        <p:nvSpPr>
          <p:cNvPr id="3" name="Content Placeholder 2">
            <a:extLst>
              <a:ext uri="{FF2B5EF4-FFF2-40B4-BE49-F238E27FC236}">
                <a16:creationId xmlns:a16="http://schemas.microsoft.com/office/drawing/2014/main" id="{6E4E94F3-7876-6CD2-09C7-0423F4EFC6CD}"/>
              </a:ext>
            </a:extLst>
          </p:cNvPr>
          <p:cNvSpPr>
            <a:spLocks noGrp="1"/>
          </p:cNvSpPr>
          <p:nvPr>
            <p:ph idx="1"/>
          </p:nvPr>
        </p:nvSpPr>
        <p:spPr/>
        <p:txBody>
          <a:bodyPr/>
          <a:lstStyle/>
          <a:p>
            <a:pPr marL="0" indent="0">
              <a:buNone/>
            </a:pPr>
            <a:r>
              <a:rPr lang="en-US" sz="2800" b="1" dirty="0">
                <a:latin typeface="Georgia Pro" panose="02040502050405020303" pitchFamily="18" charset="0"/>
              </a:rPr>
              <a:t>Key factors in examining the equivalence for men and women:</a:t>
            </a:r>
          </a:p>
          <a:p>
            <a:r>
              <a:rPr lang="en-US" sz="2400" dirty="0">
                <a:latin typeface="Georgia Pro" panose="02040502050405020303" pitchFamily="18" charset="0"/>
              </a:rPr>
              <a:t>Number of competitive events per sport</a:t>
            </a:r>
          </a:p>
          <a:p>
            <a:r>
              <a:rPr lang="en-US" sz="2400" dirty="0">
                <a:latin typeface="Georgia Pro" panose="02040502050405020303" pitchFamily="18" charset="0"/>
              </a:rPr>
              <a:t>Number and length of practice opportunities</a:t>
            </a:r>
          </a:p>
          <a:p>
            <a:r>
              <a:rPr lang="en-US" sz="2400" dirty="0">
                <a:latin typeface="Georgia Pro" panose="02040502050405020303" pitchFamily="18" charset="0"/>
              </a:rPr>
              <a:t>Time of day competitive events are scheduled</a:t>
            </a:r>
          </a:p>
          <a:p>
            <a:r>
              <a:rPr lang="en-US" sz="2400" dirty="0">
                <a:latin typeface="Georgia Pro" panose="02040502050405020303" pitchFamily="18" charset="0"/>
              </a:rPr>
              <a:t>Time of day practice opportunities are scheduled </a:t>
            </a:r>
          </a:p>
          <a:p>
            <a:r>
              <a:rPr lang="en-US" sz="2400" dirty="0">
                <a:latin typeface="Georgia Pro" panose="02040502050405020303" pitchFamily="18" charset="0"/>
              </a:rPr>
              <a:t>Opportunities to engage in available pre-season and post-season competition</a:t>
            </a:r>
          </a:p>
          <a:p>
            <a:endParaRPr lang="en-US" dirty="0"/>
          </a:p>
        </p:txBody>
      </p:sp>
    </p:spTree>
    <p:extLst>
      <p:ext uri="{BB962C8B-B14F-4D97-AF65-F5344CB8AC3E}">
        <p14:creationId xmlns:p14="http://schemas.microsoft.com/office/powerpoint/2010/main" val="9112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3E92-3434-2A6F-DEFE-5C67D370E20B}"/>
              </a:ext>
            </a:extLst>
          </p:cNvPr>
          <p:cNvSpPr>
            <a:spLocks noGrp="1"/>
          </p:cNvSpPr>
          <p:nvPr>
            <p:ph type="title"/>
          </p:nvPr>
        </p:nvSpPr>
        <p:spPr/>
        <p:txBody>
          <a:bodyPr>
            <a:normAutofit/>
          </a:bodyPr>
          <a:lstStyle/>
          <a:p>
            <a:r>
              <a:rPr lang="en-US" sz="4400" b="1" dirty="0">
                <a:latin typeface="Georgia Pro" panose="02040502050405020303" pitchFamily="18" charset="0"/>
              </a:rPr>
              <a:t>Travel and Per Diem Allowances</a:t>
            </a:r>
          </a:p>
        </p:txBody>
      </p:sp>
      <p:sp>
        <p:nvSpPr>
          <p:cNvPr id="3" name="Content Placeholder 2">
            <a:extLst>
              <a:ext uri="{FF2B5EF4-FFF2-40B4-BE49-F238E27FC236}">
                <a16:creationId xmlns:a16="http://schemas.microsoft.com/office/drawing/2014/main" id="{000644CB-DE45-DA8B-F927-851DC18343D8}"/>
              </a:ext>
            </a:extLst>
          </p:cNvPr>
          <p:cNvSpPr>
            <a:spLocks noGrp="1"/>
          </p:cNvSpPr>
          <p:nvPr>
            <p:ph idx="1"/>
          </p:nvPr>
        </p:nvSpPr>
        <p:spPr/>
        <p:txBody>
          <a:bodyPr/>
          <a:lstStyle/>
          <a:p>
            <a:pPr marL="0" indent="0">
              <a:buNone/>
            </a:pPr>
            <a:r>
              <a:rPr lang="en-US" sz="2800" b="1" dirty="0">
                <a:latin typeface="Georgia Pro" panose="02040502050405020303" pitchFamily="18" charset="0"/>
              </a:rPr>
              <a:t>Key factors in examining the equivalence for men and women:</a:t>
            </a:r>
          </a:p>
          <a:p>
            <a:r>
              <a:rPr lang="en-US" sz="2400" dirty="0">
                <a:latin typeface="Georgia Pro" panose="02040502050405020303" pitchFamily="18" charset="0"/>
              </a:rPr>
              <a:t> Modes of transportation</a:t>
            </a:r>
          </a:p>
          <a:p>
            <a:r>
              <a:rPr lang="en-US" sz="2400" dirty="0">
                <a:latin typeface="Georgia Pro" panose="02040502050405020303" pitchFamily="18" charset="0"/>
              </a:rPr>
              <a:t>Housing furnished during travel</a:t>
            </a:r>
          </a:p>
          <a:p>
            <a:r>
              <a:rPr lang="en-US" sz="2400" dirty="0">
                <a:latin typeface="Georgia Pro" panose="02040502050405020303" pitchFamily="18" charset="0"/>
              </a:rPr>
              <a:t>Length of stay before and after competitive events</a:t>
            </a:r>
          </a:p>
          <a:p>
            <a:r>
              <a:rPr lang="en-US" sz="2400" dirty="0">
                <a:latin typeface="Georgia Pro" panose="02040502050405020303" pitchFamily="18" charset="0"/>
              </a:rPr>
              <a:t>Per diem allowances</a:t>
            </a:r>
          </a:p>
          <a:p>
            <a:r>
              <a:rPr lang="en-US" sz="2400" dirty="0">
                <a:latin typeface="Georgia Pro" panose="02040502050405020303" pitchFamily="18" charset="0"/>
              </a:rPr>
              <a:t>Dining arrangements</a:t>
            </a:r>
          </a:p>
        </p:txBody>
      </p:sp>
    </p:spTree>
    <p:extLst>
      <p:ext uri="{BB962C8B-B14F-4D97-AF65-F5344CB8AC3E}">
        <p14:creationId xmlns:p14="http://schemas.microsoft.com/office/powerpoint/2010/main" val="3676462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U Powerpoint" id="{A22D9741-33CE-4E40-BD25-8E5ADB1A59BA}" vid="{202569F8-5966-C846-9322-7BD15B0C83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NGU Powerpoint</Template>
  <TotalTime>9359</TotalTime>
  <Words>2067</Words>
  <Application>Microsoft Office PowerPoint</Application>
  <PresentationFormat>Custom</PresentationFormat>
  <Paragraphs>248</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Garamond</vt:lpstr>
      <vt:lpstr>Georgia Pro</vt:lpstr>
      <vt:lpstr>Roboto</vt:lpstr>
      <vt:lpstr>Office Theme</vt:lpstr>
      <vt:lpstr>PowerPoint Presentation</vt:lpstr>
      <vt:lpstr>Title IX and Coaching Staff</vt:lpstr>
      <vt:lpstr>What is Title IX?</vt:lpstr>
      <vt:lpstr>NCAA Campus Sexual Violence Policy – Annual Attestation</vt:lpstr>
      <vt:lpstr>Title IX and Athletics</vt:lpstr>
      <vt:lpstr>Title IX and Athletics</vt:lpstr>
      <vt:lpstr>Equipment &amp; Supplies</vt:lpstr>
      <vt:lpstr>Scheduling of Games and Practice Times</vt:lpstr>
      <vt:lpstr>Travel and Per Diem Allowances</vt:lpstr>
      <vt:lpstr>Coaching</vt:lpstr>
      <vt:lpstr>Academic Tutoring</vt:lpstr>
      <vt:lpstr>Locker Rooms, Practice and Competitive Facilities</vt:lpstr>
      <vt:lpstr>Medical and Training Facilities and Services</vt:lpstr>
      <vt:lpstr>Housing and Dining Facilities and Services</vt:lpstr>
      <vt:lpstr>Publicity</vt:lpstr>
      <vt:lpstr>Recruitment of Student Athletes</vt:lpstr>
      <vt:lpstr>Support Services</vt:lpstr>
      <vt:lpstr>NCAA &amp; Sexual Violence</vt:lpstr>
      <vt:lpstr>NCAA &amp; Sexual Violence </vt:lpstr>
      <vt:lpstr>NCAA Policy on Campus Sexual Violence</vt:lpstr>
      <vt:lpstr>NCAA Policy on Campus Sexual Violence</vt:lpstr>
      <vt:lpstr>NCAA Policy on Campus Sexual Violence</vt:lpstr>
      <vt:lpstr>NCAA Policy on Campus Sexual Violence</vt:lpstr>
      <vt:lpstr>NCAA Policy on Campus Sexual Violence</vt:lpstr>
      <vt:lpstr>Understanding the Three Forms of Sexual Harassment</vt:lpstr>
      <vt:lpstr>Institutional Obligations Under Title IX</vt:lpstr>
      <vt:lpstr>NCAA Student-Athlete Education Requirements</vt:lpstr>
      <vt:lpstr>Coaching and Communication</vt:lpstr>
      <vt:lpstr>Sexual Assault and Alcohol or Drug Use</vt:lpstr>
      <vt:lpstr>Title IX Commandments</vt:lpstr>
      <vt:lpstr>The Title IX Process </vt:lpstr>
      <vt:lpstr>The Title IX Process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Tracy Kramer</cp:lastModifiedBy>
  <cp:revision>154</cp:revision>
  <cp:lastPrinted>2020-03-12T20:16:00Z</cp:lastPrinted>
  <dcterms:created xsi:type="dcterms:W3CDTF">2016-02-11T14:22:45Z</dcterms:created>
  <dcterms:modified xsi:type="dcterms:W3CDTF">2024-09-23T12:13:56Z</dcterms:modified>
</cp:coreProperties>
</file>