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9"/>
  </p:notesMasterIdLst>
  <p:sldIdLst>
    <p:sldId id="256" r:id="rId2"/>
    <p:sldId id="300" r:id="rId3"/>
    <p:sldId id="257" r:id="rId4"/>
    <p:sldId id="258" r:id="rId5"/>
    <p:sldId id="259" r:id="rId6"/>
    <p:sldId id="260" r:id="rId7"/>
    <p:sldId id="294" r:id="rId8"/>
    <p:sldId id="273" r:id="rId9"/>
    <p:sldId id="295" r:id="rId10"/>
    <p:sldId id="261" r:id="rId11"/>
    <p:sldId id="263" r:id="rId12"/>
    <p:sldId id="268" r:id="rId13"/>
    <p:sldId id="297" r:id="rId14"/>
    <p:sldId id="296" r:id="rId15"/>
    <p:sldId id="301" r:id="rId16"/>
    <p:sldId id="281" r:id="rId17"/>
    <p:sldId id="298" r:id="rId18"/>
    <p:sldId id="286" r:id="rId19"/>
    <p:sldId id="265" r:id="rId20"/>
    <p:sldId id="266" r:id="rId21"/>
    <p:sldId id="267" r:id="rId22"/>
    <p:sldId id="276" r:id="rId23"/>
    <p:sldId id="280" r:id="rId24"/>
    <p:sldId id="299" r:id="rId25"/>
    <p:sldId id="287" r:id="rId26"/>
    <p:sldId id="288" r:id="rId27"/>
    <p:sldId id="289" r:id="rId28"/>
    <p:sldId id="290" r:id="rId29"/>
    <p:sldId id="291" r:id="rId30"/>
    <p:sldId id="292" r:id="rId31"/>
    <p:sldId id="282" r:id="rId32"/>
    <p:sldId id="270" r:id="rId33"/>
    <p:sldId id="269" r:id="rId34"/>
    <p:sldId id="283" r:id="rId35"/>
    <p:sldId id="293" r:id="rId36"/>
    <p:sldId id="284" r:id="rId37"/>
    <p:sldId id="285"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2" autoAdjust="0"/>
    <p:restoredTop sz="94660"/>
  </p:normalViewPr>
  <p:slideViewPr>
    <p:cSldViewPr snapToGrid="0">
      <p:cViewPr varScale="1">
        <p:scale>
          <a:sx n="59" d="100"/>
          <a:sy n="59" d="100"/>
        </p:scale>
        <p:origin x="92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5917D5-0C23-44C6-9F3A-76D591934841}"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US"/>
        </a:p>
      </dgm:t>
    </dgm:pt>
    <dgm:pt modelId="{385A6096-EEE9-4256-A1E4-76A5AD476DEC}">
      <dgm:prSet/>
      <dgm:spPr/>
      <dgm:t>
        <a:bodyPr/>
        <a:lstStyle/>
        <a:p>
          <a:r>
            <a:rPr lang="en-US"/>
            <a:t>Intake (Interim Measures &amp; Initial Assessment)</a:t>
          </a:r>
        </a:p>
      </dgm:t>
    </dgm:pt>
    <dgm:pt modelId="{31BB0F47-9CB1-46B9-9FB8-03E5640AF753}" type="parTrans" cxnId="{F2B94725-A5EA-4C31-9084-8B2FC5A20057}">
      <dgm:prSet/>
      <dgm:spPr/>
      <dgm:t>
        <a:bodyPr/>
        <a:lstStyle/>
        <a:p>
          <a:endParaRPr lang="en-US"/>
        </a:p>
      </dgm:t>
    </dgm:pt>
    <dgm:pt modelId="{07F011E0-4C88-45F3-8B3A-3AD882A55C53}" type="sibTrans" cxnId="{F2B94725-A5EA-4C31-9084-8B2FC5A20057}">
      <dgm:prSet phldrT="1" phldr="0"/>
      <dgm:spPr/>
      <dgm:t>
        <a:bodyPr/>
        <a:lstStyle/>
        <a:p>
          <a:r>
            <a:rPr lang="en-US"/>
            <a:t>1</a:t>
          </a:r>
        </a:p>
      </dgm:t>
    </dgm:pt>
    <dgm:pt modelId="{35115002-5A1E-40E3-A220-75CDC5AD8BE4}">
      <dgm:prSet/>
      <dgm:spPr/>
      <dgm:t>
        <a:bodyPr/>
        <a:lstStyle/>
        <a:p>
          <a:r>
            <a:rPr lang="en-US"/>
            <a:t>Determine if Title IX or Conduct </a:t>
          </a:r>
        </a:p>
      </dgm:t>
    </dgm:pt>
    <dgm:pt modelId="{05C0BF69-B9DB-41A8-B85E-718F2B1E4A1B}" type="parTrans" cxnId="{A03EF72C-6528-4B9F-A065-2AC53AF7FFA8}">
      <dgm:prSet/>
      <dgm:spPr/>
      <dgm:t>
        <a:bodyPr/>
        <a:lstStyle/>
        <a:p>
          <a:endParaRPr lang="en-US"/>
        </a:p>
      </dgm:t>
    </dgm:pt>
    <dgm:pt modelId="{7CC6B1D3-9647-461D-979A-1138E6B37F69}" type="sibTrans" cxnId="{A03EF72C-6528-4B9F-A065-2AC53AF7FFA8}">
      <dgm:prSet phldrT="2" phldr="0"/>
      <dgm:spPr>
        <a:ln>
          <a:solidFill>
            <a:srgbClr val="BC1C1C"/>
          </a:solidFill>
        </a:ln>
      </dgm:spPr>
      <dgm:t>
        <a:bodyPr/>
        <a:lstStyle/>
        <a:p>
          <a:r>
            <a:rPr lang="en-US"/>
            <a:t>2</a:t>
          </a:r>
        </a:p>
      </dgm:t>
    </dgm:pt>
    <dgm:pt modelId="{EEB7E93E-371E-4825-B39A-38F26C08F3CF}">
      <dgm:prSet/>
      <dgm:spPr/>
      <dgm:t>
        <a:bodyPr/>
        <a:lstStyle/>
        <a:p>
          <a:r>
            <a:rPr lang="en-US"/>
            <a:t>Title IX Formal or Informal Process (Informal Resolution or Formal Investigation)</a:t>
          </a:r>
        </a:p>
      </dgm:t>
    </dgm:pt>
    <dgm:pt modelId="{200D10E0-2010-4B44-B10B-19645A0A0CDE}" type="parTrans" cxnId="{663882FC-B237-436E-AD3C-19C748C68753}">
      <dgm:prSet/>
      <dgm:spPr/>
      <dgm:t>
        <a:bodyPr/>
        <a:lstStyle/>
        <a:p>
          <a:endParaRPr lang="en-US"/>
        </a:p>
      </dgm:t>
    </dgm:pt>
    <dgm:pt modelId="{8C230065-465E-4CEF-89AB-E5C4B0A65B7F}" type="sibTrans" cxnId="{663882FC-B237-436E-AD3C-19C748C68753}">
      <dgm:prSet phldrT="3" phldr="0"/>
      <dgm:spPr/>
      <dgm:t>
        <a:bodyPr/>
        <a:lstStyle/>
        <a:p>
          <a:r>
            <a:rPr lang="en-US"/>
            <a:t>3</a:t>
          </a:r>
        </a:p>
      </dgm:t>
    </dgm:pt>
    <dgm:pt modelId="{1178D485-17B5-489F-A1B4-242EC6A62ED5}">
      <dgm:prSet/>
      <dgm:spPr/>
      <dgm:t>
        <a:bodyPr/>
        <a:lstStyle/>
        <a:p>
          <a:r>
            <a:rPr lang="en-US"/>
            <a:t>Formal Investigation </a:t>
          </a:r>
        </a:p>
      </dgm:t>
    </dgm:pt>
    <dgm:pt modelId="{A641B477-D666-412F-9918-8B82E6AD5045}" type="parTrans" cxnId="{ACC98303-9FB4-44A7-B928-55C7EBAC22D3}">
      <dgm:prSet/>
      <dgm:spPr/>
      <dgm:t>
        <a:bodyPr/>
        <a:lstStyle/>
        <a:p>
          <a:endParaRPr lang="en-US"/>
        </a:p>
      </dgm:t>
    </dgm:pt>
    <dgm:pt modelId="{DC5EFD80-9170-4C26-83A4-B3B26FB42CDE}" type="sibTrans" cxnId="{ACC98303-9FB4-44A7-B928-55C7EBAC22D3}">
      <dgm:prSet phldrT="4" phldr="0"/>
      <dgm:spPr/>
      <dgm:t>
        <a:bodyPr/>
        <a:lstStyle/>
        <a:p>
          <a:r>
            <a:rPr lang="en-US"/>
            <a:t>4</a:t>
          </a:r>
        </a:p>
      </dgm:t>
    </dgm:pt>
    <dgm:pt modelId="{CD30AADB-4CD3-41F2-8CD1-19E56B18547F}">
      <dgm:prSet/>
      <dgm:spPr/>
      <dgm:t>
        <a:bodyPr/>
        <a:lstStyle/>
        <a:p>
          <a:r>
            <a:rPr lang="en-US"/>
            <a:t>Adjudication (Panel of trained adjudicators)</a:t>
          </a:r>
        </a:p>
      </dgm:t>
    </dgm:pt>
    <dgm:pt modelId="{7E583213-938A-46D0-AB68-3672B78494B6}" type="parTrans" cxnId="{3687D184-390F-4750-95BB-AFCF5DD80DB5}">
      <dgm:prSet/>
      <dgm:spPr/>
      <dgm:t>
        <a:bodyPr/>
        <a:lstStyle/>
        <a:p>
          <a:endParaRPr lang="en-US"/>
        </a:p>
      </dgm:t>
    </dgm:pt>
    <dgm:pt modelId="{9CD0E5F8-C356-477A-ACB0-BAE46F05F5CC}" type="sibTrans" cxnId="{3687D184-390F-4750-95BB-AFCF5DD80DB5}">
      <dgm:prSet phldrT="5" phldr="0"/>
      <dgm:spPr/>
      <dgm:t>
        <a:bodyPr/>
        <a:lstStyle/>
        <a:p>
          <a:r>
            <a:rPr lang="en-US"/>
            <a:t>5</a:t>
          </a:r>
        </a:p>
      </dgm:t>
    </dgm:pt>
    <dgm:pt modelId="{031CAC6D-F723-4CF4-B2B3-AEB9A79E123C}">
      <dgm:prSet/>
      <dgm:spPr/>
      <dgm:t>
        <a:bodyPr/>
        <a:lstStyle/>
        <a:p>
          <a:r>
            <a:rPr lang="en-US"/>
            <a:t>Appeal</a:t>
          </a:r>
        </a:p>
      </dgm:t>
    </dgm:pt>
    <dgm:pt modelId="{60E23180-8016-45B6-85BD-B4E4C7FCEF17}" type="parTrans" cxnId="{4FEB861C-022E-4367-BC66-B35BE68DADD5}">
      <dgm:prSet/>
      <dgm:spPr/>
      <dgm:t>
        <a:bodyPr/>
        <a:lstStyle/>
        <a:p>
          <a:endParaRPr lang="en-US"/>
        </a:p>
      </dgm:t>
    </dgm:pt>
    <dgm:pt modelId="{64AA0A46-9BAF-42BC-8F18-2C0AC265D971}" type="sibTrans" cxnId="{4FEB861C-022E-4367-BC66-B35BE68DADD5}">
      <dgm:prSet phldrT="6" phldr="0"/>
      <dgm:spPr/>
      <dgm:t>
        <a:bodyPr/>
        <a:lstStyle/>
        <a:p>
          <a:r>
            <a:rPr lang="en-US"/>
            <a:t>6</a:t>
          </a:r>
        </a:p>
      </dgm:t>
    </dgm:pt>
    <dgm:pt modelId="{9C514219-A670-48B4-8FF3-480CF757EF7F}" type="pres">
      <dgm:prSet presAssocID="{BE5917D5-0C23-44C6-9F3A-76D591934841}" presName="Name0" presStyleCnt="0">
        <dgm:presLayoutVars>
          <dgm:animLvl val="lvl"/>
          <dgm:resizeHandles val="exact"/>
        </dgm:presLayoutVars>
      </dgm:prSet>
      <dgm:spPr/>
    </dgm:pt>
    <dgm:pt modelId="{4519411D-C155-446E-98F1-F896426B7EC6}" type="pres">
      <dgm:prSet presAssocID="{385A6096-EEE9-4256-A1E4-76A5AD476DEC}" presName="compositeNode" presStyleCnt="0">
        <dgm:presLayoutVars>
          <dgm:bulletEnabled val="1"/>
        </dgm:presLayoutVars>
      </dgm:prSet>
      <dgm:spPr/>
    </dgm:pt>
    <dgm:pt modelId="{D02731B1-043E-407E-BA62-7FED8B18B6AE}" type="pres">
      <dgm:prSet presAssocID="{385A6096-EEE9-4256-A1E4-76A5AD476DEC}" presName="bgRect" presStyleLbl="bgAccFollowNode1" presStyleIdx="0" presStyleCnt="6" custLinFactNeighborX="-79" custLinFactNeighborY="1308"/>
      <dgm:spPr/>
    </dgm:pt>
    <dgm:pt modelId="{60731DAA-AD39-466B-BEE7-3A573A5C6E77}" type="pres">
      <dgm:prSet presAssocID="{07F011E0-4C88-45F3-8B3A-3AD882A55C53}" presName="sibTransNodeCircle" presStyleLbl="alignNode1" presStyleIdx="0" presStyleCnt="12">
        <dgm:presLayoutVars>
          <dgm:chMax val="0"/>
          <dgm:bulletEnabled/>
        </dgm:presLayoutVars>
      </dgm:prSet>
      <dgm:spPr/>
    </dgm:pt>
    <dgm:pt modelId="{68954947-BE30-421B-A8E2-9AB4223E9CF6}" type="pres">
      <dgm:prSet presAssocID="{385A6096-EEE9-4256-A1E4-76A5AD476DEC}" presName="bottomLine" presStyleLbl="alignNode1" presStyleIdx="1" presStyleCnt="12">
        <dgm:presLayoutVars/>
      </dgm:prSet>
      <dgm:spPr/>
    </dgm:pt>
    <dgm:pt modelId="{5BBCB559-3A9C-470A-A768-A87F88A601EC}" type="pres">
      <dgm:prSet presAssocID="{385A6096-EEE9-4256-A1E4-76A5AD476DEC}" presName="nodeText" presStyleLbl="bgAccFollowNode1" presStyleIdx="0" presStyleCnt="6">
        <dgm:presLayoutVars>
          <dgm:bulletEnabled val="1"/>
        </dgm:presLayoutVars>
      </dgm:prSet>
      <dgm:spPr/>
    </dgm:pt>
    <dgm:pt modelId="{08F9C749-04A4-4A8D-846F-3856E9B49B05}" type="pres">
      <dgm:prSet presAssocID="{07F011E0-4C88-45F3-8B3A-3AD882A55C53}" presName="sibTrans" presStyleCnt="0"/>
      <dgm:spPr/>
    </dgm:pt>
    <dgm:pt modelId="{5DED01C2-2B5E-4BF8-8D54-75CAB56A17DE}" type="pres">
      <dgm:prSet presAssocID="{35115002-5A1E-40E3-A220-75CDC5AD8BE4}" presName="compositeNode" presStyleCnt="0">
        <dgm:presLayoutVars>
          <dgm:bulletEnabled val="1"/>
        </dgm:presLayoutVars>
      </dgm:prSet>
      <dgm:spPr/>
    </dgm:pt>
    <dgm:pt modelId="{0DF99F18-C1AD-41DB-A504-82F657F32EDC}" type="pres">
      <dgm:prSet presAssocID="{35115002-5A1E-40E3-A220-75CDC5AD8BE4}" presName="bgRect" presStyleLbl="bgAccFollowNode1" presStyleIdx="1" presStyleCnt="6"/>
      <dgm:spPr/>
    </dgm:pt>
    <dgm:pt modelId="{10EB3DC4-2A7B-4B89-A579-43F5A0C34160}" type="pres">
      <dgm:prSet presAssocID="{7CC6B1D3-9647-461D-979A-1138E6B37F69}" presName="sibTransNodeCircle" presStyleLbl="alignNode1" presStyleIdx="2" presStyleCnt="12">
        <dgm:presLayoutVars>
          <dgm:chMax val="0"/>
          <dgm:bulletEnabled/>
        </dgm:presLayoutVars>
      </dgm:prSet>
      <dgm:spPr/>
    </dgm:pt>
    <dgm:pt modelId="{15AE2CBB-E990-4696-8CA7-647579D8E450}" type="pres">
      <dgm:prSet presAssocID="{35115002-5A1E-40E3-A220-75CDC5AD8BE4}" presName="bottomLine" presStyleLbl="alignNode1" presStyleIdx="3" presStyleCnt="12">
        <dgm:presLayoutVars/>
      </dgm:prSet>
      <dgm:spPr/>
    </dgm:pt>
    <dgm:pt modelId="{654C141A-A71C-46D7-B37A-B4FBEAF9058D}" type="pres">
      <dgm:prSet presAssocID="{35115002-5A1E-40E3-A220-75CDC5AD8BE4}" presName="nodeText" presStyleLbl="bgAccFollowNode1" presStyleIdx="1" presStyleCnt="6">
        <dgm:presLayoutVars>
          <dgm:bulletEnabled val="1"/>
        </dgm:presLayoutVars>
      </dgm:prSet>
      <dgm:spPr/>
    </dgm:pt>
    <dgm:pt modelId="{FF6240ED-EC43-4848-921E-06B0AD6A3E7D}" type="pres">
      <dgm:prSet presAssocID="{7CC6B1D3-9647-461D-979A-1138E6B37F69}" presName="sibTrans" presStyleCnt="0"/>
      <dgm:spPr/>
    </dgm:pt>
    <dgm:pt modelId="{8F78C549-4E48-4DE4-862C-A535616F899D}" type="pres">
      <dgm:prSet presAssocID="{EEB7E93E-371E-4825-B39A-38F26C08F3CF}" presName="compositeNode" presStyleCnt="0">
        <dgm:presLayoutVars>
          <dgm:bulletEnabled val="1"/>
        </dgm:presLayoutVars>
      </dgm:prSet>
      <dgm:spPr/>
    </dgm:pt>
    <dgm:pt modelId="{F8CA2C78-972F-4AF5-839C-A510BEE4594C}" type="pres">
      <dgm:prSet presAssocID="{EEB7E93E-371E-4825-B39A-38F26C08F3CF}" presName="bgRect" presStyleLbl="bgAccFollowNode1" presStyleIdx="2" presStyleCnt="6"/>
      <dgm:spPr/>
    </dgm:pt>
    <dgm:pt modelId="{E95A0566-4FE0-4180-9F00-84CB4FF2BF2F}" type="pres">
      <dgm:prSet presAssocID="{8C230065-465E-4CEF-89AB-E5C4B0A65B7F}" presName="sibTransNodeCircle" presStyleLbl="alignNode1" presStyleIdx="4" presStyleCnt="12">
        <dgm:presLayoutVars>
          <dgm:chMax val="0"/>
          <dgm:bulletEnabled/>
        </dgm:presLayoutVars>
      </dgm:prSet>
      <dgm:spPr/>
    </dgm:pt>
    <dgm:pt modelId="{7582FAE5-B2F5-46F9-A9F1-23A96572A0EE}" type="pres">
      <dgm:prSet presAssocID="{EEB7E93E-371E-4825-B39A-38F26C08F3CF}" presName="bottomLine" presStyleLbl="alignNode1" presStyleIdx="5" presStyleCnt="12">
        <dgm:presLayoutVars/>
      </dgm:prSet>
      <dgm:spPr/>
    </dgm:pt>
    <dgm:pt modelId="{7D96B491-E188-4E82-8FF4-D51F611F113A}" type="pres">
      <dgm:prSet presAssocID="{EEB7E93E-371E-4825-B39A-38F26C08F3CF}" presName="nodeText" presStyleLbl="bgAccFollowNode1" presStyleIdx="2" presStyleCnt="6">
        <dgm:presLayoutVars>
          <dgm:bulletEnabled val="1"/>
        </dgm:presLayoutVars>
      </dgm:prSet>
      <dgm:spPr/>
    </dgm:pt>
    <dgm:pt modelId="{0E758961-8837-4B81-906C-E17D9A10510B}" type="pres">
      <dgm:prSet presAssocID="{8C230065-465E-4CEF-89AB-E5C4B0A65B7F}" presName="sibTrans" presStyleCnt="0"/>
      <dgm:spPr/>
    </dgm:pt>
    <dgm:pt modelId="{A9747326-22F3-4D8F-94AD-046A68AFFA61}" type="pres">
      <dgm:prSet presAssocID="{1178D485-17B5-489F-A1B4-242EC6A62ED5}" presName="compositeNode" presStyleCnt="0">
        <dgm:presLayoutVars>
          <dgm:bulletEnabled val="1"/>
        </dgm:presLayoutVars>
      </dgm:prSet>
      <dgm:spPr/>
    </dgm:pt>
    <dgm:pt modelId="{83944E3D-1FFA-4660-B1B5-F83D83C5E684}" type="pres">
      <dgm:prSet presAssocID="{1178D485-17B5-489F-A1B4-242EC6A62ED5}" presName="bgRect" presStyleLbl="bgAccFollowNode1" presStyleIdx="3" presStyleCnt="6"/>
      <dgm:spPr/>
    </dgm:pt>
    <dgm:pt modelId="{89A206F3-66AA-4DF3-B474-55A9B1E0A5FF}" type="pres">
      <dgm:prSet presAssocID="{DC5EFD80-9170-4C26-83A4-B3B26FB42CDE}" presName="sibTransNodeCircle" presStyleLbl="alignNode1" presStyleIdx="6" presStyleCnt="12">
        <dgm:presLayoutVars>
          <dgm:chMax val="0"/>
          <dgm:bulletEnabled/>
        </dgm:presLayoutVars>
      </dgm:prSet>
      <dgm:spPr/>
    </dgm:pt>
    <dgm:pt modelId="{89C659AB-3535-46B6-98D2-D0A054E6E98B}" type="pres">
      <dgm:prSet presAssocID="{1178D485-17B5-489F-A1B4-242EC6A62ED5}" presName="bottomLine" presStyleLbl="alignNode1" presStyleIdx="7" presStyleCnt="12">
        <dgm:presLayoutVars/>
      </dgm:prSet>
      <dgm:spPr/>
    </dgm:pt>
    <dgm:pt modelId="{F1FD7ECB-B76D-4537-9036-10AA80CB265B}" type="pres">
      <dgm:prSet presAssocID="{1178D485-17B5-489F-A1B4-242EC6A62ED5}" presName="nodeText" presStyleLbl="bgAccFollowNode1" presStyleIdx="3" presStyleCnt="6">
        <dgm:presLayoutVars>
          <dgm:bulletEnabled val="1"/>
        </dgm:presLayoutVars>
      </dgm:prSet>
      <dgm:spPr/>
    </dgm:pt>
    <dgm:pt modelId="{ED7AF7AD-EBE9-4645-9458-DEAAC442D029}" type="pres">
      <dgm:prSet presAssocID="{DC5EFD80-9170-4C26-83A4-B3B26FB42CDE}" presName="sibTrans" presStyleCnt="0"/>
      <dgm:spPr/>
    </dgm:pt>
    <dgm:pt modelId="{4310E390-CCD9-4FCC-A5DF-C508682D38DB}" type="pres">
      <dgm:prSet presAssocID="{CD30AADB-4CD3-41F2-8CD1-19E56B18547F}" presName="compositeNode" presStyleCnt="0">
        <dgm:presLayoutVars>
          <dgm:bulletEnabled val="1"/>
        </dgm:presLayoutVars>
      </dgm:prSet>
      <dgm:spPr/>
    </dgm:pt>
    <dgm:pt modelId="{5FFDB025-92ED-4D14-BC18-5ADC30994574}" type="pres">
      <dgm:prSet presAssocID="{CD30AADB-4CD3-41F2-8CD1-19E56B18547F}" presName="bgRect" presStyleLbl="bgAccFollowNode1" presStyleIdx="4" presStyleCnt="6"/>
      <dgm:spPr/>
    </dgm:pt>
    <dgm:pt modelId="{10CE8A9D-F377-47C9-9411-1D63925BC0CA}" type="pres">
      <dgm:prSet presAssocID="{9CD0E5F8-C356-477A-ACB0-BAE46F05F5CC}" presName="sibTransNodeCircle" presStyleLbl="alignNode1" presStyleIdx="8" presStyleCnt="12">
        <dgm:presLayoutVars>
          <dgm:chMax val="0"/>
          <dgm:bulletEnabled/>
        </dgm:presLayoutVars>
      </dgm:prSet>
      <dgm:spPr/>
    </dgm:pt>
    <dgm:pt modelId="{95C2D2CE-FE05-4024-8C9B-44A1DCD06550}" type="pres">
      <dgm:prSet presAssocID="{CD30AADB-4CD3-41F2-8CD1-19E56B18547F}" presName="bottomLine" presStyleLbl="alignNode1" presStyleIdx="9" presStyleCnt="12">
        <dgm:presLayoutVars/>
      </dgm:prSet>
      <dgm:spPr/>
    </dgm:pt>
    <dgm:pt modelId="{0B094EC4-0761-425A-A5BF-35C4CC272DEB}" type="pres">
      <dgm:prSet presAssocID="{CD30AADB-4CD3-41F2-8CD1-19E56B18547F}" presName="nodeText" presStyleLbl="bgAccFollowNode1" presStyleIdx="4" presStyleCnt="6">
        <dgm:presLayoutVars>
          <dgm:bulletEnabled val="1"/>
        </dgm:presLayoutVars>
      </dgm:prSet>
      <dgm:spPr/>
    </dgm:pt>
    <dgm:pt modelId="{6F562CEF-9B55-43AE-A785-3E3E3EFB1B1C}" type="pres">
      <dgm:prSet presAssocID="{9CD0E5F8-C356-477A-ACB0-BAE46F05F5CC}" presName="sibTrans" presStyleCnt="0"/>
      <dgm:spPr/>
    </dgm:pt>
    <dgm:pt modelId="{88A1B992-388C-48E7-ACB5-4B6E41B2E929}" type="pres">
      <dgm:prSet presAssocID="{031CAC6D-F723-4CF4-B2B3-AEB9A79E123C}" presName="compositeNode" presStyleCnt="0">
        <dgm:presLayoutVars>
          <dgm:bulletEnabled val="1"/>
        </dgm:presLayoutVars>
      </dgm:prSet>
      <dgm:spPr/>
    </dgm:pt>
    <dgm:pt modelId="{98C5E885-788F-41D5-9663-F2FCD19A2524}" type="pres">
      <dgm:prSet presAssocID="{031CAC6D-F723-4CF4-B2B3-AEB9A79E123C}" presName="bgRect" presStyleLbl="bgAccFollowNode1" presStyleIdx="5" presStyleCnt="6"/>
      <dgm:spPr/>
    </dgm:pt>
    <dgm:pt modelId="{AE3618A0-1A32-41C2-8AE4-BC0B52189C33}" type="pres">
      <dgm:prSet presAssocID="{64AA0A46-9BAF-42BC-8F18-2C0AC265D971}" presName="sibTransNodeCircle" presStyleLbl="alignNode1" presStyleIdx="10" presStyleCnt="12">
        <dgm:presLayoutVars>
          <dgm:chMax val="0"/>
          <dgm:bulletEnabled/>
        </dgm:presLayoutVars>
      </dgm:prSet>
      <dgm:spPr/>
    </dgm:pt>
    <dgm:pt modelId="{3EF628FE-3EA1-44BC-B2C2-7D5032ED2960}" type="pres">
      <dgm:prSet presAssocID="{031CAC6D-F723-4CF4-B2B3-AEB9A79E123C}" presName="bottomLine" presStyleLbl="alignNode1" presStyleIdx="11" presStyleCnt="12">
        <dgm:presLayoutVars/>
      </dgm:prSet>
      <dgm:spPr/>
    </dgm:pt>
    <dgm:pt modelId="{0078DD8B-E2C6-48C9-A726-670396494394}" type="pres">
      <dgm:prSet presAssocID="{031CAC6D-F723-4CF4-B2B3-AEB9A79E123C}" presName="nodeText" presStyleLbl="bgAccFollowNode1" presStyleIdx="5" presStyleCnt="6">
        <dgm:presLayoutVars>
          <dgm:bulletEnabled val="1"/>
        </dgm:presLayoutVars>
      </dgm:prSet>
      <dgm:spPr/>
    </dgm:pt>
  </dgm:ptLst>
  <dgm:cxnLst>
    <dgm:cxn modelId="{ACC98303-9FB4-44A7-B928-55C7EBAC22D3}" srcId="{BE5917D5-0C23-44C6-9F3A-76D591934841}" destId="{1178D485-17B5-489F-A1B4-242EC6A62ED5}" srcOrd="3" destOrd="0" parTransId="{A641B477-D666-412F-9918-8B82E6AD5045}" sibTransId="{DC5EFD80-9170-4C26-83A4-B3B26FB42CDE}"/>
    <dgm:cxn modelId="{114A3E1A-BDDB-4C0E-AEF9-C72B48F9BA4B}" type="presOf" srcId="{35115002-5A1E-40E3-A220-75CDC5AD8BE4}" destId="{0DF99F18-C1AD-41DB-A504-82F657F32EDC}" srcOrd="0" destOrd="0" presId="urn:microsoft.com/office/officeart/2016/7/layout/BasicLinearProcessNumbered"/>
    <dgm:cxn modelId="{4FEB861C-022E-4367-BC66-B35BE68DADD5}" srcId="{BE5917D5-0C23-44C6-9F3A-76D591934841}" destId="{031CAC6D-F723-4CF4-B2B3-AEB9A79E123C}" srcOrd="5" destOrd="0" parTransId="{60E23180-8016-45B6-85BD-B4E4C7FCEF17}" sibTransId="{64AA0A46-9BAF-42BC-8F18-2C0AC265D971}"/>
    <dgm:cxn modelId="{F2B94725-A5EA-4C31-9084-8B2FC5A20057}" srcId="{BE5917D5-0C23-44C6-9F3A-76D591934841}" destId="{385A6096-EEE9-4256-A1E4-76A5AD476DEC}" srcOrd="0" destOrd="0" parTransId="{31BB0F47-9CB1-46B9-9FB8-03E5640AF753}" sibTransId="{07F011E0-4C88-45F3-8B3A-3AD882A55C53}"/>
    <dgm:cxn modelId="{E8BFC72A-2DB2-44D5-85B0-202287D4B16E}" type="presOf" srcId="{1178D485-17B5-489F-A1B4-242EC6A62ED5}" destId="{83944E3D-1FFA-4660-B1B5-F83D83C5E684}" srcOrd="0" destOrd="0" presId="urn:microsoft.com/office/officeart/2016/7/layout/BasicLinearProcessNumbered"/>
    <dgm:cxn modelId="{A03EF72C-6528-4B9F-A065-2AC53AF7FFA8}" srcId="{BE5917D5-0C23-44C6-9F3A-76D591934841}" destId="{35115002-5A1E-40E3-A220-75CDC5AD8BE4}" srcOrd="1" destOrd="0" parTransId="{05C0BF69-B9DB-41A8-B85E-718F2B1E4A1B}" sibTransId="{7CC6B1D3-9647-461D-979A-1138E6B37F69}"/>
    <dgm:cxn modelId="{ACCA372E-9E1C-4B58-96BD-3F24657806BF}" type="presOf" srcId="{CD30AADB-4CD3-41F2-8CD1-19E56B18547F}" destId="{0B094EC4-0761-425A-A5BF-35C4CC272DEB}" srcOrd="1" destOrd="0" presId="urn:microsoft.com/office/officeart/2016/7/layout/BasicLinearProcessNumbered"/>
    <dgm:cxn modelId="{F3AE3630-D490-4079-BB12-8C25494122AC}" type="presOf" srcId="{BE5917D5-0C23-44C6-9F3A-76D591934841}" destId="{9C514219-A670-48B4-8FF3-480CF757EF7F}" srcOrd="0" destOrd="0" presId="urn:microsoft.com/office/officeart/2016/7/layout/BasicLinearProcessNumbered"/>
    <dgm:cxn modelId="{B83D125D-C757-4C4A-BB26-8C4EB7D24FF6}" type="presOf" srcId="{CD30AADB-4CD3-41F2-8CD1-19E56B18547F}" destId="{5FFDB025-92ED-4D14-BC18-5ADC30994574}" srcOrd="0" destOrd="0" presId="urn:microsoft.com/office/officeart/2016/7/layout/BasicLinearProcessNumbered"/>
    <dgm:cxn modelId="{2E454E70-8DCC-42D6-87A2-E454BEDD81D2}" type="presOf" srcId="{385A6096-EEE9-4256-A1E4-76A5AD476DEC}" destId="{D02731B1-043E-407E-BA62-7FED8B18B6AE}" srcOrd="0" destOrd="0" presId="urn:microsoft.com/office/officeart/2016/7/layout/BasicLinearProcessNumbered"/>
    <dgm:cxn modelId="{2A556681-EA33-40DC-BED3-02994F2107CD}" type="presOf" srcId="{031CAC6D-F723-4CF4-B2B3-AEB9A79E123C}" destId="{98C5E885-788F-41D5-9663-F2FCD19A2524}" srcOrd="0" destOrd="0" presId="urn:microsoft.com/office/officeart/2016/7/layout/BasicLinearProcessNumbered"/>
    <dgm:cxn modelId="{3687D184-390F-4750-95BB-AFCF5DD80DB5}" srcId="{BE5917D5-0C23-44C6-9F3A-76D591934841}" destId="{CD30AADB-4CD3-41F2-8CD1-19E56B18547F}" srcOrd="4" destOrd="0" parTransId="{7E583213-938A-46D0-AB68-3672B78494B6}" sibTransId="{9CD0E5F8-C356-477A-ACB0-BAE46F05F5CC}"/>
    <dgm:cxn modelId="{DC242F8B-3CD5-42EE-8E60-A53CD44CB5B0}" type="presOf" srcId="{64AA0A46-9BAF-42BC-8F18-2C0AC265D971}" destId="{AE3618A0-1A32-41C2-8AE4-BC0B52189C33}" srcOrd="0" destOrd="0" presId="urn:microsoft.com/office/officeart/2016/7/layout/BasicLinearProcessNumbered"/>
    <dgm:cxn modelId="{1D673C8F-94E8-4552-9E4E-89D9A1AB0E47}" type="presOf" srcId="{8C230065-465E-4CEF-89AB-E5C4B0A65B7F}" destId="{E95A0566-4FE0-4180-9F00-84CB4FF2BF2F}" srcOrd="0" destOrd="0" presId="urn:microsoft.com/office/officeart/2016/7/layout/BasicLinearProcessNumbered"/>
    <dgm:cxn modelId="{3C7AAF92-8EFD-4A7B-866D-EF50D1A07B40}" type="presOf" srcId="{EEB7E93E-371E-4825-B39A-38F26C08F3CF}" destId="{7D96B491-E188-4E82-8FF4-D51F611F113A}" srcOrd="1" destOrd="0" presId="urn:microsoft.com/office/officeart/2016/7/layout/BasicLinearProcessNumbered"/>
    <dgm:cxn modelId="{B2D74A93-EA51-4792-BC4C-0D8AF3D8E2EB}" type="presOf" srcId="{1178D485-17B5-489F-A1B4-242EC6A62ED5}" destId="{F1FD7ECB-B76D-4537-9036-10AA80CB265B}" srcOrd="1" destOrd="0" presId="urn:microsoft.com/office/officeart/2016/7/layout/BasicLinearProcessNumbered"/>
    <dgm:cxn modelId="{0F2D9D95-312C-4E32-BE55-5EC977831CCB}" type="presOf" srcId="{35115002-5A1E-40E3-A220-75CDC5AD8BE4}" destId="{654C141A-A71C-46D7-B37A-B4FBEAF9058D}" srcOrd="1" destOrd="0" presId="urn:microsoft.com/office/officeart/2016/7/layout/BasicLinearProcessNumbered"/>
    <dgm:cxn modelId="{132FF39C-B599-4AC9-9F1F-DBFE48014999}" type="presOf" srcId="{DC5EFD80-9170-4C26-83A4-B3B26FB42CDE}" destId="{89A206F3-66AA-4DF3-B474-55A9B1E0A5FF}" srcOrd="0" destOrd="0" presId="urn:microsoft.com/office/officeart/2016/7/layout/BasicLinearProcessNumbered"/>
    <dgm:cxn modelId="{0BB37F9D-7376-4AA4-8BD0-CF510D9AD612}" type="presOf" srcId="{031CAC6D-F723-4CF4-B2B3-AEB9A79E123C}" destId="{0078DD8B-E2C6-48C9-A726-670396494394}" srcOrd="1" destOrd="0" presId="urn:microsoft.com/office/officeart/2016/7/layout/BasicLinearProcessNumbered"/>
    <dgm:cxn modelId="{078FC6DA-39FA-4FB7-AB92-938897EC7578}" type="presOf" srcId="{9CD0E5F8-C356-477A-ACB0-BAE46F05F5CC}" destId="{10CE8A9D-F377-47C9-9411-1D63925BC0CA}" srcOrd="0" destOrd="0" presId="urn:microsoft.com/office/officeart/2016/7/layout/BasicLinearProcessNumbered"/>
    <dgm:cxn modelId="{AEBA53DF-A57F-4B2E-A955-E571BAEA9365}" type="presOf" srcId="{385A6096-EEE9-4256-A1E4-76A5AD476DEC}" destId="{5BBCB559-3A9C-470A-A768-A87F88A601EC}" srcOrd="1" destOrd="0" presId="urn:microsoft.com/office/officeart/2016/7/layout/BasicLinearProcessNumbered"/>
    <dgm:cxn modelId="{EE4C1BF7-FE73-42D7-8B34-EFCBB0D1C2DB}" type="presOf" srcId="{07F011E0-4C88-45F3-8B3A-3AD882A55C53}" destId="{60731DAA-AD39-466B-BEE7-3A573A5C6E77}" srcOrd="0" destOrd="0" presId="urn:microsoft.com/office/officeart/2016/7/layout/BasicLinearProcessNumbered"/>
    <dgm:cxn modelId="{AEC2F7F9-1904-4531-8A80-AB08ADD42393}" type="presOf" srcId="{EEB7E93E-371E-4825-B39A-38F26C08F3CF}" destId="{F8CA2C78-972F-4AF5-839C-A510BEE4594C}" srcOrd="0" destOrd="0" presId="urn:microsoft.com/office/officeart/2016/7/layout/BasicLinearProcessNumbered"/>
    <dgm:cxn modelId="{663882FC-B237-436E-AD3C-19C748C68753}" srcId="{BE5917D5-0C23-44C6-9F3A-76D591934841}" destId="{EEB7E93E-371E-4825-B39A-38F26C08F3CF}" srcOrd="2" destOrd="0" parTransId="{200D10E0-2010-4B44-B10B-19645A0A0CDE}" sibTransId="{8C230065-465E-4CEF-89AB-E5C4B0A65B7F}"/>
    <dgm:cxn modelId="{B16326FF-0037-45FE-BA92-C75E8A7F325A}" type="presOf" srcId="{7CC6B1D3-9647-461D-979A-1138E6B37F69}" destId="{10EB3DC4-2A7B-4B89-A579-43F5A0C34160}" srcOrd="0" destOrd="0" presId="urn:microsoft.com/office/officeart/2016/7/layout/BasicLinearProcessNumbered"/>
    <dgm:cxn modelId="{CD4574D3-1CC0-461C-AD0A-2D15F981D53F}" type="presParOf" srcId="{9C514219-A670-48B4-8FF3-480CF757EF7F}" destId="{4519411D-C155-446E-98F1-F896426B7EC6}" srcOrd="0" destOrd="0" presId="urn:microsoft.com/office/officeart/2016/7/layout/BasicLinearProcessNumbered"/>
    <dgm:cxn modelId="{3D066B6C-9D29-4DE0-9B0C-BF118E143461}" type="presParOf" srcId="{4519411D-C155-446E-98F1-F896426B7EC6}" destId="{D02731B1-043E-407E-BA62-7FED8B18B6AE}" srcOrd="0" destOrd="0" presId="urn:microsoft.com/office/officeart/2016/7/layout/BasicLinearProcessNumbered"/>
    <dgm:cxn modelId="{528882AC-5785-4A38-BB5D-B3D33CCA5792}" type="presParOf" srcId="{4519411D-C155-446E-98F1-F896426B7EC6}" destId="{60731DAA-AD39-466B-BEE7-3A573A5C6E77}" srcOrd="1" destOrd="0" presId="urn:microsoft.com/office/officeart/2016/7/layout/BasicLinearProcessNumbered"/>
    <dgm:cxn modelId="{20C662BC-61F2-4F8C-8CF5-29DA809D0CF8}" type="presParOf" srcId="{4519411D-C155-446E-98F1-F896426B7EC6}" destId="{68954947-BE30-421B-A8E2-9AB4223E9CF6}" srcOrd="2" destOrd="0" presId="urn:microsoft.com/office/officeart/2016/7/layout/BasicLinearProcessNumbered"/>
    <dgm:cxn modelId="{38F2190A-11BE-497F-A1B3-15CA693772D0}" type="presParOf" srcId="{4519411D-C155-446E-98F1-F896426B7EC6}" destId="{5BBCB559-3A9C-470A-A768-A87F88A601EC}" srcOrd="3" destOrd="0" presId="urn:microsoft.com/office/officeart/2016/7/layout/BasicLinearProcessNumbered"/>
    <dgm:cxn modelId="{0A9DD700-9217-45B9-A58F-EBD4F757E024}" type="presParOf" srcId="{9C514219-A670-48B4-8FF3-480CF757EF7F}" destId="{08F9C749-04A4-4A8D-846F-3856E9B49B05}" srcOrd="1" destOrd="0" presId="urn:microsoft.com/office/officeart/2016/7/layout/BasicLinearProcessNumbered"/>
    <dgm:cxn modelId="{526BD4EE-4560-499E-8D5D-52E848ED934F}" type="presParOf" srcId="{9C514219-A670-48B4-8FF3-480CF757EF7F}" destId="{5DED01C2-2B5E-4BF8-8D54-75CAB56A17DE}" srcOrd="2" destOrd="0" presId="urn:microsoft.com/office/officeart/2016/7/layout/BasicLinearProcessNumbered"/>
    <dgm:cxn modelId="{0A3C0BA6-98EC-4D3A-A88C-FA07AA1F2E66}" type="presParOf" srcId="{5DED01C2-2B5E-4BF8-8D54-75CAB56A17DE}" destId="{0DF99F18-C1AD-41DB-A504-82F657F32EDC}" srcOrd="0" destOrd="0" presId="urn:microsoft.com/office/officeart/2016/7/layout/BasicLinearProcessNumbered"/>
    <dgm:cxn modelId="{90782D66-F94B-4FC9-898E-E9B0DA9E84C8}" type="presParOf" srcId="{5DED01C2-2B5E-4BF8-8D54-75CAB56A17DE}" destId="{10EB3DC4-2A7B-4B89-A579-43F5A0C34160}" srcOrd="1" destOrd="0" presId="urn:microsoft.com/office/officeart/2016/7/layout/BasicLinearProcessNumbered"/>
    <dgm:cxn modelId="{90A2A8E6-378A-4EB5-8C3B-B235ACD5DE63}" type="presParOf" srcId="{5DED01C2-2B5E-4BF8-8D54-75CAB56A17DE}" destId="{15AE2CBB-E990-4696-8CA7-647579D8E450}" srcOrd="2" destOrd="0" presId="urn:microsoft.com/office/officeart/2016/7/layout/BasicLinearProcessNumbered"/>
    <dgm:cxn modelId="{783906BA-DF02-4A75-A97D-214C698590BE}" type="presParOf" srcId="{5DED01C2-2B5E-4BF8-8D54-75CAB56A17DE}" destId="{654C141A-A71C-46D7-B37A-B4FBEAF9058D}" srcOrd="3" destOrd="0" presId="urn:microsoft.com/office/officeart/2016/7/layout/BasicLinearProcessNumbered"/>
    <dgm:cxn modelId="{1A707D99-D4A4-4023-81F8-8929FFC764FF}" type="presParOf" srcId="{9C514219-A670-48B4-8FF3-480CF757EF7F}" destId="{FF6240ED-EC43-4848-921E-06B0AD6A3E7D}" srcOrd="3" destOrd="0" presId="urn:microsoft.com/office/officeart/2016/7/layout/BasicLinearProcessNumbered"/>
    <dgm:cxn modelId="{411AEE4A-418B-4733-BE0E-9EC5FEAF7BF2}" type="presParOf" srcId="{9C514219-A670-48B4-8FF3-480CF757EF7F}" destId="{8F78C549-4E48-4DE4-862C-A535616F899D}" srcOrd="4" destOrd="0" presId="urn:microsoft.com/office/officeart/2016/7/layout/BasicLinearProcessNumbered"/>
    <dgm:cxn modelId="{4DF4CCC3-EC03-4E30-BF4F-D9A9CBEC979C}" type="presParOf" srcId="{8F78C549-4E48-4DE4-862C-A535616F899D}" destId="{F8CA2C78-972F-4AF5-839C-A510BEE4594C}" srcOrd="0" destOrd="0" presId="urn:microsoft.com/office/officeart/2016/7/layout/BasicLinearProcessNumbered"/>
    <dgm:cxn modelId="{5D57E210-8C97-4F28-81A3-4F64E70B1D9D}" type="presParOf" srcId="{8F78C549-4E48-4DE4-862C-A535616F899D}" destId="{E95A0566-4FE0-4180-9F00-84CB4FF2BF2F}" srcOrd="1" destOrd="0" presId="urn:microsoft.com/office/officeart/2016/7/layout/BasicLinearProcessNumbered"/>
    <dgm:cxn modelId="{38FCD5C1-7DFD-445A-81CC-4452C0CA50AD}" type="presParOf" srcId="{8F78C549-4E48-4DE4-862C-A535616F899D}" destId="{7582FAE5-B2F5-46F9-A9F1-23A96572A0EE}" srcOrd="2" destOrd="0" presId="urn:microsoft.com/office/officeart/2016/7/layout/BasicLinearProcessNumbered"/>
    <dgm:cxn modelId="{E9967375-942F-4715-9A4B-61FF581B9266}" type="presParOf" srcId="{8F78C549-4E48-4DE4-862C-A535616F899D}" destId="{7D96B491-E188-4E82-8FF4-D51F611F113A}" srcOrd="3" destOrd="0" presId="urn:microsoft.com/office/officeart/2016/7/layout/BasicLinearProcessNumbered"/>
    <dgm:cxn modelId="{97F0038F-909D-458C-832B-31AAC822F128}" type="presParOf" srcId="{9C514219-A670-48B4-8FF3-480CF757EF7F}" destId="{0E758961-8837-4B81-906C-E17D9A10510B}" srcOrd="5" destOrd="0" presId="urn:microsoft.com/office/officeart/2016/7/layout/BasicLinearProcessNumbered"/>
    <dgm:cxn modelId="{4E4B4ECE-24FF-4A66-BAF9-5075465E78B4}" type="presParOf" srcId="{9C514219-A670-48B4-8FF3-480CF757EF7F}" destId="{A9747326-22F3-4D8F-94AD-046A68AFFA61}" srcOrd="6" destOrd="0" presId="urn:microsoft.com/office/officeart/2016/7/layout/BasicLinearProcessNumbered"/>
    <dgm:cxn modelId="{54EFA035-ED75-44EE-8ADB-3A3661501EB3}" type="presParOf" srcId="{A9747326-22F3-4D8F-94AD-046A68AFFA61}" destId="{83944E3D-1FFA-4660-B1B5-F83D83C5E684}" srcOrd="0" destOrd="0" presId="urn:microsoft.com/office/officeart/2016/7/layout/BasicLinearProcessNumbered"/>
    <dgm:cxn modelId="{C07B0A4D-8F86-4820-A8B2-BC383282925D}" type="presParOf" srcId="{A9747326-22F3-4D8F-94AD-046A68AFFA61}" destId="{89A206F3-66AA-4DF3-B474-55A9B1E0A5FF}" srcOrd="1" destOrd="0" presId="urn:microsoft.com/office/officeart/2016/7/layout/BasicLinearProcessNumbered"/>
    <dgm:cxn modelId="{FD78DC64-82EF-4A0C-900E-D85D9D611FBD}" type="presParOf" srcId="{A9747326-22F3-4D8F-94AD-046A68AFFA61}" destId="{89C659AB-3535-46B6-98D2-D0A054E6E98B}" srcOrd="2" destOrd="0" presId="urn:microsoft.com/office/officeart/2016/7/layout/BasicLinearProcessNumbered"/>
    <dgm:cxn modelId="{5A79E643-78A7-4E0C-BAB9-63DF62779D0A}" type="presParOf" srcId="{A9747326-22F3-4D8F-94AD-046A68AFFA61}" destId="{F1FD7ECB-B76D-4537-9036-10AA80CB265B}" srcOrd="3" destOrd="0" presId="urn:microsoft.com/office/officeart/2016/7/layout/BasicLinearProcessNumbered"/>
    <dgm:cxn modelId="{E5C27400-AD4A-4D71-ABD6-D170E1AFC497}" type="presParOf" srcId="{9C514219-A670-48B4-8FF3-480CF757EF7F}" destId="{ED7AF7AD-EBE9-4645-9458-DEAAC442D029}" srcOrd="7" destOrd="0" presId="urn:microsoft.com/office/officeart/2016/7/layout/BasicLinearProcessNumbered"/>
    <dgm:cxn modelId="{7CCB8623-E5E7-4CC1-991C-3166012C6BCF}" type="presParOf" srcId="{9C514219-A670-48B4-8FF3-480CF757EF7F}" destId="{4310E390-CCD9-4FCC-A5DF-C508682D38DB}" srcOrd="8" destOrd="0" presId="urn:microsoft.com/office/officeart/2016/7/layout/BasicLinearProcessNumbered"/>
    <dgm:cxn modelId="{170C3EA7-A802-4A20-9ECE-5B5BA3B93C86}" type="presParOf" srcId="{4310E390-CCD9-4FCC-A5DF-C508682D38DB}" destId="{5FFDB025-92ED-4D14-BC18-5ADC30994574}" srcOrd="0" destOrd="0" presId="urn:microsoft.com/office/officeart/2016/7/layout/BasicLinearProcessNumbered"/>
    <dgm:cxn modelId="{F33DDA43-BF22-4582-8E79-913B862C9A7E}" type="presParOf" srcId="{4310E390-CCD9-4FCC-A5DF-C508682D38DB}" destId="{10CE8A9D-F377-47C9-9411-1D63925BC0CA}" srcOrd="1" destOrd="0" presId="urn:microsoft.com/office/officeart/2016/7/layout/BasicLinearProcessNumbered"/>
    <dgm:cxn modelId="{FE3A2CFF-6C90-44B8-8D89-871977022F1A}" type="presParOf" srcId="{4310E390-CCD9-4FCC-A5DF-C508682D38DB}" destId="{95C2D2CE-FE05-4024-8C9B-44A1DCD06550}" srcOrd="2" destOrd="0" presId="urn:microsoft.com/office/officeart/2016/7/layout/BasicLinearProcessNumbered"/>
    <dgm:cxn modelId="{8D982250-C8B4-4625-B8B5-6E1A5615722E}" type="presParOf" srcId="{4310E390-CCD9-4FCC-A5DF-C508682D38DB}" destId="{0B094EC4-0761-425A-A5BF-35C4CC272DEB}" srcOrd="3" destOrd="0" presId="urn:microsoft.com/office/officeart/2016/7/layout/BasicLinearProcessNumbered"/>
    <dgm:cxn modelId="{2E8A39DB-FDE8-4E71-B69D-413AD29D4CBA}" type="presParOf" srcId="{9C514219-A670-48B4-8FF3-480CF757EF7F}" destId="{6F562CEF-9B55-43AE-A785-3E3E3EFB1B1C}" srcOrd="9" destOrd="0" presId="urn:microsoft.com/office/officeart/2016/7/layout/BasicLinearProcessNumbered"/>
    <dgm:cxn modelId="{641131FB-E066-4C06-99E6-F6882E9B2EDB}" type="presParOf" srcId="{9C514219-A670-48B4-8FF3-480CF757EF7F}" destId="{88A1B992-388C-48E7-ACB5-4B6E41B2E929}" srcOrd="10" destOrd="0" presId="urn:microsoft.com/office/officeart/2016/7/layout/BasicLinearProcessNumbered"/>
    <dgm:cxn modelId="{2840070D-2666-4E86-895F-7E455D0F0981}" type="presParOf" srcId="{88A1B992-388C-48E7-ACB5-4B6E41B2E929}" destId="{98C5E885-788F-41D5-9663-F2FCD19A2524}" srcOrd="0" destOrd="0" presId="urn:microsoft.com/office/officeart/2016/7/layout/BasicLinearProcessNumbered"/>
    <dgm:cxn modelId="{C99906DC-B6CA-498E-B837-C589F4D43039}" type="presParOf" srcId="{88A1B992-388C-48E7-ACB5-4B6E41B2E929}" destId="{AE3618A0-1A32-41C2-8AE4-BC0B52189C33}" srcOrd="1" destOrd="0" presId="urn:microsoft.com/office/officeart/2016/7/layout/BasicLinearProcessNumbered"/>
    <dgm:cxn modelId="{6C800E51-7103-4473-8896-00F7EB4A4A83}" type="presParOf" srcId="{88A1B992-388C-48E7-ACB5-4B6E41B2E929}" destId="{3EF628FE-3EA1-44BC-B2C2-7D5032ED2960}" srcOrd="2" destOrd="0" presId="urn:microsoft.com/office/officeart/2016/7/layout/BasicLinearProcessNumbered"/>
    <dgm:cxn modelId="{6933D08A-491F-4E9A-B0D4-14056853B6A9}" type="presParOf" srcId="{88A1B992-388C-48E7-ACB5-4B6E41B2E929}" destId="{0078DD8B-E2C6-48C9-A726-670396494394}"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3AC8AF-C987-481C-9551-0F54D1DD1809}"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US"/>
        </a:p>
      </dgm:t>
    </dgm:pt>
    <dgm:pt modelId="{16770067-9131-492C-BF17-466B66C0F88D}">
      <dgm:prSet/>
      <dgm:spPr/>
      <dgm:t>
        <a:bodyPr/>
        <a:lstStyle/>
        <a:p>
          <a:r>
            <a:rPr lang="en-US">
              <a:latin typeface="Garamond" panose="02020404030301010803" pitchFamily="18" charset="0"/>
            </a:rPr>
            <a:t>Complaint is received. </a:t>
          </a:r>
        </a:p>
      </dgm:t>
    </dgm:pt>
    <dgm:pt modelId="{A160B0CA-6B4C-4256-B89E-238A2B76E493}" type="parTrans" cxnId="{E4CE686A-2B9B-440A-AA8E-B845EBBC9045}">
      <dgm:prSet/>
      <dgm:spPr/>
      <dgm:t>
        <a:bodyPr/>
        <a:lstStyle/>
        <a:p>
          <a:endParaRPr lang="en-US">
            <a:latin typeface="Garamond" panose="02020404030301010803" pitchFamily="18" charset="0"/>
          </a:endParaRPr>
        </a:p>
      </dgm:t>
    </dgm:pt>
    <dgm:pt modelId="{8B960C8D-F1DD-4279-BD20-F85820C04E61}" type="sibTrans" cxnId="{E4CE686A-2B9B-440A-AA8E-B845EBBC9045}">
      <dgm:prSet/>
      <dgm:spPr/>
      <dgm:t>
        <a:bodyPr/>
        <a:lstStyle/>
        <a:p>
          <a:endParaRPr lang="en-US">
            <a:latin typeface="Garamond" panose="02020404030301010803" pitchFamily="18" charset="0"/>
          </a:endParaRPr>
        </a:p>
      </dgm:t>
    </dgm:pt>
    <dgm:pt modelId="{371968A3-EECE-4A3B-B133-464CE637B740}">
      <dgm:prSet/>
      <dgm:spPr/>
      <dgm:t>
        <a:bodyPr/>
        <a:lstStyle/>
        <a:p>
          <a:r>
            <a:rPr lang="en-US">
              <a:latin typeface="Garamond" panose="02020404030301010803" pitchFamily="18" charset="0"/>
            </a:rPr>
            <a:t>Complaint is vetted to determine if it rises to a Title IX issue.</a:t>
          </a:r>
        </a:p>
      </dgm:t>
    </dgm:pt>
    <dgm:pt modelId="{17F7E191-DE2B-4A6B-89F6-21730FAFE2D8}" type="parTrans" cxnId="{3E9AFAC8-09B2-4E96-82C1-1F2D33F92837}">
      <dgm:prSet/>
      <dgm:spPr/>
      <dgm:t>
        <a:bodyPr/>
        <a:lstStyle/>
        <a:p>
          <a:endParaRPr lang="en-US">
            <a:latin typeface="Garamond" panose="02020404030301010803" pitchFamily="18" charset="0"/>
          </a:endParaRPr>
        </a:p>
      </dgm:t>
    </dgm:pt>
    <dgm:pt modelId="{FE59DE67-A9FC-4280-B1C7-6997FCC5C2C8}" type="sibTrans" cxnId="{3E9AFAC8-09B2-4E96-82C1-1F2D33F92837}">
      <dgm:prSet/>
      <dgm:spPr/>
      <dgm:t>
        <a:bodyPr/>
        <a:lstStyle/>
        <a:p>
          <a:endParaRPr lang="en-US">
            <a:latin typeface="Garamond" panose="02020404030301010803" pitchFamily="18" charset="0"/>
          </a:endParaRPr>
        </a:p>
      </dgm:t>
    </dgm:pt>
    <dgm:pt modelId="{F951DFBB-C1CC-4AC4-981C-FCF4F20EE692}">
      <dgm:prSet/>
      <dgm:spPr/>
      <dgm:t>
        <a:bodyPr/>
        <a:lstStyle/>
        <a:p>
          <a:r>
            <a:rPr lang="en-US">
              <a:latin typeface="Garamond" panose="02020404030301010803" pitchFamily="18" charset="0"/>
            </a:rPr>
            <a:t>Interim measures instituted, if needed.</a:t>
          </a:r>
        </a:p>
      </dgm:t>
    </dgm:pt>
    <dgm:pt modelId="{FE6A6F62-3580-4CD8-A227-D5AD0196A4AC}" type="parTrans" cxnId="{26E6496E-D525-48C9-A084-E104A0438737}">
      <dgm:prSet/>
      <dgm:spPr/>
      <dgm:t>
        <a:bodyPr/>
        <a:lstStyle/>
        <a:p>
          <a:endParaRPr lang="en-US">
            <a:latin typeface="Garamond" panose="02020404030301010803" pitchFamily="18" charset="0"/>
          </a:endParaRPr>
        </a:p>
      </dgm:t>
    </dgm:pt>
    <dgm:pt modelId="{625ADDFA-1E56-4C58-BF00-8E38A326DF88}" type="sibTrans" cxnId="{26E6496E-D525-48C9-A084-E104A0438737}">
      <dgm:prSet/>
      <dgm:spPr/>
      <dgm:t>
        <a:bodyPr/>
        <a:lstStyle/>
        <a:p>
          <a:endParaRPr lang="en-US">
            <a:latin typeface="Garamond" panose="02020404030301010803" pitchFamily="18" charset="0"/>
          </a:endParaRPr>
        </a:p>
      </dgm:t>
    </dgm:pt>
    <dgm:pt modelId="{B655F376-7BFB-4C7A-B716-5E13E9F39932}">
      <dgm:prSet/>
      <dgm:spPr/>
      <dgm:t>
        <a:bodyPr/>
        <a:lstStyle/>
        <a:p>
          <a:r>
            <a:rPr lang="en-US">
              <a:latin typeface="Garamond" panose="02020404030301010803" pitchFamily="18" charset="0"/>
            </a:rPr>
            <a:t>Investigator is assigned.</a:t>
          </a:r>
        </a:p>
      </dgm:t>
    </dgm:pt>
    <dgm:pt modelId="{B5D4AF94-C8D9-4C33-BFBA-EC4ADCC886B3}" type="parTrans" cxnId="{4B4B59F6-70E4-41F5-93F7-5F401FEBF409}">
      <dgm:prSet/>
      <dgm:spPr/>
      <dgm:t>
        <a:bodyPr/>
        <a:lstStyle/>
        <a:p>
          <a:endParaRPr lang="en-US">
            <a:latin typeface="Garamond" panose="02020404030301010803" pitchFamily="18" charset="0"/>
          </a:endParaRPr>
        </a:p>
      </dgm:t>
    </dgm:pt>
    <dgm:pt modelId="{62CD2C84-7627-4F5F-8B89-AD337C9A6A36}" type="sibTrans" cxnId="{4B4B59F6-70E4-41F5-93F7-5F401FEBF409}">
      <dgm:prSet/>
      <dgm:spPr/>
      <dgm:t>
        <a:bodyPr/>
        <a:lstStyle/>
        <a:p>
          <a:endParaRPr lang="en-US">
            <a:latin typeface="Garamond" panose="02020404030301010803" pitchFamily="18" charset="0"/>
          </a:endParaRPr>
        </a:p>
      </dgm:t>
    </dgm:pt>
    <dgm:pt modelId="{91843264-DF81-47B3-A8E2-9740DF8B9FE9}">
      <dgm:prSet/>
      <dgm:spPr/>
      <dgm:t>
        <a:bodyPr/>
        <a:lstStyle/>
        <a:p>
          <a:r>
            <a:rPr lang="en-US" dirty="0">
              <a:latin typeface="Garamond" panose="02020404030301010803" pitchFamily="18" charset="0"/>
            </a:rPr>
            <a:t>Respondent is served a Statement of Allegations.</a:t>
          </a:r>
        </a:p>
      </dgm:t>
    </dgm:pt>
    <dgm:pt modelId="{FF3E0DF4-8A30-4B5D-8617-8E74E4AC70BA}" type="parTrans" cxnId="{56435596-2F7C-4687-B003-9B9E89181E6B}">
      <dgm:prSet/>
      <dgm:spPr/>
      <dgm:t>
        <a:bodyPr/>
        <a:lstStyle/>
        <a:p>
          <a:endParaRPr lang="en-US">
            <a:latin typeface="Garamond" panose="02020404030301010803" pitchFamily="18" charset="0"/>
          </a:endParaRPr>
        </a:p>
      </dgm:t>
    </dgm:pt>
    <dgm:pt modelId="{9988286E-82CF-4BEA-B113-23C92A265D37}" type="sibTrans" cxnId="{56435596-2F7C-4687-B003-9B9E89181E6B}">
      <dgm:prSet/>
      <dgm:spPr/>
      <dgm:t>
        <a:bodyPr/>
        <a:lstStyle/>
        <a:p>
          <a:endParaRPr lang="en-US">
            <a:latin typeface="Garamond" panose="02020404030301010803" pitchFamily="18" charset="0"/>
          </a:endParaRPr>
        </a:p>
      </dgm:t>
    </dgm:pt>
    <dgm:pt modelId="{A7CCD49A-7213-49A7-9BD1-F1642B216565}">
      <dgm:prSet/>
      <dgm:spPr/>
      <dgm:t>
        <a:bodyPr/>
        <a:lstStyle/>
        <a:p>
          <a:r>
            <a:rPr lang="en-US" dirty="0">
              <a:latin typeface="Garamond" panose="02020404030301010803" pitchFamily="18" charset="0"/>
            </a:rPr>
            <a:t>Investigator interviews complainant and respondent (after 10 days).*</a:t>
          </a:r>
        </a:p>
      </dgm:t>
    </dgm:pt>
    <dgm:pt modelId="{BAD59234-DC40-4465-B372-A01B0E0B90D2}" type="parTrans" cxnId="{B7F263AA-8E92-43A1-8DA4-63C64E2D7DA2}">
      <dgm:prSet/>
      <dgm:spPr/>
      <dgm:t>
        <a:bodyPr/>
        <a:lstStyle/>
        <a:p>
          <a:endParaRPr lang="en-US">
            <a:latin typeface="Garamond" panose="02020404030301010803" pitchFamily="18" charset="0"/>
          </a:endParaRPr>
        </a:p>
      </dgm:t>
    </dgm:pt>
    <dgm:pt modelId="{BF1BB50D-B765-46DF-9A8A-8F5C4798B31B}" type="sibTrans" cxnId="{B7F263AA-8E92-43A1-8DA4-63C64E2D7DA2}">
      <dgm:prSet/>
      <dgm:spPr/>
      <dgm:t>
        <a:bodyPr/>
        <a:lstStyle/>
        <a:p>
          <a:endParaRPr lang="en-US">
            <a:latin typeface="Garamond" panose="02020404030301010803" pitchFamily="18" charset="0"/>
          </a:endParaRPr>
        </a:p>
      </dgm:t>
    </dgm:pt>
    <dgm:pt modelId="{2C341C76-0DA0-49E4-9556-B402A5C5E53E}">
      <dgm:prSet/>
      <dgm:spPr/>
      <dgm:t>
        <a:bodyPr/>
        <a:lstStyle/>
        <a:p>
          <a:r>
            <a:rPr lang="en-US" dirty="0">
              <a:latin typeface="Garamond" panose="02020404030301010803" pitchFamily="18" charset="0"/>
            </a:rPr>
            <a:t>Investigator interviews witnesses and collects evidence.</a:t>
          </a:r>
        </a:p>
      </dgm:t>
    </dgm:pt>
    <dgm:pt modelId="{6D800FCC-C774-4471-B37E-860BB7BCED86}" type="parTrans" cxnId="{411D3569-B34F-4483-A586-E6A9C37109B6}">
      <dgm:prSet/>
      <dgm:spPr/>
      <dgm:t>
        <a:bodyPr/>
        <a:lstStyle/>
        <a:p>
          <a:endParaRPr lang="en-US">
            <a:latin typeface="Garamond" panose="02020404030301010803" pitchFamily="18" charset="0"/>
          </a:endParaRPr>
        </a:p>
      </dgm:t>
    </dgm:pt>
    <dgm:pt modelId="{F9435E43-F5FB-48E9-8580-27FEA2FAB438}" type="sibTrans" cxnId="{411D3569-B34F-4483-A586-E6A9C37109B6}">
      <dgm:prSet/>
      <dgm:spPr/>
      <dgm:t>
        <a:bodyPr/>
        <a:lstStyle/>
        <a:p>
          <a:endParaRPr lang="en-US">
            <a:latin typeface="Garamond" panose="02020404030301010803" pitchFamily="18" charset="0"/>
          </a:endParaRPr>
        </a:p>
      </dgm:t>
    </dgm:pt>
    <dgm:pt modelId="{783F6636-A8EB-47F8-80A5-B69A4D687D62}">
      <dgm:prSet/>
      <dgm:spPr/>
      <dgm:t>
        <a:bodyPr/>
        <a:lstStyle/>
        <a:p>
          <a:r>
            <a:rPr lang="en-US" dirty="0">
              <a:latin typeface="Garamond" panose="02020404030301010803" pitchFamily="18" charset="0"/>
            </a:rPr>
            <a:t>Investigator writes a narrative, Preliminary Findings, for the Adjudication Panel</a:t>
          </a:r>
        </a:p>
      </dgm:t>
    </dgm:pt>
    <dgm:pt modelId="{E32F9BE4-EBB8-4272-B459-A6D819346FE6}" type="parTrans" cxnId="{510A9270-80A0-4A56-9591-9BE185899B30}">
      <dgm:prSet/>
      <dgm:spPr/>
      <dgm:t>
        <a:bodyPr/>
        <a:lstStyle/>
        <a:p>
          <a:endParaRPr lang="en-US">
            <a:latin typeface="Garamond" panose="02020404030301010803" pitchFamily="18" charset="0"/>
          </a:endParaRPr>
        </a:p>
      </dgm:t>
    </dgm:pt>
    <dgm:pt modelId="{82D5E549-EDD7-4B15-889B-97771EDAB9A8}" type="sibTrans" cxnId="{510A9270-80A0-4A56-9591-9BE185899B30}">
      <dgm:prSet/>
      <dgm:spPr/>
      <dgm:t>
        <a:bodyPr/>
        <a:lstStyle/>
        <a:p>
          <a:endParaRPr lang="en-US">
            <a:latin typeface="Garamond" panose="02020404030301010803" pitchFamily="18" charset="0"/>
          </a:endParaRPr>
        </a:p>
      </dgm:t>
    </dgm:pt>
    <dgm:pt modelId="{CF9E1CA6-6B42-4A5F-908F-8F2D91DF95D1}">
      <dgm:prSet/>
      <dgm:spPr/>
      <dgm:t>
        <a:bodyPr/>
        <a:lstStyle/>
        <a:p>
          <a:r>
            <a:rPr lang="en-US" dirty="0">
              <a:latin typeface="Garamond" panose="02020404030301010803" pitchFamily="18" charset="0"/>
            </a:rPr>
            <a:t>Investigator re-interviews complainant and respondent to give both parties a chance to respond to the statements of the other (if needed).</a:t>
          </a:r>
        </a:p>
      </dgm:t>
    </dgm:pt>
    <dgm:pt modelId="{F7EE3833-6D55-4A58-893B-14A699948808}" type="parTrans" cxnId="{12EBABA1-B641-4E23-A4A0-430CDF51E453}">
      <dgm:prSet/>
      <dgm:spPr/>
      <dgm:t>
        <a:bodyPr/>
        <a:lstStyle/>
        <a:p>
          <a:endParaRPr lang="en-US">
            <a:latin typeface="Garamond" panose="02020404030301010803" pitchFamily="18" charset="0"/>
          </a:endParaRPr>
        </a:p>
      </dgm:t>
    </dgm:pt>
    <dgm:pt modelId="{66367C2E-879D-47E5-AC89-8296F57A813B}" type="sibTrans" cxnId="{12EBABA1-B641-4E23-A4A0-430CDF51E453}">
      <dgm:prSet/>
      <dgm:spPr/>
      <dgm:t>
        <a:bodyPr/>
        <a:lstStyle/>
        <a:p>
          <a:endParaRPr lang="en-US">
            <a:latin typeface="Garamond" panose="02020404030301010803" pitchFamily="18" charset="0"/>
          </a:endParaRPr>
        </a:p>
      </dgm:t>
    </dgm:pt>
    <dgm:pt modelId="{C1E8B060-BCEF-4D20-B64E-AEA14B180C4F}">
      <dgm:prSet/>
      <dgm:spPr/>
      <dgm:t>
        <a:bodyPr/>
        <a:lstStyle/>
        <a:p>
          <a:r>
            <a:rPr lang="en-US" dirty="0">
              <a:latin typeface="Garamond" panose="02020404030301010803" pitchFamily="18" charset="0"/>
            </a:rPr>
            <a:t>Preliminary Findings are presented to both parties, prior to the Adjudication Panel, and parties have 5 days to respond, if desired.</a:t>
          </a:r>
        </a:p>
      </dgm:t>
    </dgm:pt>
    <dgm:pt modelId="{531C8169-F576-4D00-B77B-7E429643D99F}" type="parTrans" cxnId="{A1F463F4-B18E-4EE4-90EE-9780C33E3B7C}">
      <dgm:prSet/>
      <dgm:spPr/>
      <dgm:t>
        <a:bodyPr/>
        <a:lstStyle/>
        <a:p>
          <a:endParaRPr lang="en-US">
            <a:latin typeface="Garamond" panose="02020404030301010803" pitchFamily="18" charset="0"/>
          </a:endParaRPr>
        </a:p>
      </dgm:t>
    </dgm:pt>
    <dgm:pt modelId="{9BCD1379-83C8-4AE8-8DBF-6E60F0252436}" type="sibTrans" cxnId="{A1F463F4-B18E-4EE4-90EE-9780C33E3B7C}">
      <dgm:prSet/>
      <dgm:spPr/>
      <dgm:t>
        <a:bodyPr/>
        <a:lstStyle/>
        <a:p>
          <a:endParaRPr lang="en-US">
            <a:latin typeface="Garamond" panose="02020404030301010803" pitchFamily="18" charset="0"/>
          </a:endParaRPr>
        </a:p>
      </dgm:t>
    </dgm:pt>
    <dgm:pt modelId="{42C5CE45-150F-4BFF-ACB0-16F2508E08E3}">
      <dgm:prSet/>
      <dgm:spPr/>
      <dgm:t>
        <a:bodyPr/>
        <a:lstStyle/>
        <a:p>
          <a:r>
            <a:rPr lang="en-US" dirty="0">
              <a:latin typeface="Garamond" panose="02020404030301010803" pitchFamily="18" charset="0"/>
            </a:rPr>
            <a:t>Responses to the Preliminary Findings are incorporated into the final report, which is sent to both parties and Adjudication Panel.</a:t>
          </a:r>
        </a:p>
      </dgm:t>
    </dgm:pt>
    <dgm:pt modelId="{1959F8BD-2B83-4C2F-B421-778FB1070D90}" type="parTrans" cxnId="{6B557DC2-0EB1-48CD-8301-DD3DFB1C5049}">
      <dgm:prSet/>
      <dgm:spPr/>
      <dgm:t>
        <a:bodyPr/>
        <a:lstStyle/>
        <a:p>
          <a:endParaRPr lang="en-US">
            <a:latin typeface="Garamond" panose="02020404030301010803" pitchFamily="18" charset="0"/>
          </a:endParaRPr>
        </a:p>
      </dgm:t>
    </dgm:pt>
    <dgm:pt modelId="{783C05E3-019D-4197-A783-268FD270F969}" type="sibTrans" cxnId="{6B557DC2-0EB1-48CD-8301-DD3DFB1C5049}">
      <dgm:prSet/>
      <dgm:spPr/>
      <dgm:t>
        <a:bodyPr/>
        <a:lstStyle/>
        <a:p>
          <a:endParaRPr lang="en-US">
            <a:latin typeface="Garamond" panose="02020404030301010803" pitchFamily="18" charset="0"/>
          </a:endParaRPr>
        </a:p>
      </dgm:t>
    </dgm:pt>
    <dgm:pt modelId="{CD8B45C8-D906-4FE2-9085-EFEB27DC3F27}" type="pres">
      <dgm:prSet presAssocID="{AD3AC8AF-C987-481C-9551-0F54D1DD1809}" presName="Name0" presStyleCnt="0">
        <dgm:presLayoutVars>
          <dgm:dir/>
          <dgm:resizeHandles val="exact"/>
        </dgm:presLayoutVars>
      </dgm:prSet>
      <dgm:spPr/>
    </dgm:pt>
    <dgm:pt modelId="{188DDCEA-868A-40A9-B40E-C91ED586C87B}" type="pres">
      <dgm:prSet presAssocID="{16770067-9131-492C-BF17-466B66C0F88D}" presName="node" presStyleLbl="node1" presStyleIdx="0" presStyleCnt="11">
        <dgm:presLayoutVars>
          <dgm:bulletEnabled val="1"/>
        </dgm:presLayoutVars>
      </dgm:prSet>
      <dgm:spPr/>
    </dgm:pt>
    <dgm:pt modelId="{CBE72506-668F-4B1A-B7B6-D898F2A947C3}" type="pres">
      <dgm:prSet presAssocID="{8B960C8D-F1DD-4279-BD20-F85820C04E61}" presName="sibTrans" presStyleLbl="sibTrans1D1" presStyleIdx="0" presStyleCnt="10"/>
      <dgm:spPr/>
    </dgm:pt>
    <dgm:pt modelId="{28DEA11F-8C15-47FB-B918-00E92EAB722E}" type="pres">
      <dgm:prSet presAssocID="{8B960C8D-F1DD-4279-BD20-F85820C04E61}" presName="connectorText" presStyleLbl="sibTrans1D1" presStyleIdx="0" presStyleCnt="10"/>
      <dgm:spPr/>
    </dgm:pt>
    <dgm:pt modelId="{266CD3F4-621F-4266-9FE5-74BD09D5C510}" type="pres">
      <dgm:prSet presAssocID="{371968A3-EECE-4A3B-B133-464CE637B740}" presName="node" presStyleLbl="node1" presStyleIdx="1" presStyleCnt="11">
        <dgm:presLayoutVars>
          <dgm:bulletEnabled val="1"/>
        </dgm:presLayoutVars>
      </dgm:prSet>
      <dgm:spPr/>
    </dgm:pt>
    <dgm:pt modelId="{D4214EF0-7B06-4126-A375-464EA27A6580}" type="pres">
      <dgm:prSet presAssocID="{FE59DE67-A9FC-4280-B1C7-6997FCC5C2C8}" presName="sibTrans" presStyleLbl="sibTrans1D1" presStyleIdx="1" presStyleCnt="10"/>
      <dgm:spPr/>
    </dgm:pt>
    <dgm:pt modelId="{D087E3BC-4C8F-49F6-AB3A-AA3C94DDE71D}" type="pres">
      <dgm:prSet presAssocID="{FE59DE67-A9FC-4280-B1C7-6997FCC5C2C8}" presName="connectorText" presStyleLbl="sibTrans1D1" presStyleIdx="1" presStyleCnt="10"/>
      <dgm:spPr/>
    </dgm:pt>
    <dgm:pt modelId="{B51C1592-A9CD-4008-B399-4D8F519F43C8}" type="pres">
      <dgm:prSet presAssocID="{F951DFBB-C1CC-4AC4-981C-FCF4F20EE692}" presName="node" presStyleLbl="node1" presStyleIdx="2" presStyleCnt="11">
        <dgm:presLayoutVars>
          <dgm:bulletEnabled val="1"/>
        </dgm:presLayoutVars>
      </dgm:prSet>
      <dgm:spPr/>
    </dgm:pt>
    <dgm:pt modelId="{CD749859-AD5D-4731-88B6-6830732AF9D5}" type="pres">
      <dgm:prSet presAssocID="{625ADDFA-1E56-4C58-BF00-8E38A326DF88}" presName="sibTrans" presStyleLbl="sibTrans1D1" presStyleIdx="2" presStyleCnt="10"/>
      <dgm:spPr/>
    </dgm:pt>
    <dgm:pt modelId="{C8643C12-553B-475C-A487-00509A17255C}" type="pres">
      <dgm:prSet presAssocID="{625ADDFA-1E56-4C58-BF00-8E38A326DF88}" presName="connectorText" presStyleLbl="sibTrans1D1" presStyleIdx="2" presStyleCnt="10"/>
      <dgm:spPr/>
    </dgm:pt>
    <dgm:pt modelId="{878E484C-4ED9-468F-8728-440EB94BD5BA}" type="pres">
      <dgm:prSet presAssocID="{B655F376-7BFB-4C7A-B716-5E13E9F39932}" presName="node" presStyleLbl="node1" presStyleIdx="3" presStyleCnt="11">
        <dgm:presLayoutVars>
          <dgm:bulletEnabled val="1"/>
        </dgm:presLayoutVars>
      </dgm:prSet>
      <dgm:spPr/>
    </dgm:pt>
    <dgm:pt modelId="{A96588AE-4853-4330-B92B-CFA283E6E8F6}" type="pres">
      <dgm:prSet presAssocID="{62CD2C84-7627-4F5F-8B89-AD337C9A6A36}" presName="sibTrans" presStyleLbl="sibTrans1D1" presStyleIdx="3" presStyleCnt="10"/>
      <dgm:spPr/>
    </dgm:pt>
    <dgm:pt modelId="{B713BFC1-0BE5-4C29-9C7F-DCD194085ED3}" type="pres">
      <dgm:prSet presAssocID="{62CD2C84-7627-4F5F-8B89-AD337C9A6A36}" presName="connectorText" presStyleLbl="sibTrans1D1" presStyleIdx="3" presStyleCnt="10"/>
      <dgm:spPr/>
    </dgm:pt>
    <dgm:pt modelId="{C3B26D4F-0FBE-4773-BB21-E45160B94FB3}" type="pres">
      <dgm:prSet presAssocID="{91843264-DF81-47B3-A8E2-9740DF8B9FE9}" presName="node" presStyleLbl="node1" presStyleIdx="4" presStyleCnt="11">
        <dgm:presLayoutVars>
          <dgm:bulletEnabled val="1"/>
        </dgm:presLayoutVars>
      </dgm:prSet>
      <dgm:spPr/>
    </dgm:pt>
    <dgm:pt modelId="{A6C27C8B-8F80-4ED9-AF9D-C6F86B6BC081}" type="pres">
      <dgm:prSet presAssocID="{9988286E-82CF-4BEA-B113-23C92A265D37}" presName="sibTrans" presStyleLbl="sibTrans1D1" presStyleIdx="4" presStyleCnt="10"/>
      <dgm:spPr/>
    </dgm:pt>
    <dgm:pt modelId="{F9FD3743-C4C6-4B76-BFE6-61CC1573BF8D}" type="pres">
      <dgm:prSet presAssocID="{9988286E-82CF-4BEA-B113-23C92A265D37}" presName="connectorText" presStyleLbl="sibTrans1D1" presStyleIdx="4" presStyleCnt="10"/>
      <dgm:spPr/>
    </dgm:pt>
    <dgm:pt modelId="{B25249B1-D34C-4604-B54A-8240C0A2DB14}" type="pres">
      <dgm:prSet presAssocID="{A7CCD49A-7213-49A7-9BD1-F1642B216565}" presName="node" presStyleLbl="node1" presStyleIdx="5" presStyleCnt="11">
        <dgm:presLayoutVars>
          <dgm:bulletEnabled val="1"/>
        </dgm:presLayoutVars>
      </dgm:prSet>
      <dgm:spPr/>
    </dgm:pt>
    <dgm:pt modelId="{EFAF5EDB-54E6-421F-AD34-A9894028EE7D}" type="pres">
      <dgm:prSet presAssocID="{BF1BB50D-B765-46DF-9A8A-8F5C4798B31B}" presName="sibTrans" presStyleLbl="sibTrans1D1" presStyleIdx="5" presStyleCnt="10"/>
      <dgm:spPr/>
    </dgm:pt>
    <dgm:pt modelId="{3CF62791-7DEB-4F8D-914B-D78030DE7A42}" type="pres">
      <dgm:prSet presAssocID="{BF1BB50D-B765-46DF-9A8A-8F5C4798B31B}" presName="connectorText" presStyleLbl="sibTrans1D1" presStyleIdx="5" presStyleCnt="10"/>
      <dgm:spPr/>
    </dgm:pt>
    <dgm:pt modelId="{C9F545F4-F0D4-4814-81B1-F9D36C95A645}" type="pres">
      <dgm:prSet presAssocID="{2C341C76-0DA0-49E4-9556-B402A5C5E53E}" presName="node" presStyleLbl="node1" presStyleIdx="6" presStyleCnt="11">
        <dgm:presLayoutVars>
          <dgm:bulletEnabled val="1"/>
        </dgm:presLayoutVars>
      </dgm:prSet>
      <dgm:spPr/>
    </dgm:pt>
    <dgm:pt modelId="{55658B3A-708C-41E4-88EE-14AAA9550AD8}" type="pres">
      <dgm:prSet presAssocID="{F9435E43-F5FB-48E9-8580-27FEA2FAB438}" presName="sibTrans" presStyleLbl="sibTrans1D1" presStyleIdx="6" presStyleCnt="10"/>
      <dgm:spPr/>
    </dgm:pt>
    <dgm:pt modelId="{1AC42FE5-32E3-48EC-9F67-573A64113A27}" type="pres">
      <dgm:prSet presAssocID="{F9435E43-F5FB-48E9-8580-27FEA2FAB438}" presName="connectorText" presStyleLbl="sibTrans1D1" presStyleIdx="6" presStyleCnt="10"/>
      <dgm:spPr/>
    </dgm:pt>
    <dgm:pt modelId="{6FDDCBB9-C6F0-42BD-80B4-79A6EC48FD43}" type="pres">
      <dgm:prSet presAssocID="{CF9E1CA6-6B42-4A5F-908F-8F2D91DF95D1}" presName="node" presStyleLbl="node1" presStyleIdx="7" presStyleCnt="11">
        <dgm:presLayoutVars>
          <dgm:bulletEnabled val="1"/>
        </dgm:presLayoutVars>
      </dgm:prSet>
      <dgm:spPr/>
    </dgm:pt>
    <dgm:pt modelId="{72BD8884-5C49-4BAE-A40F-7E8ED64C3C7C}" type="pres">
      <dgm:prSet presAssocID="{66367C2E-879D-47E5-AC89-8296F57A813B}" presName="sibTrans" presStyleLbl="sibTrans1D1" presStyleIdx="7" presStyleCnt="10"/>
      <dgm:spPr/>
    </dgm:pt>
    <dgm:pt modelId="{CFBA8982-75B8-44F7-AA50-63472F748C0F}" type="pres">
      <dgm:prSet presAssocID="{66367C2E-879D-47E5-AC89-8296F57A813B}" presName="connectorText" presStyleLbl="sibTrans1D1" presStyleIdx="7" presStyleCnt="10"/>
      <dgm:spPr/>
    </dgm:pt>
    <dgm:pt modelId="{7D24E97B-044E-40E9-BE81-86604B56AA6F}" type="pres">
      <dgm:prSet presAssocID="{783F6636-A8EB-47F8-80A5-B69A4D687D62}" presName="node" presStyleLbl="node1" presStyleIdx="8" presStyleCnt="11">
        <dgm:presLayoutVars>
          <dgm:bulletEnabled val="1"/>
        </dgm:presLayoutVars>
      </dgm:prSet>
      <dgm:spPr/>
    </dgm:pt>
    <dgm:pt modelId="{F513B565-2DEA-4452-A3F7-28A0AB26EAD7}" type="pres">
      <dgm:prSet presAssocID="{82D5E549-EDD7-4B15-889B-97771EDAB9A8}" presName="sibTrans" presStyleLbl="sibTrans1D1" presStyleIdx="8" presStyleCnt="10"/>
      <dgm:spPr/>
    </dgm:pt>
    <dgm:pt modelId="{FE0235BE-5ECD-4E44-96F5-3DF66B738E95}" type="pres">
      <dgm:prSet presAssocID="{82D5E549-EDD7-4B15-889B-97771EDAB9A8}" presName="connectorText" presStyleLbl="sibTrans1D1" presStyleIdx="8" presStyleCnt="10"/>
      <dgm:spPr/>
    </dgm:pt>
    <dgm:pt modelId="{892944E1-EB58-49E8-BCAE-32FDF33646E3}" type="pres">
      <dgm:prSet presAssocID="{C1E8B060-BCEF-4D20-B64E-AEA14B180C4F}" presName="node" presStyleLbl="node1" presStyleIdx="9" presStyleCnt="11">
        <dgm:presLayoutVars>
          <dgm:bulletEnabled val="1"/>
        </dgm:presLayoutVars>
      </dgm:prSet>
      <dgm:spPr/>
    </dgm:pt>
    <dgm:pt modelId="{B7ECFAF7-2A9D-4A3A-83AF-6A0E867DA11B}" type="pres">
      <dgm:prSet presAssocID="{9BCD1379-83C8-4AE8-8DBF-6E60F0252436}" presName="sibTrans" presStyleLbl="sibTrans1D1" presStyleIdx="9" presStyleCnt="10"/>
      <dgm:spPr/>
    </dgm:pt>
    <dgm:pt modelId="{10CE1A59-CC06-4B59-B97F-3F40F2E0E244}" type="pres">
      <dgm:prSet presAssocID="{9BCD1379-83C8-4AE8-8DBF-6E60F0252436}" presName="connectorText" presStyleLbl="sibTrans1D1" presStyleIdx="9" presStyleCnt="10"/>
      <dgm:spPr/>
    </dgm:pt>
    <dgm:pt modelId="{54A3B2D7-5D6B-40D6-AC80-B88AF398F6B0}" type="pres">
      <dgm:prSet presAssocID="{42C5CE45-150F-4BFF-ACB0-16F2508E08E3}" presName="node" presStyleLbl="node1" presStyleIdx="10" presStyleCnt="11">
        <dgm:presLayoutVars>
          <dgm:bulletEnabled val="1"/>
        </dgm:presLayoutVars>
      </dgm:prSet>
      <dgm:spPr/>
    </dgm:pt>
  </dgm:ptLst>
  <dgm:cxnLst>
    <dgm:cxn modelId="{899D5B00-9FD6-44BB-91B9-0D5234D13B89}" type="presOf" srcId="{9988286E-82CF-4BEA-B113-23C92A265D37}" destId="{F9FD3743-C4C6-4B76-BFE6-61CC1573BF8D}" srcOrd="1" destOrd="0" presId="urn:microsoft.com/office/officeart/2016/7/layout/RepeatingBendingProcessNew"/>
    <dgm:cxn modelId="{46EA4F0A-2365-4E23-B3BC-CB56C73F691B}" type="presOf" srcId="{F951DFBB-C1CC-4AC4-981C-FCF4F20EE692}" destId="{B51C1592-A9CD-4008-B399-4D8F519F43C8}" srcOrd="0" destOrd="0" presId="urn:microsoft.com/office/officeart/2016/7/layout/RepeatingBendingProcessNew"/>
    <dgm:cxn modelId="{72AC1522-311B-480D-92C5-7E66C08DCA7E}" type="presOf" srcId="{625ADDFA-1E56-4C58-BF00-8E38A326DF88}" destId="{C8643C12-553B-475C-A487-00509A17255C}" srcOrd="1" destOrd="0" presId="urn:microsoft.com/office/officeart/2016/7/layout/RepeatingBendingProcessNew"/>
    <dgm:cxn modelId="{A5B62022-F376-4F3F-9AD8-8731F0681B5F}" type="presOf" srcId="{F9435E43-F5FB-48E9-8580-27FEA2FAB438}" destId="{55658B3A-708C-41E4-88EE-14AAA9550AD8}" srcOrd="0" destOrd="0" presId="urn:microsoft.com/office/officeart/2016/7/layout/RepeatingBendingProcessNew"/>
    <dgm:cxn modelId="{A4BD763F-4DA9-4422-8616-9A046BA138BC}" type="presOf" srcId="{82D5E549-EDD7-4B15-889B-97771EDAB9A8}" destId="{F513B565-2DEA-4452-A3F7-28A0AB26EAD7}" srcOrd="0" destOrd="0" presId="urn:microsoft.com/office/officeart/2016/7/layout/RepeatingBendingProcessNew"/>
    <dgm:cxn modelId="{A28AA561-1533-45FD-9272-F178606D5CE4}" type="presOf" srcId="{B655F376-7BFB-4C7A-B716-5E13E9F39932}" destId="{878E484C-4ED9-468F-8728-440EB94BD5BA}" srcOrd="0" destOrd="0" presId="urn:microsoft.com/office/officeart/2016/7/layout/RepeatingBendingProcessNew"/>
    <dgm:cxn modelId="{157B3444-9D04-46FC-8E03-7F2763F286E7}" type="presOf" srcId="{82D5E549-EDD7-4B15-889B-97771EDAB9A8}" destId="{FE0235BE-5ECD-4E44-96F5-3DF66B738E95}" srcOrd="1" destOrd="0" presId="urn:microsoft.com/office/officeart/2016/7/layout/RepeatingBendingProcessNew"/>
    <dgm:cxn modelId="{5185E968-6CB5-4BC3-B388-EB191C1524B9}" type="presOf" srcId="{AD3AC8AF-C987-481C-9551-0F54D1DD1809}" destId="{CD8B45C8-D906-4FE2-9085-EFEB27DC3F27}" srcOrd="0" destOrd="0" presId="urn:microsoft.com/office/officeart/2016/7/layout/RepeatingBendingProcessNew"/>
    <dgm:cxn modelId="{411D3569-B34F-4483-A586-E6A9C37109B6}" srcId="{AD3AC8AF-C987-481C-9551-0F54D1DD1809}" destId="{2C341C76-0DA0-49E4-9556-B402A5C5E53E}" srcOrd="6" destOrd="0" parTransId="{6D800FCC-C774-4471-B37E-860BB7BCED86}" sibTransId="{F9435E43-F5FB-48E9-8580-27FEA2FAB438}"/>
    <dgm:cxn modelId="{E4CE686A-2B9B-440A-AA8E-B845EBBC9045}" srcId="{AD3AC8AF-C987-481C-9551-0F54D1DD1809}" destId="{16770067-9131-492C-BF17-466B66C0F88D}" srcOrd="0" destOrd="0" parTransId="{A160B0CA-6B4C-4256-B89E-238A2B76E493}" sibTransId="{8B960C8D-F1DD-4279-BD20-F85820C04E61}"/>
    <dgm:cxn modelId="{2068EF6A-3CD8-44E4-B449-85ADB78EE58D}" type="presOf" srcId="{8B960C8D-F1DD-4279-BD20-F85820C04E61}" destId="{CBE72506-668F-4B1A-B7B6-D898F2A947C3}" srcOrd="0" destOrd="0" presId="urn:microsoft.com/office/officeart/2016/7/layout/RepeatingBendingProcessNew"/>
    <dgm:cxn modelId="{0762386C-46D8-488C-AAFE-D65F5C7C1C8A}" type="presOf" srcId="{625ADDFA-1E56-4C58-BF00-8E38A326DF88}" destId="{CD749859-AD5D-4731-88B6-6830732AF9D5}" srcOrd="0" destOrd="0" presId="urn:microsoft.com/office/officeart/2016/7/layout/RepeatingBendingProcessNew"/>
    <dgm:cxn modelId="{26E6496E-D525-48C9-A084-E104A0438737}" srcId="{AD3AC8AF-C987-481C-9551-0F54D1DD1809}" destId="{F951DFBB-C1CC-4AC4-981C-FCF4F20EE692}" srcOrd="2" destOrd="0" parTransId="{FE6A6F62-3580-4CD8-A227-D5AD0196A4AC}" sibTransId="{625ADDFA-1E56-4C58-BF00-8E38A326DF88}"/>
    <dgm:cxn modelId="{510A9270-80A0-4A56-9591-9BE185899B30}" srcId="{AD3AC8AF-C987-481C-9551-0F54D1DD1809}" destId="{783F6636-A8EB-47F8-80A5-B69A4D687D62}" srcOrd="8" destOrd="0" parTransId="{E32F9BE4-EBB8-4272-B459-A6D819346FE6}" sibTransId="{82D5E549-EDD7-4B15-889B-97771EDAB9A8}"/>
    <dgm:cxn modelId="{A0DEBE75-71F5-4E8F-9080-9167721180B7}" type="presOf" srcId="{42C5CE45-150F-4BFF-ACB0-16F2508E08E3}" destId="{54A3B2D7-5D6B-40D6-AC80-B88AF398F6B0}" srcOrd="0" destOrd="0" presId="urn:microsoft.com/office/officeart/2016/7/layout/RepeatingBendingProcessNew"/>
    <dgm:cxn modelId="{68DEEA59-BD48-4315-B55C-93A6C91DD472}" type="presOf" srcId="{F9435E43-F5FB-48E9-8580-27FEA2FAB438}" destId="{1AC42FE5-32E3-48EC-9F67-573A64113A27}" srcOrd="1" destOrd="0" presId="urn:microsoft.com/office/officeart/2016/7/layout/RepeatingBendingProcessNew"/>
    <dgm:cxn modelId="{CB30097D-3694-4D8F-8464-581D9FB3D999}" type="presOf" srcId="{9988286E-82CF-4BEA-B113-23C92A265D37}" destId="{A6C27C8B-8F80-4ED9-AF9D-C6F86B6BC081}" srcOrd="0" destOrd="0" presId="urn:microsoft.com/office/officeart/2016/7/layout/RepeatingBendingProcessNew"/>
    <dgm:cxn modelId="{18F8587E-6C97-4A76-B574-AD92B5C008CD}" type="presOf" srcId="{BF1BB50D-B765-46DF-9A8A-8F5C4798B31B}" destId="{3CF62791-7DEB-4F8D-914B-D78030DE7A42}" srcOrd="1" destOrd="0" presId="urn:microsoft.com/office/officeart/2016/7/layout/RepeatingBendingProcessNew"/>
    <dgm:cxn modelId="{F09F888A-D0A4-4EA1-9934-8159EB212421}" type="presOf" srcId="{BF1BB50D-B765-46DF-9A8A-8F5C4798B31B}" destId="{EFAF5EDB-54E6-421F-AD34-A9894028EE7D}" srcOrd="0" destOrd="0" presId="urn:microsoft.com/office/officeart/2016/7/layout/RepeatingBendingProcessNew"/>
    <dgm:cxn modelId="{3437538C-5067-43DE-AABF-AF1275B86E9C}" type="presOf" srcId="{CF9E1CA6-6B42-4A5F-908F-8F2D91DF95D1}" destId="{6FDDCBB9-C6F0-42BD-80B4-79A6EC48FD43}" srcOrd="0" destOrd="0" presId="urn:microsoft.com/office/officeart/2016/7/layout/RepeatingBendingProcessNew"/>
    <dgm:cxn modelId="{62E1FB95-10B8-4220-8AD5-C6FDD6A87616}" type="presOf" srcId="{9BCD1379-83C8-4AE8-8DBF-6E60F0252436}" destId="{10CE1A59-CC06-4B59-B97F-3F40F2E0E244}" srcOrd="1" destOrd="0" presId="urn:microsoft.com/office/officeart/2016/7/layout/RepeatingBendingProcessNew"/>
    <dgm:cxn modelId="{56435596-2F7C-4687-B003-9B9E89181E6B}" srcId="{AD3AC8AF-C987-481C-9551-0F54D1DD1809}" destId="{91843264-DF81-47B3-A8E2-9740DF8B9FE9}" srcOrd="4" destOrd="0" parTransId="{FF3E0DF4-8A30-4B5D-8617-8E74E4AC70BA}" sibTransId="{9988286E-82CF-4BEA-B113-23C92A265D37}"/>
    <dgm:cxn modelId="{E5A7FE97-5E6B-4FD3-8A67-3B310214232A}" type="presOf" srcId="{FE59DE67-A9FC-4280-B1C7-6997FCC5C2C8}" destId="{D4214EF0-7B06-4126-A375-464EA27A6580}" srcOrd="0" destOrd="0" presId="urn:microsoft.com/office/officeart/2016/7/layout/RepeatingBendingProcessNew"/>
    <dgm:cxn modelId="{98D28E99-30B7-40F4-91B8-191BBD842DDA}" type="presOf" srcId="{2C341C76-0DA0-49E4-9556-B402A5C5E53E}" destId="{C9F545F4-F0D4-4814-81B1-F9D36C95A645}" srcOrd="0" destOrd="0" presId="urn:microsoft.com/office/officeart/2016/7/layout/RepeatingBendingProcessNew"/>
    <dgm:cxn modelId="{C20DD99B-CB8F-46C6-BE5E-2055C87812F9}" type="presOf" srcId="{62CD2C84-7627-4F5F-8B89-AD337C9A6A36}" destId="{B713BFC1-0BE5-4C29-9C7F-DCD194085ED3}" srcOrd="1" destOrd="0" presId="urn:microsoft.com/office/officeart/2016/7/layout/RepeatingBendingProcessNew"/>
    <dgm:cxn modelId="{12EBABA1-B641-4E23-A4A0-430CDF51E453}" srcId="{AD3AC8AF-C987-481C-9551-0F54D1DD1809}" destId="{CF9E1CA6-6B42-4A5F-908F-8F2D91DF95D1}" srcOrd="7" destOrd="0" parTransId="{F7EE3833-6D55-4A58-893B-14A699948808}" sibTransId="{66367C2E-879D-47E5-AC89-8296F57A813B}"/>
    <dgm:cxn modelId="{3F7EB8A2-5AB2-45AF-8904-20D2AA39F068}" type="presOf" srcId="{62CD2C84-7627-4F5F-8B89-AD337C9A6A36}" destId="{A96588AE-4853-4330-B92B-CFA283E6E8F6}" srcOrd="0" destOrd="0" presId="urn:microsoft.com/office/officeart/2016/7/layout/RepeatingBendingProcessNew"/>
    <dgm:cxn modelId="{EFAADEA6-3A74-4BF8-88E7-DDF3A0E1E617}" type="presOf" srcId="{8B960C8D-F1DD-4279-BD20-F85820C04E61}" destId="{28DEA11F-8C15-47FB-B918-00E92EAB722E}" srcOrd="1" destOrd="0" presId="urn:microsoft.com/office/officeart/2016/7/layout/RepeatingBendingProcessNew"/>
    <dgm:cxn modelId="{B7F263AA-8E92-43A1-8DA4-63C64E2D7DA2}" srcId="{AD3AC8AF-C987-481C-9551-0F54D1DD1809}" destId="{A7CCD49A-7213-49A7-9BD1-F1642B216565}" srcOrd="5" destOrd="0" parTransId="{BAD59234-DC40-4465-B372-A01B0E0B90D2}" sibTransId="{BF1BB50D-B765-46DF-9A8A-8F5C4798B31B}"/>
    <dgm:cxn modelId="{FC894BAA-2D96-4F9C-892F-9D28CDE92DD6}" type="presOf" srcId="{66367C2E-879D-47E5-AC89-8296F57A813B}" destId="{CFBA8982-75B8-44F7-AA50-63472F748C0F}" srcOrd="1" destOrd="0" presId="urn:microsoft.com/office/officeart/2016/7/layout/RepeatingBendingProcessNew"/>
    <dgm:cxn modelId="{5C6512B3-7D69-478A-936D-681E99E0CF7E}" type="presOf" srcId="{9BCD1379-83C8-4AE8-8DBF-6E60F0252436}" destId="{B7ECFAF7-2A9D-4A3A-83AF-6A0E867DA11B}" srcOrd="0" destOrd="0" presId="urn:microsoft.com/office/officeart/2016/7/layout/RepeatingBendingProcessNew"/>
    <dgm:cxn modelId="{6B557DC2-0EB1-48CD-8301-DD3DFB1C5049}" srcId="{AD3AC8AF-C987-481C-9551-0F54D1DD1809}" destId="{42C5CE45-150F-4BFF-ACB0-16F2508E08E3}" srcOrd="10" destOrd="0" parTransId="{1959F8BD-2B83-4C2F-B421-778FB1070D90}" sibTransId="{783C05E3-019D-4197-A783-268FD270F969}"/>
    <dgm:cxn modelId="{6C359AC6-3243-4CF0-913E-E83FC7B40412}" type="presOf" srcId="{C1E8B060-BCEF-4D20-B64E-AEA14B180C4F}" destId="{892944E1-EB58-49E8-BCAE-32FDF33646E3}" srcOrd="0" destOrd="0" presId="urn:microsoft.com/office/officeart/2016/7/layout/RepeatingBendingProcessNew"/>
    <dgm:cxn modelId="{3E9AFAC8-09B2-4E96-82C1-1F2D33F92837}" srcId="{AD3AC8AF-C987-481C-9551-0F54D1DD1809}" destId="{371968A3-EECE-4A3B-B133-464CE637B740}" srcOrd="1" destOrd="0" parTransId="{17F7E191-DE2B-4A6B-89F6-21730FAFE2D8}" sibTransId="{FE59DE67-A9FC-4280-B1C7-6997FCC5C2C8}"/>
    <dgm:cxn modelId="{D4F45CCD-10DC-4B2A-81F0-B7A22B31583D}" type="presOf" srcId="{783F6636-A8EB-47F8-80A5-B69A4D687D62}" destId="{7D24E97B-044E-40E9-BE81-86604B56AA6F}" srcOrd="0" destOrd="0" presId="urn:microsoft.com/office/officeart/2016/7/layout/RepeatingBendingProcessNew"/>
    <dgm:cxn modelId="{05FB41D3-C548-4A26-98BC-C0989B8DD1BE}" type="presOf" srcId="{91843264-DF81-47B3-A8E2-9740DF8B9FE9}" destId="{C3B26D4F-0FBE-4773-BB21-E45160B94FB3}" srcOrd="0" destOrd="0" presId="urn:microsoft.com/office/officeart/2016/7/layout/RepeatingBendingProcessNew"/>
    <dgm:cxn modelId="{9B12EFDD-4577-4DA0-B0EB-8B5E3BA8EB8C}" type="presOf" srcId="{FE59DE67-A9FC-4280-B1C7-6997FCC5C2C8}" destId="{D087E3BC-4C8F-49F6-AB3A-AA3C94DDE71D}" srcOrd="1" destOrd="0" presId="urn:microsoft.com/office/officeart/2016/7/layout/RepeatingBendingProcessNew"/>
    <dgm:cxn modelId="{6AEF2BE2-8F46-43F1-8791-3D2430C2761C}" type="presOf" srcId="{A7CCD49A-7213-49A7-9BD1-F1642B216565}" destId="{B25249B1-D34C-4604-B54A-8240C0A2DB14}" srcOrd="0" destOrd="0" presId="urn:microsoft.com/office/officeart/2016/7/layout/RepeatingBendingProcessNew"/>
    <dgm:cxn modelId="{75012EE6-C320-4924-A2C1-42E8D2017FA5}" type="presOf" srcId="{371968A3-EECE-4A3B-B133-464CE637B740}" destId="{266CD3F4-621F-4266-9FE5-74BD09D5C510}" srcOrd="0" destOrd="0" presId="urn:microsoft.com/office/officeart/2016/7/layout/RepeatingBendingProcessNew"/>
    <dgm:cxn modelId="{DEF4AEF0-3F7F-4A27-9127-54765C12D380}" type="presOf" srcId="{16770067-9131-492C-BF17-466B66C0F88D}" destId="{188DDCEA-868A-40A9-B40E-C91ED586C87B}" srcOrd="0" destOrd="0" presId="urn:microsoft.com/office/officeart/2016/7/layout/RepeatingBendingProcessNew"/>
    <dgm:cxn modelId="{A1F463F4-B18E-4EE4-90EE-9780C33E3B7C}" srcId="{AD3AC8AF-C987-481C-9551-0F54D1DD1809}" destId="{C1E8B060-BCEF-4D20-B64E-AEA14B180C4F}" srcOrd="9" destOrd="0" parTransId="{531C8169-F576-4D00-B77B-7E429643D99F}" sibTransId="{9BCD1379-83C8-4AE8-8DBF-6E60F0252436}"/>
    <dgm:cxn modelId="{4B4B59F6-70E4-41F5-93F7-5F401FEBF409}" srcId="{AD3AC8AF-C987-481C-9551-0F54D1DD1809}" destId="{B655F376-7BFB-4C7A-B716-5E13E9F39932}" srcOrd="3" destOrd="0" parTransId="{B5D4AF94-C8D9-4C33-BFBA-EC4ADCC886B3}" sibTransId="{62CD2C84-7627-4F5F-8B89-AD337C9A6A36}"/>
    <dgm:cxn modelId="{44CC62FA-6D12-47B1-BDF8-EA7B8F63CC3D}" type="presOf" srcId="{66367C2E-879D-47E5-AC89-8296F57A813B}" destId="{72BD8884-5C49-4BAE-A40F-7E8ED64C3C7C}" srcOrd="0" destOrd="0" presId="urn:microsoft.com/office/officeart/2016/7/layout/RepeatingBendingProcessNew"/>
    <dgm:cxn modelId="{7576841E-0E43-47D6-A626-9901706BF69D}" type="presParOf" srcId="{CD8B45C8-D906-4FE2-9085-EFEB27DC3F27}" destId="{188DDCEA-868A-40A9-B40E-C91ED586C87B}" srcOrd="0" destOrd="0" presId="urn:microsoft.com/office/officeart/2016/7/layout/RepeatingBendingProcessNew"/>
    <dgm:cxn modelId="{725F4E03-A980-409B-9D5E-815B6B1D5B17}" type="presParOf" srcId="{CD8B45C8-D906-4FE2-9085-EFEB27DC3F27}" destId="{CBE72506-668F-4B1A-B7B6-D898F2A947C3}" srcOrd="1" destOrd="0" presId="urn:microsoft.com/office/officeart/2016/7/layout/RepeatingBendingProcessNew"/>
    <dgm:cxn modelId="{1B0CD72E-08F7-4492-93BC-4DB501527C32}" type="presParOf" srcId="{CBE72506-668F-4B1A-B7B6-D898F2A947C3}" destId="{28DEA11F-8C15-47FB-B918-00E92EAB722E}" srcOrd="0" destOrd="0" presId="urn:microsoft.com/office/officeart/2016/7/layout/RepeatingBendingProcessNew"/>
    <dgm:cxn modelId="{B1FD2123-EEA5-4267-8E2F-A13405B0A93B}" type="presParOf" srcId="{CD8B45C8-D906-4FE2-9085-EFEB27DC3F27}" destId="{266CD3F4-621F-4266-9FE5-74BD09D5C510}" srcOrd="2" destOrd="0" presId="urn:microsoft.com/office/officeart/2016/7/layout/RepeatingBendingProcessNew"/>
    <dgm:cxn modelId="{09FF2A72-672D-421C-8D1E-95B6FD0CF4C7}" type="presParOf" srcId="{CD8B45C8-D906-4FE2-9085-EFEB27DC3F27}" destId="{D4214EF0-7B06-4126-A375-464EA27A6580}" srcOrd="3" destOrd="0" presId="urn:microsoft.com/office/officeart/2016/7/layout/RepeatingBendingProcessNew"/>
    <dgm:cxn modelId="{FE69F5E3-D4A7-4A00-994A-FC371E95F623}" type="presParOf" srcId="{D4214EF0-7B06-4126-A375-464EA27A6580}" destId="{D087E3BC-4C8F-49F6-AB3A-AA3C94DDE71D}" srcOrd="0" destOrd="0" presId="urn:microsoft.com/office/officeart/2016/7/layout/RepeatingBendingProcessNew"/>
    <dgm:cxn modelId="{73BC284E-1CC1-4B42-9201-24DBFBDB2159}" type="presParOf" srcId="{CD8B45C8-D906-4FE2-9085-EFEB27DC3F27}" destId="{B51C1592-A9CD-4008-B399-4D8F519F43C8}" srcOrd="4" destOrd="0" presId="urn:microsoft.com/office/officeart/2016/7/layout/RepeatingBendingProcessNew"/>
    <dgm:cxn modelId="{4B36FB01-96C2-47D9-A7CB-67283774576D}" type="presParOf" srcId="{CD8B45C8-D906-4FE2-9085-EFEB27DC3F27}" destId="{CD749859-AD5D-4731-88B6-6830732AF9D5}" srcOrd="5" destOrd="0" presId="urn:microsoft.com/office/officeart/2016/7/layout/RepeatingBendingProcessNew"/>
    <dgm:cxn modelId="{6C208DE9-AA05-4782-BDFF-19AB533BA330}" type="presParOf" srcId="{CD749859-AD5D-4731-88B6-6830732AF9D5}" destId="{C8643C12-553B-475C-A487-00509A17255C}" srcOrd="0" destOrd="0" presId="urn:microsoft.com/office/officeart/2016/7/layout/RepeatingBendingProcessNew"/>
    <dgm:cxn modelId="{EC465AFA-346E-4452-B56E-5C5AEBF5647D}" type="presParOf" srcId="{CD8B45C8-D906-4FE2-9085-EFEB27DC3F27}" destId="{878E484C-4ED9-468F-8728-440EB94BD5BA}" srcOrd="6" destOrd="0" presId="urn:microsoft.com/office/officeart/2016/7/layout/RepeatingBendingProcessNew"/>
    <dgm:cxn modelId="{94DC921F-142E-46F8-9E5C-A21601F89CE8}" type="presParOf" srcId="{CD8B45C8-D906-4FE2-9085-EFEB27DC3F27}" destId="{A96588AE-4853-4330-B92B-CFA283E6E8F6}" srcOrd="7" destOrd="0" presId="urn:microsoft.com/office/officeart/2016/7/layout/RepeatingBendingProcessNew"/>
    <dgm:cxn modelId="{676AF409-FD12-4475-A565-3498C2D5B33A}" type="presParOf" srcId="{A96588AE-4853-4330-B92B-CFA283E6E8F6}" destId="{B713BFC1-0BE5-4C29-9C7F-DCD194085ED3}" srcOrd="0" destOrd="0" presId="urn:microsoft.com/office/officeart/2016/7/layout/RepeatingBendingProcessNew"/>
    <dgm:cxn modelId="{FCC3886E-6531-4F08-8557-43361EFD2B35}" type="presParOf" srcId="{CD8B45C8-D906-4FE2-9085-EFEB27DC3F27}" destId="{C3B26D4F-0FBE-4773-BB21-E45160B94FB3}" srcOrd="8" destOrd="0" presId="urn:microsoft.com/office/officeart/2016/7/layout/RepeatingBendingProcessNew"/>
    <dgm:cxn modelId="{D9756251-91E8-4127-AD24-8A3BE51F83FD}" type="presParOf" srcId="{CD8B45C8-D906-4FE2-9085-EFEB27DC3F27}" destId="{A6C27C8B-8F80-4ED9-AF9D-C6F86B6BC081}" srcOrd="9" destOrd="0" presId="urn:microsoft.com/office/officeart/2016/7/layout/RepeatingBendingProcessNew"/>
    <dgm:cxn modelId="{A403B51A-17BA-4776-ACAE-8D30C16AA38F}" type="presParOf" srcId="{A6C27C8B-8F80-4ED9-AF9D-C6F86B6BC081}" destId="{F9FD3743-C4C6-4B76-BFE6-61CC1573BF8D}" srcOrd="0" destOrd="0" presId="urn:microsoft.com/office/officeart/2016/7/layout/RepeatingBendingProcessNew"/>
    <dgm:cxn modelId="{5CB3AA3B-3AA4-47AA-80E7-48C2EE4F11E0}" type="presParOf" srcId="{CD8B45C8-D906-4FE2-9085-EFEB27DC3F27}" destId="{B25249B1-D34C-4604-B54A-8240C0A2DB14}" srcOrd="10" destOrd="0" presId="urn:microsoft.com/office/officeart/2016/7/layout/RepeatingBendingProcessNew"/>
    <dgm:cxn modelId="{A50F0DC7-A007-4675-B6BB-F0FED8CBEC93}" type="presParOf" srcId="{CD8B45C8-D906-4FE2-9085-EFEB27DC3F27}" destId="{EFAF5EDB-54E6-421F-AD34-A9894028EE7D}" srcOrd="11" destOrd="0" presId="urn:microsoft.com/office/officeart/2016/7/layout/RepeatingBendingProcessNew"/>
    <dgm:cxn modelId="{C4242239-7ADD-43BA-936A-6C5EC6AC1933}" type="presParOf" srcId="{EFAF5EDB-54E6-421F-AD34-A9894028EE7D}" destId="{3CF62791-7DEB-4F8D-914B-D78030DE7A42}" srcOrd="0" destOrd="0" presId="urn:microsoft.com/office/officeart/2016/7/layout/RepeatingBendingProcessNew"/>
    <dgm:cxn modelId="{EF28815A-2068-47DD-9873-E97107C0D2EE}" type="presParOf" srcId="{CD8B45C8-D906-4FE2-9085-EFEB27DC3F27}" destId="{C9F545F4-F0D4-4814-81B1-F9D36C95A645}" srcOrd="12" destOrd="0" presId="urn:microsoft.com/office/officeart/2016/7/layout/RepeatingBendingProcessNew"/>
    <dgm:cxn modelId="{F27C982F-681C-4E19-9D48-2F3673AFC86B}" type="presParOf" srcId="{CD8B45C8-D906-4FE2-9085-EFEB27DC3F27}" destId="{55658B3A-708C-41E4-88EE-14AAA9550AD8}" srcOrd="13" destOrd="0" presId="urn:microsoft.com/office/officeart/2016/7/layout/RepeatingBendingProcessNew"/>
    <dgm:cxn modelId="{7F795D24-9C16-447B-8872-1C5B589D1594}" type="presParOf" srcId="{55658B3A-708C-41E4-88EE-14AAA9550AD8}" destId="{1AC42FE5-32E3-48EC-9F67-573A64113A27}" srcOrd="0" destOrd="0" presId="urn:microsoft.com/office/officeart/2016/7/layout/RepeatingBendingProcessNew"/>
    <dgm:cxn modelId="{AF750C0B-9F44-48F9-B11E-D19876A4549A}" type="presParOf" srcId="{CD8B45C8-D906-4FE2-9085-EFEB27DC3F27}" destId="{6FDDCBB9-C6F0-42BD-80B4-79A6EC48FD43}" srcOrd="14" destOrd="0" presId="urn:microsoft.com/office/officeart/2016/7/layout/RepeatingBendingProcessNew"/>
    <dgm:cxn modelId="{0C59487A-4479-4980-99A2-A2EF114DCA3A}" type="presParOf" srcId="{CD8B45C8-D906-4FE2-9085-EFEB27DC3F27}" destId="{72BD8884-5C49-4BAE-A40F-7E8ED64C3C7C}" srcOrd="15" destOrd="0" presId="urn:microsoft.com/office/officeart/2016/7/layout/RepeatingBendingProcessNew"/>
    <dgm:cxn modelId="{431D181C-01E0-4951-A4A3-844B0F0D924D}" type="presParOf" srcId="{72BD8884-5C49-4BAE-A40F-7E8ED64C3C7C}" destId="{CFBA8982-75B8-44F7-AA50-63472F748C0F}" srcOrd="0" destOrd="0" presId="urn:microsoft.com/office/officeart/2016/7/layout/RepeatingBendingProcessNew"/>
    <dgm:cxn modelId="{96DD23F9-B65B-4DBF-A3FD-91374819187E}" type="presParOf" srcId="{CD8B45C8-D906-4FE2-9085-EFEB27DC3F27}" destId="{7D24E97B-044E-40E9-BE81-86604B56AA6F}" srcOrd="16" destOrd="0" presId="urn:microsoft.com/office/officeart/2016/7/layout/RepeatingBendingProcessNew"/>
    <dgm:cxn modelId="{9DA75723-E50E-4C74-9B75-281FFD4214E3}" type="presParOf" srcId="{CD8B45C8-D906-4FE2-9085-EFEB27DC3F27}" destId="{F513B565-2DEA-4452-A3F7-28A0AB26EAD7}" srcOrd="17" destOrd="0" presId="urn:microsoft.com/office/officeart/2016/7/layout/RepeatingBendingProcessNew"/>
    <dgm:cxn modelId="{2ACAFA52-6565-4D6E-A768-4551BB9FF45E}" type="presParOf" srcId="{F513B565-2DEA-4452-A3F7-28A0AB26EAD7}" destId="{FE0235BE-5ECD-4E44-96F5-3DF66B738E95}" srcOrd="0" destOrd="0" presId="urn:microsoft.com/office/officeart/2016/7/layout/RepeatingBendingProcessNew"/>
    <dgm:cxn modelId="{058DDD04-0291-4416-BCF5-C773AF123F73}" type="presParOf" srcId="{CD8B45C8-D906-4FE2-9085-EFEB27DC3F27}" destId="{892944E1-EB58-49E8-BCAE-32FDF33646E3}" srcOrd="18" destOrd="0" presId="urn:microsoft.com/office/officeart/2016/7/layout/RepeatingBendingProcessNew"/>
    <dgm:cxn modelId="{4AA10C13-0B0C-41A6-ADE2-5DC64C2B3142}" type="presParOf" srcId="{CD8B45C8-D906-4FE2-9085-EFEB27DC3F27}" destId="{B7ECFAF7-2A9D-4A3A-83AF-6A0E867DA11B}" srcOrd="19" destOrd="0" presId="urn:microsoft.com/office/officeart/2016/7/layout/RepeatingBendingProcessNew"/>
    <dgm:cxn modelId="{68015366-E690-4680-9FB1-47C2D68CCAD0}" type="presParOf" srcId="{B7ECFAF7-2A9D-4A3A-83AF-6A0E867DA11B}" destId="{10CE1A59-CC06-4B59-B97F-3F40F2E0E244}" srcOrd="0" destOrd="0" presId="urn:microsoft.com/office/officeart/2016/7/layout/RepeatingBendingProcessNew"/>
    <dgm:cxn modelId="{5E4BE4C1-C17B-4FA9-BA53-D6EEC0FB429E}" type="presParOf" srcId="{CD8B45C8-D906-4FE2-9085-EFEB27DC3F27}" destId="{54A3B2D7-5D6B-40D6-AC80-B88AF398F6B0}" srcOrd="2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056E1D-0846-4860-A8AA-B6CA7670F20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DFABDA1-B0A3-494C-91AB-D9BFD8D881A2}">
      <dgm:prSet/>
      <dgm:spPr/>
      <dgm:t>
        <a:bodyPr/>
        <a:lstStyle/>
        <a:p>
          <a:r>
            <a:rPr lang="en-US">
              <a:latin typeface="Garamond" panose="02020404030301010803" pitchFamily="18" charset="0"/>
            </a:rPr>
            <a:t>Impartial</a:t>
          </a:r>
          <a:endParaRPr lang="en-US" dirty="0">
            <a:latin typeface="Garamond" panose="02020404030301010803" pitchFamily="18" charset="0"/>
          </a:endParaRPr>
        </a:p>
      </dgm:t>
    </dgm:pt>
    <dgm:pt modelId="{C1153F64-C7C6-4B83-9903-D745D9A15A08}" type="parTrans" cxnId="{B8D35223-B573-4772-A5B8-1251BB0346F6}">
      <dgm:prSet/>
      <dgm:spPr/>
      <dgm:t>
        <a:bodyPr/>
        <a:lstStyle/>
        <a:p>
          <a:endParaRPr lang="en-US"/>
        </a:p>
      </dgm:t>
    </dgm:pt>
    <dgm:pt modelId="{045769BC-A0CB-4381-9E4D-213FA78D5926}" type="sibTrans" cxnId="{B8D35223-B573-4772-A5B8-1251BB0346F6}">
      <dgm:prSet/>
      <dgm:spPr/>
      <dgm:t>
        <a:bodyPr/>
        <a:lstStyle/>
        <a:p>
          <a:endParaRPr lang="en-US"/>
        </a:p>
      </dgm:t>
    </dgm:pt>
    <dgm:pt modelId="{F1C7295F-39D0-4B41-B07B-546877F2433A}">
      <dgm:prSet/>
      <dgm:spPr/>
      <dgm:t>
        <a:bodyPr/>
        <a:lstStyle/>
        <a:p>
          <a:r>
            <a:rPr lang="en-US">
              <a:latin typeface="Garamond" panose="02020404030301010803" pitchFamily="18" charset="0"/>
            </a:rPr>
            <a:t>Conflicts and appearances of conflicts are disclosed and managed.</a:t>
          </a:r>
          <a:endParaRPr lang="en-US" dirty="0">
            <a:latin typeface="Garamond" panose="02020404030301010803" pitchFamily="18" charset="0"/>
          </a:endParaRPr>
        </a:p>
      </dgm:t>
    </dgm:pt>
    <dgm:pt modelId="{79807E88-631B-4685-803E-07F5AC4B65B2}" type="parTrans" cxnId="{1AC88EC4-1F4D-4C5A-A79F-E463244FFB72}">
      <dgm:prSet/>
      <dgm:spPr/>
      <dgm:t>
        <a:bodyPr/>
        <a:lstStyle/>
        <a:p>
          <a:endParaRPr lang="en-US"/>
        </a:p>
      </dgm:t>
    </dgm:pt>
    <dgm:pt modelId="{9197FDC9-0E70-4B68-8B90-2CD237FA07F0}" type="sibTrans" cxnId="{1AC88EC4-1F4D-4C5A-A79F-E463244FFB72}">
      <dgm:prSet/>
      <dgm:spPr/>
      <dgm:t>
        <a:bodyPr/>
        <a:lstStyle/>
        <a:p>
          <a:endParaRPr lang="en-US"/>
        </a:p>
      </dgm:t>
    </dgm:pt>
    <dgm:pt modelId="{ED699393-7D29-41A4-8919-4E72A7DADC9C}">
      <dgm:prSet/>
      <dgm:spPr/>
      <dgm:t>
        <a:bodyPr/>
        <a:lstStyle/>
        <a:p>
          <a:r>
            <a:rPr lang="en-US">
              <a:latin typeface="Garamond" panose="02020404030301010803" pitchFamily="18" charset="0"/>
            </a:rPr>
            <a:t>Inform parties and witnesses that retaliation is prohibited.</a:t>
          </a:r>
          <a:endParaRPr lang="en-US" dirty="0">
            <a:latin typeface="Garamond" panose="02020404030301010803" pitchFamily="18" charset="0"/>
          </a:endParaRPr>
        </a:p>
      </dgm:t>
    </dgm:pt>
    <dgm:pt modelId="{EB0D5CDC-029C-40D6-96E1-BB863494CDDD}" type="parTrans" cxnId="{54358ABB-31CF-4C87-8B86-D3363DD977BC}">
      <dgm:prSet/>
      <dgm:spPr/>
      <dgm:t>
        <a:bodyPr/>
        <a:lstStyle/>
        <a:p>
          <a:endParaRPr lang="en-US"/>
        </a:p>
      </dgm:t>
    </dgm:pt>
    <dgm:pt modelId="{9F94B8A9-2A59-4E08-8437-5531640376FC}" type="sibTrans" cxnId="{54358ABB-31CF-4C87-8B86-D3363DD977BC}">
      <dgm:prSet/>
      <dgm:spPr/>
      <dgm:t>
        <a:bodyPr/>
        <a:lstStyle/>
        <a:p>
          <a:endParaRPr lang="en-US"/>
        </a:p>
      </dgm:t>
    </dgm:pt>
    <dgm:pt modelId="{F748057F-4A4C-40B0-979E-A15CB10482C2}">
      <dgm:prSet/>
      <dgm:spPr/>
      <dgm:t>
        <a:bodyPr/>
        <a:lstStyle/>
        <a:p>
          <a:r>
            <a:rPr lang="en-US">
              <a:latin typeface="Garamond" panose="02020404030301010803" pitchFamily="18" charset="0"/>
            </a:rPr>
            <a:t>Thorough, Adequate, Reliable, Fair</a:t>
          </a:r>
          <a:endParaRPr lang="en-US" dirty="0">
            <a:latin typeface="Garamond" panose="02020404030301010803" pitchFamily="18" charset="0"/>
          </a:endParaRPr>
        </a:p>
      </dgm:t>
    </dgm:pt>
    <dgm:pt modelId="{011A631B-2E5C-4135-961B-8A99723502E4}" type="parTrans" cxnId="{A9793180-9F44-4B40-9DF2-0512997BB4DD}">
      <dgm:prSet/>
      <dgm:spPr/>
      <dgm:t>
        <a:bodyPr/>
        <a:lstStyle/>
        <a:p>
          <a:endParaRPr lang="en-US"/>
        </a:p>
      </dgm:t>
    </dgm:pt>
    <dgm:pt modelId="{4AB70040-3E9A-43AE-916C-7249E8D5EFA3}" type="sibTrans" cxnId="{A9793180-9F44-4B40-9DF2-0512997BB4DD}">
      <dgm:prSet/>
      <dgm:spPr/>
      <dgm:t>
        <a:bodyPr/>
        <a:lstStyle/>
        <a:p>
          <a:endParaRPr lang="en-US"/>
        </a:p>
      </dgm:t>
    </dgm:pt>
    <dgm:pt modelId="{78AC5E53-B991-4106-91DC-FA00FDFD40A7}">
      <dgm:prSet/>
      <dgm:spPr/>
      <dgm:t>
        <a:bodyPr/>
        <a:lstStyle/>
        <a:p>
          <a:r>
            <a:rPr lang="en-US">
              <a:latin typeface="Garamond" panose="02020404030301010803" pitchFamily="18" charset="0"/>
            </a:rPr>
            <a:t>Interview both parties.</a:t>
          </a:r>
          <a:endParaRPr lang="en-US" dirty="0">
            <a:latin typeface="Garamond" panose="02020404030301010803" pitchFamily="18" charset="0"/>
          </a:endParaRPr>
        </a:p>
      </dgm:t>
    </dgm:pt>
    <dgm:pt modelId="{F5F939E3-D437-4925-8463-0C111AA937E5}" type="parTrans" cxnId="{BBD7B03E-9963-4084-AAF2-25CDD9E1BCE5}">
      <dgm:prSet/>
      <dgm:spPr/>
      <dgm:t>
        <a:bodyPr/>
        <a:lstStyle/>
        <a:p>
          <a:endParaRPr lang="en-US"/>
        </a:p>
      </dgm:t>
    </dgm:pt>
    <dgm:pt modelId="{89D993CF-C31A-4E66-97E2-4B9248135B8A}" type="sibTrans" cxnId="{BBD7B03E-9963-4084-AAF2-25CDD9E1BCE5}">
      <dgm:prSet/>
      <dgm:spPr/>
      <dgm:t>
        <a:bodyPr/>
        <a:lstStyle/>
        <a:p>
          <a:endParaRPr lang="en-US"/>
        </a:p>
      </dgm:t>
    </dgm:pt>
    <dgm:pt modelId="{22CBADC8-0BF1-483B-BDA4-12DA8951496C}">
      <dgm:prSet/>
      <dgm:spPr/>
      <dgm:t>
        <a:bodyPr/>
        <a:lstStyle/>
        <a:p>
          <a:r>
            <a:rPr lang="en-US">
              <a:latin typeface="Garamond" panose="02020404030301010803" pitchFamily="18" charset="0"/>
            </a:rPr>
            <a:t>Equal opportunity for parties to identify/present witnesses, evidence.</a:t>
          </a:r>
          <a:endParaRPr lang="en-US" dirty="0">
            <a:latin typeface="Garamond" panose="02020404030301010803" pitchFamily="18" charset="0"/>
          </a:endParaRPr>
        </a:p>
      </dgm:t>
    </dgm:pt>
    <dgm:pt modelId="{AEB3ECC1-FC93-4456-A3E1-253C4CFDBFAD}" type="parTrans" cxnId="{5FD422F5-C5E9-452F-961E-02A840900D4E}">
      <dgm:prSet/>
      <dgm:spPr/>
      <dgm:t>
        <a:bodyPr/>
        <a:lstStyle/>
        <a:p>
          <a:endParaRPr lang="en-US"/>
        </a:p>
      </dgm:t>
    </dgm:pt>
    <dgm:pt modelId="{8AB2E296-3E29-4769-AF74-174FCA24B4CC}" type="sibTrans" cxnId="{5FD422F5-C5E9-452F-961E-02A840900D4E}">
      <dgm:prSet/>
      <dgm:spPr/>
      <dgm:t>
        <a:bodyPr/>
        <a:lstStyle/>
        <a:p>
          <a:endParaRPr lang="en-US"/>
        </a:p>
      </dgm:t>
    </dgm:pt>
    <dgm:pt modelId="{CA6A0F4C-D96E-47A1-8817-E8FD76FB17BD}">
      <dgm:prSet/>
      <dgm:spPr/>
      <dgm:t>
        <a:bodyPr/>
        <a:lstStyle/>
        <a:p>
          <a:r>
            <a:rPr lang="en-US">
              <a:latin typeface="Garamond" panose="02020404030301010803" pitchFamily="18" charset="0"/>
            </a:rPr>
            <a:t>Right to an advisor, both parties.</a:t>
          </a:r>
          <a:endParaRPr lang="en-US" dirty="0">
            <a:latin typeface="Garamond" panose="02020404030301010803" pitchFamily="18" charset="0"/>
          </a:endParaRPr>
        </a:p>
      </dgm:t>
    </dgm:pt>
    <dgm:pt modelId="{BE9C359C-A209-4A7C-9C1E-4BD6090955C9}" type="parTrans" cxnId="{613D0041-85BA-4D6D-AA80-C02F7E440FD7}">
      <dgm:prSet/>
      <dgm:spPr/>
      <dgm:t>
        <a:bodyPr/>
        <a:lstStyle/>
        <a:p>
          <a:endParaRPr lang="en-US"/>
        </a:p>
      </dgm:t>
    </dgm:pt>
    <dgm:pt modelId="{476093CD-8448-4F7E-BC90-6F92F2A7712C}" type="sibTrans" cxnId="{613D0041-85BA-4D6D-AA80-C02F7E440FD7}">
      <dgm:prSet/>
      <dgm:spPr/>
      <dgm:t>
        <a:bodyPr/>
        <a:lstStyle/>
        <a:p>
          <a:endParaRPr lang="en-US"/>
        </a:p>
      </dgm:t>
    </dgm:pt>
    <dgm:pt modelId="{B27833DB-5ECF-4467-8C46-5BC08E4A95B9}">
      <dgm:prSet/>
      <dgm:spPr/>
      <dgm:t>
        <a:bodyPr/>
        <a:lstStyle/>
        <a:p>
          <a:r>
            <a:rPr lang="en-US">
              <a:latin typeface="Garamond" panose="02020404030301010803" pitchFamily="18" charset="0"/>
            </a:rPr>
            <a:t>Written notice of outcome of complaint.</a:t>
          </a:r>
          <a:endParaRPr lang="en-US" dirty="0">
            <a:latin typeface="Garamond" panose="02020404030301010803" pitchFamily="18" charset="0"/>
          </a:endParaRPr>
        </a:p>
      </dgm:t>
    </dgm:pt>
    <dgm:pt modelId="{08AD7CD1-D962-4966-9170-C1AC8A8506E6}" type="parTrans" cxnId="{E54642CD-C92F-449F-8ADB-D9823D8B9F88}">
      <dgm:prSet/>
      <dgm:spPr/>
      <dgm:t>
        <a:bodyPr/>
        <a:lstStyle/>
        <a:p>
          <a:endParaRPr lang="en-US"/>
        </a:p>
      </dgm:t>
    </dgm:pt>
    <dgm:pt modelId="{304C4C7A-2835-4359-8ECE-92A02B4D1005}" type="sibTrans" cxnId="{E54642CD-C92F-449F-8ADB-D9823D8B9F88}">
      <dgm:prSet/>
      <dgm:spPr/>
      <dgm:t>
        <a:bodyPr/>
        <a:lstStyle/>
        <a:p>
          <a:endParaRPr lang="en-US"/>
        </a:p>
      </dgm:t>
    </dgm:pt>
    <dgm:pt modelId="{0786EFFE-3DE6-4CDE-A4D1-89C28A40BED9}">
      <dgm:prSet/>
      <dgm:spPr>
        <a:solidFill>
          <a:srgbClr val="BC1C1C"/>
        </a:solidFill>
      </dgm:spPr>
      <dgm:t>
        <a:bodyPr/>
        <a:lstStyle/>
        <a:p>
          <a:r>
            <a:rPr lang="en-US" dirty="0">
              <a:latin typeface="Garamond" panose="02020404030301010803" pitchFamily="18" charset="0"/>
            </a:rPr>
            <a:t>Prompt</a:t>
          </a:r>
        </a:p>
      </dgm:t>
    </dgm:pt>
    <dgm:pt modelId="{60E7EEFB-BE10-413D-B814-7094F9D0CA57}" type="sibTrans" cxnId="{45E7A492-A729-4032-A84E-2C00819396DE}">
      <dgm:prSet/>
      <dgm:spPr/>
      <dgm:t>
        <a:bodyPr/>
        <a:lstStyle/>
        <a:p>
          <a:endParaRPr lang="en-US"/>
        </a:p>
      </dgm:t>
    </dgm:pt>
    <dgm:pt modelId="{94CCDF1A-C3A5-43EC-9DB1-EB36DA3DF0B2}" type="parTrans" cxnId="{45E7A492-A729-4032-A84E-2C00819396DE}">
      <dgm:prSet/>
      <dgm:spPr/>
      <dgm:t>
        <a:bodyPr/>
        <a:lstStyle/>
        <a:p>
          <a:endParaRPr lang="en-US"/>
        </a:p>
      </dgm:t>
    </dgm:pt>
    <dgm:pt modelId="{E08808F1-5254-4122-97B2-959491FA6A8F}">
      <dgm:prSet/>
      <dgm:spPr/>
      <dgm:t>
        <a:bodyPr/>
        <a:lstStyle/>
        <a:p>
          <a:r>
            <a:rPr lang="en-US">
              <a:latin typeface="Garamond" panose="02020404030301010803" pitchFamily="18" charset="0"/>
            </a:rPr>
            <a:t>There are no fixed time frames, but delays must be justified.</a:t>
          </a:r>
          <a:endParaRPr lang="en-US" dirty="0">
            <a:latin typeface="Garamond" panose="02020404030301010803" pitchFamily="18" charset="0"/>
          </a:endParaRPr>
        </a:p>
      </dgm:t>
    </dgm:pt>
    <dgm:pt modelId="{0D3FC802-D2FC-4D11-AF54-0C730B20DB2A}" type="sibTrans" cxnId="{9A263FB0-F5FE-4699-8FFF-D2375C8B4936}">
      <dgm:prSet/>
      <dgm:spPr/>
      <dgm:t>
        <a:bodyPr/>
        <a:lstStyle/>
        <a:p>
          <a:endParaRPr lang="en-US"/>
        </a:p>
      </dgm:t>
    </dgm:pt>
    <dgm:pt modelId="{3A6238F0-33CA-48C4-B9EB-EE285E124490}" type="parTrans" cxnId="{9A263FB0-F5FE-4699-8FFF-D2375C8B4936}">
      <dgm:prSet/>
      <dgm:spPr/>
      <dgm:t>
        <a:bodyPr/>
        <a:lstStyle/>
        <a:p>
          <a:endParaRPr lang="en-US"/>
        </a:p>
      </dgm:t>
    </dgm:pt>
    <dgm:pt modelId="{00B7AA3F-526C-4C04-A840-B3DC94F42465}" type="pres">
      <dgm:prSet presAssocID="{C5056E1D-0846-4860-A8AA-B6CA7670F202}" presName="Name0" presStyleCnt="0">
        <dgm:presLayoutVars>
          <dgm:dir/>
          <dgm:animLvl val="lvl"/>
          <dgm:resizeHandles val="exact"/>
        </dgm:presLayoutVars>
      </dgm:prSet>
      <dgm:spPr/>
    </dgm:pt>
    <dgm:pt modelId="{F79F405C-386F-4A58-A012-CC73BAB223D0}" type="pres">
      <dgm:prSet presAssocID="{0786EFFE-3DE6-4CDE-A4D1-89C28A40BED9}" presName="linNode" presStyleCnt="0"/>
      <dgm:spPr/>
    </dgm:pt>
    <dgm:pt modelId="{280683E2-0641-4D5E-B53F-51193253ABCD}" type="pres">
      <dgm:prSet presAssocID="{0786EFFE-3DE6-4CDE-A4D1-89C28A40BED9}" presName="parentText" presStyleLbl="node1" presStyleIdx="0" presStyleCnt="3" custLinFactNeighborX="14" custLinFactNeighborY="-151">
        <dgm:presLayoutVars>
          <dgm:chMax val="1"/>
          <dgm:bulletEnabled val="1"/>
        </dgm:presLayoutVars>
      </dgm:prSet>
      <dgm:spPr/>
    </dgm:pt>
    <dgm:pt modelId="{3D89A435-2178-4E56-B4B0-F94F070B798F}" type="pres">
      <dgm:prSet presAssocID="{0786EFFE-3DE6-4CDE-A4D1-89C28A40BED9}" presName="descendantText" presStyleLbl="alignAccFollowNode1" presStyleIdx="0" presStyleCnt="3">
        <dgm:presLayoutVars>
          <dgm:bulletEnabled val="1"/>
        </dgm:presLayoutVars>
      </dgm:prSet>
      <dgm:spPr/>
    </dgm:pt>
    <dgm:pt modelId="{93BD81A3-F071-4084-9C63-E65676FF5A53}" type="pres">
      <dgm:prSet presAssocID="{60E7EEFB-BE10-413D-B814-7094F9D0CA57}" presName="sp" presStyleCnt="0"/>
      <dgm:spPr/>
    </dgm:pt>
    <dgm:pt modelId="{13A33E75-A811-45DB-B88D-6F1673729327}" type="pres">
      <dgm:prSet presAssocID="{4DFABDA1-B0A3-494C-91AB-D9BFD8D881A2}" presName="linNode" presStyleCnt="0"/>
      <dgm:spPr/>
    </dgm:pt>
    <dgm:pt modelId="{BAD8C73B-4B2E-431F-8D94-DE3D65D36C27}" type="pres">
      <dgm:prSet presAssocID="{4DFABDA1-B0A3-494C-91AB-D9BFD8D881A2}" presName="parentText" presStyleLbl="node1" presStyleIdx="1" presStyleCnt="3">
        <dgm:presLayoutVars>
          <dgm:chMax val="1"/>
          <dgm:bulletEnabled val="1"/>
        </dgm:presLayoutVars>
      </dgm:prSet>
      <dgm:spPr/>
    </dgm:pt>
    <dgm:pt modelId="{9AD2E641-9E48-4954-A614-F2D4FC13DFE7}" type="pres">
      <dgm:prSet presAssocID="{4DFABDA1-B0A3-494C-91AB-D9BFD8D881A2}" presName="descendantText" presStyleLbl="alignAccFollowNode1" presStyleIdx="1" presStyleCnt="3">
        <dgm:presLayoutVars>
          <dgm:bulletEnabled val="1"/>
        </dgm:presLayoutVars>
      </dgm:prSet>
      <dgm:spPr/>
    </dgm:pt>
    <dgm:pt modelId="{472D0358-8206-4F15-A07A-8CF873AA6473}" type="pres">
      <dgm:prSet presAssocID="{045769BC-A0CB-4381-9E4D-213FA78D5926}" presName="sp" presStyleCnt="0"/>
      <dgm:spPr/>
    </dgm:pt>
    <dgm:pt modelId="{284F93E6-A40D-434E-8C43-F327E2A742D6}" type="pres">
      <dgm:prSet presAssocID="{F748057F-4A4C-40B0-979E-A15CB10482C2}" presName="linNode" presStyleCnt="0"/>
      <dgm:spPr/>
    </dgm:pt>
    <dgm:pt modelId="{89C7412A-5779-439C-B616-18E1DB410D5B}" type="pres">
      <dgm:prSet presAssocID="{F748057F-4A4C-40B0-979E-A15CB10482C2}" presName="parentText" presStyleLbl="node1" presStyleIdx="2" presStyleCnt="3">
        <dgm:presLayoutVars>
          <dgm:chMax val="1"/>
          <dgm:bulletEnabled val="1"/>
        </dgm:presLayoutVars>
      </dgm:prSet>
      <dgm:spPr/>
    </dgm:pt>
    <dgm:pt modelId="{71CAC754-CE8A-4176-9714-B7B2BAAD04B7}" type="pres">
      <dgm:prSet presAssocID="{F748057F-4A4C-40B0-979E-A15CB10482C2}" presName="descendantText" presStyleLbl="alignAccFollowNode1" presStyleIdx="2" presStyleCnt="3">
        <dgm:presLayoutVars>
          <dgm:bulletEnabled val="1"/>
        </dgm:presLayoutVars>
      </dgm:prSet>
      <dgm:spPr/>
    </dgm:pt>
  </dgm:ptLst>
  <dgm:cxnLst>
    <dgm:cxn modelId="{B8D35223-B573-4772-A5B8-1251BB0346F6}" srcId="{C5056E1D-0846-4860-A8AA-B6CA7670F202}" destId="{4DFABDA1-B0A3-494C-91AB-D9BFD8D881A2}" srcOrd="1" destOrd="0" parTransId="{C1153F64-C7C6-4B83-9903-D745D9A15A08}" sibTransId="{045769BC-A0CB-4381-9E4D-213FA78D5926}"/>
    <dgm:cxn modelId="{C1014326-E59B-4CDC-B92F-223F17728A12}" type="presOf" srcId="{B27833DB-5ECF-4467-8C46-5BC08E4A95B9}" destId="{71CAC754-CE8A-4176-9714-B7B2BAAD04B7}" srcOrd="0" destOrd="3" presId="urn:microsoft.com/office/officeart/2005/8/layout/vList5"/>
    <dgm:cxn modelId="{BBD7B03E-9963-4084-AAF2-25CDD9E1BCE5}" srcId="{F748057F-4A4C-40B0-979E-A15CB10482C2}" destId="{78AC5E53-B991-4106-91DC-FA00FDFD40A7}" srcOrd="0" destOrd="0" parTransId="{F5F939E3-D437-4925-8463-0C111AA937E5}" sibTransId="{89D993CF-C31A-4E66-97E2-4B9248135B8A}"/>
    <dgm:cxn modelId="{613D0041-85BA-4D6D-AA80-C02F7E440FD7}" srcId="{F748057F-4A4C-40B0-979E-A15CB10482C2}" destId="{CA6A0F4C-D96E-47A1-8817-E8FD76FB17BD}" srcOrd="2" destOrd="0" parTransId="{BE9C359C-A209-4A7C-9C1E-4BD6090955C9}" sibTransId="{476093CD-8448-4F7E-BC90-6F92F2A7712C}"/>
    <dgm:cxn modelId="{F935EF45-E00E-4C3A-9FCF-E853F645F3C4}" type="presOf" srcId="{F748057F-4A4C-40B0-979E-A15CB10482C2}" destId="{89C7412A-5779-439C-B616-18E1DB410D5B}" srcOrd="0" destOrd="0" presId="urn:microsoft.com/office/officeart/2005/8/layout/vList5"/>
    <dgm:cxn modelId="{CBAA2D49-37A8-46CA-A5E8-3E4FE1C89A70}" type="presOf" srcId="{78AC5E53-B991-4106-91DC-FA00FDFD40A7}" destId="{71CAC754-CE8A-4176-9714-B7B2BAAD04B7}" srcOrd="0" destOrd="0" presId="urn:microsoft.com/office/officeart/2005/8/layout/vList5"/>
    <dgm:cxn modelId="{1C2B274C-9E12-4A9A-9720-8240834E79DE}" type="presOf" srcId="{0786EFFE-3DE6-4CDE-A4D1-89C28A40BED9}" destId="{280683E2-0641-4D5E-B53F-51193253ABCD}" srcOrd="0" destOrd="0" presId="urn:microsoft.com/office/officeart/2005/8/layout/vList5"/>
    <dgm:cxn modelId="{A9793180-9F44-4B40-9DF2-0512997BB4DD}" srcId="{C5056E1D-0846-4860-A8AA-B6CA7670F202}" destId="{F748057F-4A4C-40B0-979E-A15CB10482C2}" srcOrd="2" destOrd="0" parTransId="{011A631B-2E5C-4135-961B-8A99723502E4}" sibTransId="{4AB70040-3E9A-43AE-916C-7249E8D5EFA3}"/>
    <dgm:cxn modelId="{45E7A492-A729-4032-A84E-2C00819396DE}" srcId="{C5056E1D-0846-4860-A8AA-B6CA7670F202}" destId="{0786EFFE-3DE6-4CDE-A4D1-89C28A40BED9}" srcOrd="0" destOrd="0" parTransId="{94CCDF1A-C3A5-43EC-9DB1-EB36DA3DF0B2}" sibTransId="{60E7EEFB-BE10-413D-B814-7094F9D0CA57}"/>
    <dgm:cxn modelId="{A1412BA3-5F4E-4B23-B62F-50E7AA51B784}" type="presOf" srcId="{C5056E1D-0846-4860-A8AA-B6CA7670F202}" destId="{00B7AA3F-526C-4C04-A840-B3DC94F42465}" srcOrd="0" destOrd="0" presId="urn:microsoft.com/office/officeart/2005/8/layout/vList5"/>
    <dgm:cxn modelId="{461667AB-EB24-414D-B1C1-3658F0206983}" type="presOf" srcId="{4DFABDA1-B0A3-494C-91AB-D9BFD8D881A2}" destId="{BAD8C73B-4B2E-431F-8D94-DE3D65D36C27}" srcOrd="0" destOrd="0" presId="urn:microsoft.com/office/officeart/2005/8/layout/vList5"/>
    <dgm:cxn modelId="{0CBC1DAD-6BE9-4930-BB9F-197B497762C6}" type="presOf" srcId="{22CBADC8-0BF1-483B-BDA4-12DA8951496C}" destId="{71CAC754-CE8A-4176-9714-B7B2BAAD04B7}" srcOrd="0" destOrd="1" presId="urn:microsoft.com/office/officeart/2005/8/layout/vList5"/>
    <dgm:cxn modelId="{9A263FB0-F5FE-4699-8FFF-D2375C8B4936}" srcId="{0786EFFE-3DE6-4CDE-A4D1-89C28A40BED9}" destId="{E08808F1-5254-4122-97B2-959491FA6A8F}" srcOrd="0" destOrd="0" parTransId="{3A6238F0-33CA-48C4-B9EB-EE285E124490}" sibTransId="{0D3FC802-D2FC-4D11-AF54-0C730B20DB2A}"/>
    <dgm:cxn modelId="{F67F53B4-E044-4D5B-97C9-5F3A67C7E38F}" type="presOf" srcId="{E08808F1-5254-4122-97B2-959491FA6A8F}" destId="{3D89A435-2178-4E56-B4B0-F94F070B798F}" srcOrd="0" destOrd="0" presId="urn:microsoft.com/office/officeart/2005/8/layout/vList5"/>
    <dgm:cxn modelId="{5252ACB5-2FAD-48AB-A385-ACC3757DD884}" type="presOf" srcId="{CA6A0F4C-D96E-47A1-8817-E8FD76FB17BD}" destId="{71CAC754-CE8A-4176-9714-B7B2BAAD04B7}" srcOrd="0" destOrd="2" presId="urn:microsoft.com/office/officeart/2005/8/layout/vList5"/>
    <dgm:cxn modelId="{54358ABB-31CF-4C87-8B86-D3363DD977BC}" srcId="{4DFABDA1-B0A3-494C-91AB-D9BFD8D881A2}" destId="{ED699393-7D29-41A4-8919-4E72A7DADC9C}" srcOrd="1" destOrd="0" parTransId="{EB0D5CDC-029C-40D6-96E1-BB863494CDDD}" sibTransId="{9F94B8A9-2A59-4E08-8437-5531640376FC}"/>
    <dgm:cxn modelId="{1AC88EC4-1F4D-4C5A-A79F-E463244FFB72}" srcId="{4DFABDA1-B0A3-494C-91AB-D9BFD8D881A2}" destId="{F1C7295F-39D0-4B41-B07B-546877F2433A}" srcOrd="0" destOrd="0" parTransId="{79807E88-631B-4685-803E-07F5AC4B65B2}" sibTransId="{9197FDC9-0E70-4B68-8B90-2CD237FA07F0}"/>
    <dgm:cxn modelId="{E54642CD-C92F-449F-8ADB-D9823D8B9F88}" srcId="{F748057F-4A4C-40B0-979E-A15CB10482C2}" destId="{B27833DB-5ECF-4467-8C46-5BC08E4A95B9}" srcOrd="3" destOrd="0" parTransId="{08AD7CD1-D962-4966-9170-C1AC8A8506E6}" sibTransId="{304C4C7A-2835-4359-8ECE-92A02B4D1005}"/>
    <dgm:cxn modelId="{1342D1D0-1F13-4010-8F20-86674F965B8F}" type="presOf" srcId="{F1C7295F-39D0-4B41-B07B-546877F2433A}" destId="{9AD2E641-9E48-4954-A614-F2D4FC13DFE7}" srcOrd="0" destOrd="0" presId="urn:microsoft.com/office/officeart/2005/8/layout/vList5"/>
    <dgm:cxn modelId="{5FD422F5-C5E9-452F-961E-02A840900D4E}" srcId="{F748057F-4A4C-40B0-979E-A15CB10482C2}" destId="{22CBADC8-0BF1-483B-BDA4-12DA8951496C}" srcOrd="1" destOrd="0" parTransId="{AEB3ECC1-FC93-4456-A3E1-253C4CFDBFAD}" sibTransId="{8AB2E296-3E29-4769-AF74-174FCA24B4CC}"/>
    <dgm:cxn modelId="{CDB30BF6-D229-4650-AC46-AE896DAD5B0C}" type="presOf" srcId="{ED699393-7D29-41A4-8919-4E72A7DADC9C}" destId="{9AD2E641-9E48-4954-A614-F2D4FC13DFE7}" srcOrd="0" destOrd="1" presId="urn:microsoft.com/office/officeart/2005/8/layout/vList5"/>
    <dgm:cxn modelId="{74682C2B-7AAE-4A0F-BD01-F5DBF2BDF2FA}" type="presParOf" srcId="{00B7AA3F-526C-4C04-A840-B3DC94F42465}" destId="{F79F405C-386F-4A58-A012-CC73BAB223D0}" srcOrd="0" destOrd="0" presId="urn:microsoft.com/office/officeart/2005/8/layout/vList5"/>
    <dgm:cxn modelId="{D0B849AE-4842-41AB-936B-6B1352B6C497}" type="presParOf" srcId="{F79F405C-386F-4A58-A012-CC73BAB223D0}" destId="{280683E2-0641-4D5E-B53F-51193253ABCD}" srcOrd="0" destOrd="0" presId="urn:microsoft.com/office/officeart/2005/8/layout/vList5"/>
    <dgm:cxn modelId="{CD6C65DE-A292-4528-AAB6-F5D0A05467C9}" type="presParOf" srcId="{F79F405C-386F-4A58-A012-CC73BAB223D0}" destId="{3D89A435-2178-4E56-B4B0-F94F070B798F}" srcOrd="1" destOrd="0" presId="urn:microsoft.com/office/officeart/2005/8/layout/vList5"/>
    <dgm:cxn modelId="{7843DDE1-DD70-483D-9B3E-401638C70106}" type="presParOf" srcId="{00B7AA3F-526C-4C04-A840-B3DC94F42465}" destId="{93BD81A3-F071-4084-9C63-E65676FF5A53}" srcOrd="1" destOrd="0" presId="urn:microsoft.com/office/officeart/2005/8/layout/vList5"/>
    <dgm:cxn modelId="{E93A3CE7-D700-4644-96AA-DB1265720E4D}" type="presParOf" srcId="{00B7AA3F-526C-4C04-A840-B3DC94F42465}" destId="{13A33E75-A811-45DB-B88D-6F1673729327}" srcOrd="2" destOrd="0" presId="urn:microsoft.com/office/officeart/2005/8/layout/vList5"/>
    <dgm:cxn modelId="{D277CA64-9E90-4967-93ED-C2B4C60AE7D6}" type="presParOf" srcId="{13A33E75-A811-45DB-B88D-6F1673729327}" destId="{BAD8C73B-4B2E-431F-8D94-DE3D65D36C27}" srcOrd="0" destOrd="0" presId="urn:microsoft.com/office/officeart/2005/8/layout/vList5"/>
    <dgm:cxn modelId="{1F5D12CC-9062-4BA2-BAD7-872EF34C307D}" type="presParOf" srcId="{13A33E75-A811-45DB-B88D-6F1673729327}" destId="{9AD2E641-9E48-4954-A614-F2D4FC13DFE7}" srcOrd="1" destOrd="0" presId="urn:microsoft.com/office/officeart/2005/8/layout/vList5"/>
    <dgm:cxn modelId="{20390100-37C8-4B6B-A2F8-1007B83695EB}" type="presParOf" srcId="{00B7AA3F-526C-4C04-A840-B3DC94F42465}" destId="{472D0358-8206-4F15-A07A-8CF873AA6473}" srcOrd="3" destOrd="0" presId="urn:microsoft.com/office/officeart/2005/8/layout/vList5"/>
    <dgm:cxn modelId="{8C3E648F-DCDB-418C-9253-7C713852F42F}" type="presParOf" srcId="{00B7AA3F-526C-4C04-A840-B3DC94F42465}" destId="{284F93E6-A40D-434E-8C43-F327E2A742D6}" srcOrd="4" destOrd="0" presId="urn:microsoft.com/office/officeart/2005/8/layout/vList5"/>
    <dgm:cxn modelId="{819A87FB-BAA3-459F-BCF7-1E14A3B24F03}" type="presParOf" srcId="{284F93E6-A40D-434E-8C43-F327E2A742D6}" destId="{89C7412A-5779-439C-B616-18E1DB410D5B}" srcOrd="0" destOrd="0" presId="urn:microsoft.com/office/officeart/2005/8/layout/vList5"/>
    <dgm:cxn modelId="{75A31FEF-B78D-4754-9CEA-660A169C5672}" type="presParOf" srcId="{284F93E6-A40D-434E-8C43-F327E2A742D6}" destId="{71CAC754-CE8A-4176-9714-B7B2BAAD04B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731B1-043E-407E-BA62-7FED8B18B6AE}">
      <dsp:nvSpPr>
        <dsp:cNvPr id="0" name=""/>
        <dsp:cNvSpPr/>
      </dsp:nvSpPr>
      <dsp:spPr>
        <a:xfrm>
          <a:off x="5" y="526841"/>
          <a:ext cx="1498452" cy="209783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825" tIns="330200" rIns="116825" bIns="330200" numCol="1" spcCol="1270" anchor="t" anchorCtr="0">
          <a:noAutofit/>
        </a:bodyPr>
        <a:lstStyle/>
        <a:p>
          <a:pPr marL="0" lvl="0" indent="0" algn="l" defTabSz="488950">
            <a:lnSpc>
              <a:spcPct val="90000"/>
            </a:lnSpc>
            <a:spcBef>
              <a:spcPct val="0"/>
            </a:spcBef>
            <a:spcAft>
              <a:spcPct val="35000"/>
            </a:spcAft>
            <a:buNone/>
          </a:pPr>
          <a:r>
            <a:rPr lang="en-US" sz="1100" kern="1200"/>
            <a:t>Intake (Interim Measures &amp; Initial Assessment)</a:t>
          </a:r>
        </a:p>
      </dsp:txBody>
      <dsp:txXfrm>
        <a:off x="5" y="1324018"/>
        <a:ext cx="1498452" cy="1258700"/>
      </dsp:txXfrm>
    </dsp:sp>
    <dsp:sp modelId="{60731DAA-AD39-466B-BEE7-3A573A5C6E77}">
      <dsp:nvSpPr>
        <dsp:cNvPr id="0" name=""/>
        <dsp:cNvSpPr/>
      </dsp:nvSpPr>
      <dsp:spPr>
        <a:xfrm>
          <a:off x="435740" y="709185"/>
          <a:ext cx="629350" cy="6293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67" tIns="12700" rIns="49067" bIns="12700" numCol="1" spcCol="1270" anchor="ctr" anchorCtr="0">
          <a:noAutofit/>
        </a:bodyPr>
        <a:lstStyle/>
        <a:p>
          <a:pPr marL="0" lvl="0" indent="0" algn="ctr" defTabSz="1333500">
            <a:lnSpc>
              <a:spcPct val="90000"/>
            </a:lnSpc>
            <a:spcBef>
              <a:spcPct val="0"/>
            </a:spcBef>
            <a:spcAft>
              <a:spcPct val="35000"/>
            </a:spcAft>
            <a:buNone/>
          </a:pPr>
          <a:r>
            <a:rPr lang="en-US" sz="3000" kern="1200"/>
            <a:t>1</a:t>
          </a:r>
        </a:p>
      </dsp:txBody>
      <dsp:txXfrm>
        <a:off x="527906" y="801351"/>
        <a:ext cx="445018" cy="445018"/>
      </dsp:txXfrm>
    </dsp:sp>
    <dsp:sp modelId="{68954947-BE30-421B-A8E2-9AB4223E9CF6}">
      <dsp:nvSpPr>
        <dsp:cNvPr id="0" name=""/>
        <dsp:cNvSpPr/>
      </dsp:nvSpPr>
      <dsp:spPr>
        <a:xfrm>
          <a:off x="1189" y="2597163"/>
          <a:ext cx="1498452" cy="7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F99F18-C1AD-41DB-A504-82F657F32EDC}">
      <dsp:nvSpPr>
        <dsp:cNvPr id="0" name=""/>
        <dsp:cNvSpPr/>
      </dsp:nvSpPr>
      <dsp:spPr>
        <a:xfrm>
          <a:off x="1649486" y="499402"/>
          <a:ext cx="1498452" cy="209783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825" tIns="330200" rIns="116825" bIns="330200" numCol="1" spcCol="1270" anchor="t" anchorCtr="0">
          <a:noAutofit/>
        </a:bodyPr>
        <a:lstStyle/>
        <a:p>
          <a:pPr marL="0" lvl="0" indent="0" algn="l" defTabSz="488950">
            <a:lnSpc>
              <a:spcPct val="90000"/>
            </a:lnSpc>
            <a:spcBef>
              <a:spcPct val="0"/>
            </a:spcBef>
            <a:spcAft>
              <a:spcPct val="35000"/>
            </a:spcAft>
            <a:buNone/>
          </a:pPr>
          <a:r>
            <a:rPr lang="en-US" sz="1100" kern="1200"/>
            <a:t>Determine if Title IX or Conduct </a:t>
          </a:r>
        </a:p>
      </dsp:txBody>
      <dsp:txXfrm>
        <a:off x="1649486" y="1296578"/>
        <a:ext cx="1498452" cy="1258700"/>
      </dsp:txXfrm>
    </dsp:sp>
    <dsp:sp modelId="{10EB3DC4-2A7B-4B89-A579-43F5A0C34160}">
      <dsp:nvSpPr>
        <dsp:cNvPr id="0" name=""/>
        <dsp:cNvSpPr/>
      </dsp:nvSpPr>
      <dsp:spPr>
        <a:xfrm>
          <a:off x="2084038" y="709185"/>
          <a:ext cx="629350" cy="629350"/>
        </a:xfrm>
        <a:prstGeom prst="ellipse">
          <a:avLst/>
        </a:prstGeom>
        <a:solidFill>
          <a:schemeClr val="accent1">
            <a:hueOff val="0"/>
            <a:satOff val="0"/>
            <a:lumOff val="0"/>
            <a:alphaOff val="0"/>
          </a:schemeClr>
        </a:solidFill>
        <a:ln w="15875" cap="rnd" cmpd="sng" algn="ctr">
          <a:solidFill>
            <a:srgbClr val="BC1C1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67" tIns="12700" rIns="49067" bIns="12700" numCol="1" spcCol="1270" anchor="ctr" anchorCtr="0">
          <a:noAutofit/>
        </a:bodyPr>
        <a:lstStyle/>
        <a:p>
          <a:pPr marL="0" lvl="0" indent="0" algn="ctr" defTabSz="1333500">
            <a:lnSpc>
              <a:spcPct val="90000"/>
            </a:lnSpc>
            <a:spcBef>
              <a:spcPct val="0"/>
            </a:spcBef>
            <a:spcAft>
              <a:spcPct val="35000"/>
            </a:spcAft>
            <a:buNone/>
          </a:pPr>
          <a:r>
            <a:rPr lang="en-US" sz="3000" kern="1200"/>
            <a:t>2</a:t>
          </a:r>
        </a:p>
      </dsp:txBody>
      <dsp:txXfrm>
        <a:off x="2176204" y="801351"/>
        <a:ext cx="445018" cy="445018"/>
      </dsp:txXfrm>
    </dsp:sp>
    <dsp:sp modelId="{15AE2CBB-E990-4696-8CA7-647579D8E450}">
      <dsp:nvSpPr>
        <dsp:cNvPr id="0" name=""/>
        <dsp:cNvSpPr/>
      </dsp:nvSpPr>
      <dsp:spPr>
        <a:xfrm>
          <a:off x="1649486" y="2597163"/>
          <a:ext cx="1498452" cy="7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CA2C78-972F-4AF5-839C-A510BEE4594C}">
      <dsp:nvSpPr>
        <dsp:cNvPr id="0" name=""/>
        <dsp:cNvSpPr/>
      </dsp:nvSpPr>
      <dsp:spPr>
        <a:xfrm>
          <a:off x="3297784" y="499402"/>
          <a:ext cx="1498452" cy="209783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825" tIns="330200" rIns="116825" bIns="330200" numCol="1" spcCol="1270" anchor="t" anchorCtr="0">
          <a:noAutofit/>
        </a:bodyPr>
        <a:lstStyle/>
        <a:p>
          <a:pPr marL="0" lvl="0" indent="0" algn="l" defTabSz="488950">
            <a:lnSpc>
              <a:spcPct val="90000"/>
            </a:lnSpc>
            <a:spcBef>
              <a:spcPct val="0"/>
            </a:spcBef>
            <a:spcAft>
              <a:spcPct val="35000"/>
            </a:spcAft>
            <a:buNone/>
          </a:pPr>
          <a:r>
            <a:rPr lang="en-US" sz="1100" kern="1200"/>
            <a:t>Title IX Formal or Informal Process (Informal Resolution or Formal Investigation)</a:t>
          </a:r>
        </a:p>
      </dsp:txBody>
      <dsp:txXfrm>
        <a:off x="3297784" y="1296578"/>
        <a:ext cx="1498452" cy="1258700"/>
      </dsp:txXfrm>
    </dsp:sp>
    <dsp:sp modelId="{E95A0566-4FE0-4180-9F00-84CB4FF2BF2F}">
      <dsp:nvSpPr>
        <dsp:cNvPr id="0" name=""/>
        <dsp:cNvSpPr/>
      </dsp:nvSpPr>
      <dsp:spPr>
        <a:xfrm>
          <a:off x="3732335" y="709185"/>
          <a:ext cx="629350" cy="6293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67" tIns="12700" rIns="49067" bIns="12700" numCol="1" spcCol="1270" anchor="ctr" anchorCtr="0">
          <a:noAutofit/>
        </a:bodyPr>
        <a:lstStyle/>
        <a:p>
          <a:pPr marL="0" lvl="0" indent="0" algn="ctr" defTabSz="1333500">
            <a:lnSpc>
              <a:spcPct val="90000"/>
            </a:lnSpc>
            <a:spcBef>
              <a:spcPct val="0"/>
            </a:spcBef>
            <a:spcAft>
              <a:spcPct val="35000"/>
            </a:spcAft>
            <a:buNone/>
          </a:pPr>
          <a:r>
            <a:rPr lang="en-US" sz="3000" kern="1200"/>
            <a:t>3</a:t>
          </a:r>
        </a:p>
      </dsp:txBody>
      <dsp:txXfrm>
        <a:off x="3824501" y="801351"/>
        <a:ext cx="445018" cy="445018"/>
      </dsp:txXfrm>
    </dsp:sp>
    <dsp:sp modelId="{7582FAE5-B2F5-46F9-A9F1-23A96572A0EE}">
      <dsp:nvSpPr>
        <dsp:cNvPr id="0" name=""/>
        <dsp:cNvSpPr/>
      </dsp:nvSpPr>
      <dsp:spPr>
        <a:xfrm>
          <a:off x="3297784" y="2597163"/>
          <a:ext cx="1498452" cy="7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944E3D-1FFA-4660-B1B5-F83D83C5E684}">
      <dsp:nvSpPr>
        <dsp:cNvPr id="0" name=""/>
        <dsp:cNvSpPr/>
      </dsp:nvSpPr>
      <dsp:spPr>
        <a:xfrm>
          <a:off x="4946082" y="499402"/>
          <a:ext cx="1498452" cy="209783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825" tIns="330200" rIns="116825" bIns="330200" numCol="1" spcCol="1270" anchor="t" anchorCtr="0">
          <a:noAutofit/>
        </a:bodyPr>
        <a:lstStyle/>
        <a:p>
          <a:pPr marL="0" lvl="0" indent="0" algn="l" defTabSz="488950">
            <a:lnSpc>
              <a:spcPct val="90000"/>
            </a:lnSpc>
            <a:spcBef>
              <a:spcPct val="0"/>
            </a:spcBef>
            <a:spcAft>
              <a:spcPct val="35000"/>
            </a:spcAft>
            <a:buNone/>
          </a:pPr>
          <a:r>
            <a:rPr lang="en-US" sz="1100" kern="1200"/>
            <a:t>Formal Investigation </a:t>
          </a:r>
        </a:p>
      </dsp:txBody>
      <dsp:txXfrm>
        <a:off x="4946082" y="1296578"/>
        <a:ext cx="1498452" cy="1258700"/>
      </dsp:txXfrm>
    </dsp:sp>
    <dsp:sp modelId="{89A206F3-66AA-4DF3-B474-55A9B1E0A5FF}">
      <dsp:nvSpPr>
        <dsp:cNvPr id="0" name=""/>
        <dsp:cNvSpPr/>
      </dsp:nvSpPr>
      <dsp:spPr>
        <a:xfrm>
          <a:off x="5380633" y="709185"/>
          <a:ext cx="629350" cy="6293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67" tIns="12700" rIns="49067" bIns="12700" numCol="1" spcCol="1270" anchor="ctr" anchorCtr="0">
          <a:noAutofit/>
        </a:bodyPr>
        <a:lstStyle/>
        <a:p>
          <a:pPr marL="0" lvl="0" indent="0" algn="ctr" defTabSz="1333500">
            <a:lnSpc>
              <a:spcPct val="90000"/>
            </a:lnSpc>
            <a:spcBef>
              <a:spcPct val="0"/>
            </a:spcBef>
            <a:spcAft>
              <a:spcPct val="35000"/>
            </a:spcAft>
            <a:buNone/>
          </a:pPr>
          <a:r>
            <a:rPr lang="en-US" sz="3000" kern="1200"/>
            <a:t>4</a:t>
          </a:r>
        </a:p>
      </dsp:txBody>
      <dsp:txXfrm>
        <a:off x="5472799" y="801351"/>
        <a:ext cx="445018" cy="445018"/>
      </dsp:txXfrm>
    </dsp:sp>
    <dsp:sp modelId="{89C659AB-3535-46B6-98D2-D0A054E6E98B}">
      <dsp:nvSpPr>
        <dsp:cNvPr id="0" name=""/>
        <dsp:cNvSpPr/>
      </dsp:nvSpPr>
      <dsp:spPr>
        <a:xfrm>
          <a:off x="4946082" y="2597163"/>
          <a:ext cx="1498452" cy="7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FDB025-92ED-4D14-BC18-5ADC30994574}">
      <dsp:nvSpPr>
        <dsp:cNvPr id="0" name=""/>
        <dsp:cNvSpPr/>
      </dsp:nvSpPr>
      <dsp:spPr>
        <a:xfrm>
          <a:off x="6594379" y="499402"/>
          <a:ext cx="1498452" cy="209783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825" tIns="330200" rIns="116825" bIns="330200" numCol="1" spcCol="1270" anchor="t" anchorCtr="0">
          <a:noAutofit/>
        </a:bodyPr>
        <a:lstStyle/>
        <a:p>
          <a:pPr marL="0" lvl="0" indent="0" algn="l" defTabSz="488950">
            <a:lnSpc>
              <a:spcPct val="90000"/>
            </a:lnSpc>
            <a:spcBef>
              <a:spcPct val="0"/>
            </a:spcBef>
            <a:spcAft>
              <a:spcPct val="35000"/>
            </a:spcAft>
            <a:buNone/>
          </a:pPr>
          <a:r>
            <a:rPr lang="en-US" sz="1100" kern="1200"/>
            <a:t>Adjudication (Panel of trained adjudicators)</a:t>
          </a:r>
        </a:p>
      </dsp:txBody>
      <dsp:txXfrm>
        <a:off x="6594379" y="1296578"/>
        <a:ext cx="1498452" cy="1258700"/>
      </dsp:txXfrm>
    </dsp:sp>
    <dsp:sp modelId="{10CE8A9D-F377-47C9-9411-1D63925BC0CA}">
      <dsp:nvSpPr>
        <dsp:cNvPr id="0" name=""/>
        <dsp:cNvSpPr/>
      </dsp:nvSpPr>
      <dsp:spPr>
        <a:xfrm>
          <a:off x="7028930" y="709185"/>
          <a:ext cx="629350" cy="6293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67" tIns="12700" rIns="49067" bIns="12700" numCol="1" spcCol="1270" anchor="ctr" anchorCtr="0">
          <a:noAutofit/>
        </a:bodyPr>
        <a:lstStyle/>
        <a:p>
          <a:pPr marL="0" lvl="0" indent="0" algn="ctr" defTabSz="1333500">
            <a:lnSpc>
              <a:spcPct val="90000"/>
            </a:lnSpc>
            <a:spcBef>
              <a:spcPct val="0"/>
            </a:spcBef>
            <a:spcAft>
              <a:spcPct val="35000"/>
            </a:spcAft>
            <a:buNone/>
          </a:pPr>
          <a:r>
            <a:rPr lang="en-US" sz="3000" kern="1200"/>
            <a:t>5</a:t>
          </a:r>
        </a:p>
      </dsp:txBody>
      <dsp:txXfrm>
        <a:off x="7121096" y="801351"/>
        <a:ext cx="445018" cy="445018"/>
      </dsp:txXfrm>
    </dsp:sp>
    <dsp:sp modelId="{95C2D2CE-FE05-4024-8C9B-44A1DCD06550}">
      <dsp:nvSpPr>
        <dsp:cNvPr id="0" name=""/>
        <dsp:cNvSpPr/>
      </dsp:nvSpPr>
      <dsp:spPr>
        <a:xfrm>
          <a:off x="6594379" y="2597163"/>
          <a:ext cx="1498452" cy="7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C5E885-788F-41D5-9663-F2FCD19A2524}">
      <dsp:nvSpPr>
        <dsp:cNvPr id="0" name=""/>
        <dsp:cNvSpPr/>
      </dsp:nvSpPr>
      <dsp:spPr>
        <a:xfrm>
          <a:off x="8242677" y="499402"/>
          <a:ext cx="1498452" cy="2097833"/>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6825" tIns="330200" rIns="116825" bIns="330200" numCol="1" spcCol="1270" anchor="t" anchorCtr="0">
          <a:noAutofit/>
        </a:bodyPr>
        <a:lstStyle/>
        <a:p>
          <a:pPr marL="0" lvl="0" indent="0" algn="l" defTabSz="488950">
            <a:lnSpc>
              <a:spcPct val="90000"/>
            </a:lnSpc>
            <a:spcBef>
              <a:spcPct val="0"/>
            </a:spcBef>
            <a:spcAft>
              <a:spcPct val="35000"/>
            </a:spcAft>
            <a:buNone/>
          </a:pPr>
          <a:r>
            <a:rPr lang="en-US" sz="1100" kern="1200"/>
            <a:t>Appeal</a:t>
          </a:r>
        </a:p>
      </dsp:txBody>
      <dsp:txXfrm>
        <a:off x="8242677" y="1296578"/>
        <a:ext cx="1498452" cy="1258700"/>
      </dsp:txXfrm>
    </dsp:sp>
    <dsp:sp modelId="{AE3618A0-1A32-41C2-8AE4-BC0B52189C33}">
      <dsp:nvSpPr>
        <dsp:cNvPr id="0" name=""/>
        <dsp:cNvSpPr/>
      </dsp:nvSpPr>
      <dsp:spPr>
        <a:xfrm>
          <a:off x="8677228" y="709185"/>
          <a:ext cx="629350" cy="629350"/>
        </a:xfrm>
        <a:prstGeom prst="ellips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067" tIns="12700" rIns="49067" bIns="12700" numCol="1" spcCol="1270" anchor="ctr" anchorCtr="0">
          <a:noAutofit/>
        </a:bodyPr>
        <a:lstStyle/>
        <a:p>
          <a:pPr marL="0" lvl="0" indent="0" algn="ctr" defTabSz="1333500">
            <a:lnSpc>
              <a:spcPct val="90000"/>
            </a:lnSpc>
            <a:spcBef>
              <a:spcPct val="0"/>
            </a:spcBef>
            <a:spcAft>
              <a:spcPct val="35000"/>
            </a:spcAft>
            <a:buNone/>
          </a:pPr>
          <a:r>
            <a:rPr lang="en-US" sz="3000" kern="1200"/>
            <a:t>6</a:t>
          </a:r>
        </a:p>
      </dsp:txBody>
      <dsp:txXfrm>
        <a:off x="8769394" y="801351"/>
        <a:ext cx="445018" cy="445018"/>
      </dsp:txXfrm>
    </dsp:sp>
    <dsp:sp modelId="{3EF628FE-3EA1-44BC-B2C2-7D5032ED2960}">
      <dsp:nvSpPr>
        <dsp:cNvPr id="0" name=""/>
        <dsp:cNvSpPr/>
      </dsp:nvSpPr>
      <dsp:spPr>
        <a:xfrm>
          <a:off x="8242677" y="2597163"/>
          <a:ext cx="1498452" cy="7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72506-668F-4B1A-B7B6-D898F2A947C3}">
      <dsp:nvSpPr>
        <dsp:cNvPr id="0" name=""/>
        <dsp:cNvSpPr/>
      </dsp:nvSpPr>
      <dsp:spPr>
        <a:xfrm>
          <a:off x="2176460" y="563523"/>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2382955" y="606908"/>
        <a:ext cx="23346" cy="4669"/>
      </dsp:txXfrm>
    </dsp:sp>
    <dsp:sp modelId="{188DDCEA-868A-40A9-B40E-C91ED586C87B}">
      <dsp:nvSpPr>
        <dsp:cNvPr id="0" name=""/>
        <dsp:cNvSpPr/>
      </dsp:nvSpPr>
      <dsp:spPr>
        <a:xfrm>
          <a:off x="148092" y="19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a:latin typeface="Garamond" panose="02020404030301010803" pitchFamily="18" charset="0"/>
            </a:rPr>
            <a:t>Complaint is received. </a:t>
          </a:r>
        </a:p>
      </dsp:txBody>
      <dsp:txXfrm>
        <a:off x="148092" y="192"/>
        <a:ext cx="2030168" cy="1218100"/>
      </dsp:txXfrm>
    </dsp:sp>
    <dsp:sp modelId="{D4214EF0-7B06-4126-A375-464EA27A6580}">
      <dsp:nvSpPr>
        <dsp:cNvPr id="0" name=""/>
        <dsp:cNvSpPr/>
      </dsp:nvSpPr>
      <dsp:spPr>
        <a:xfrm>
          <a:off x="4673566" y="563523"/>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4880062" y="606908"/>
        <a:ext cx="23346" cy="4669"/>
      </dsp:txXfrm>
    </dsp:sp>
    <dsp:sp modelId="{266CD3F4-621F-4266-9FE5-74BD09D5C510}">
      <dsp:nvSpPr>
        <dsp:cNvPr id="0" name=""/>
        <dsp:cNvSpPr/>
      </dsp:nvSpPr>
      <dsp:spPr>
        <a:xfrm>
          <a:off x="2645198" y="19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a:latin typeface="Garamond" panose="02020404030301010803" pitchFamily="18" charset="0"/>
            </a:rPr>
            <a:t>Complaint is vetted to determine if it rises to a Title IX issue.</a:t>
          </a:r>
        </a:p>
      </dsp:txBody>
      <dsp:txXfrm>
        <a:off x="2645198" y="192"/>
        <a:ext cx="2030168" cy="1218100"/>
      </dsp:txXfrm>
    </dsp:sp>
    <dsp:sp modelId="{CD749859-AD5D-4731-88B6-6830732AF9D5}">
      <dsp:nvSpPr>
        <dsp:cNvPr id="0" name=""/>
        <dsp:cNvSpPr/>
      </dsp:nvSpPr>
      <dsp:spPr>
        <a:xfrm>
          <a:off x="7170673" y="563523"/>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7377169" y="606908"/>
        <a:ext cx="23346" cy="4669"/>
      </dsp:txXfrm>
    </dsp:sp>
    <dsp:sp modelId="{B51C1592-A9CD-4008-B399-4D8F519F43C8}">
      <dsp:nvSpPr>
        <dsp:cNvPr id="0" name=""/>
        <dsp:cNvSpPr/>
      </dsp:nvSpPr>
      <dsp:spPr>
        <a:xfrm>
          <a:off x="5142305" y="19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a:latin typeface="Garamond" panose="02020404030301010803" pitchFamily="18" charset="0"/>
            </a:rPr>
            <a:t>Interim measures instituted, if needed.</a:t>
          </a:r>
        </a:p>
      </dsp:txBody>
      <dsp:txXfrm>
        <a:off x="5142305" y="192"/>
        <a:ext cx="2030168" cy="1218100"/>
      </dsp:txXfrm>
    </dsp:sp>
    <dsp:sp modelId="{A96588AE-4853-4330-B92B-CFA283E6E8F6}">
      <dsp:nvSpPr>
        <dsp:cNvPr id="0" name=""/>
        <dsp:cNvSpPr/>
      </dsp:nvSpPr>
      <dsp:spPr>
        <a:xfrm>
          <a:off x="1163176" y="1216493"/>
          <a:ext cx="7491319" cy="436338"/>
        </a:xfrm>
        <a:custGeom>
          <a:avLst/>
          <a:gdLst/>
          <a:ahLst/>
          <a:cxnLst/>
          <a:rect l="0" t="0" r="0" b="0"/>
          <a:pathLst>
            <a:path>
              <a:moveTo>
                <a:pt x="7491319" y="0"/>
              </a:moveTo>
              <a:lnTo>
                <a:pt x="7491319" y="235269"/>
              </a:lnTo>
              <a:lnTo>
                <a:pt x="0" y="235269"/>
              </a:lnTo>
              <a:lnTo>
                <a:pt x="0" y="436338"/>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4721189" y="1432328"/>
        <a:ext cx="375292" cy="4669"/>
      </dsp:txXfrm>
    </dsp:sp>
    <dsp:sp modelId="{878E484C-4ED9-468F-8728-440EB94BD5BA}">
      <dsp:nvSpPr>
        <dsp:cNvPr id="0" name=""/>
        <dsp:cNvSpPr/>
      </dsp:nvSpPr>
      <dsp:spPr>
        <a:xfrm>
          <a:off x="7639411" y="19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a:latin typeface="Garamond" panose="02020404030301010803" pitchFamily="18" charset="0"/>
            </a:rPr>
            <a:t>Investigator is assigned.</a:t>
          </a:r>
        </a:p>
      </dsp:txBody>
      <dsp:txXfrm>
        <a:off x="7639411" y="192"/>
        <a:ext cx="2030168" cy="1218100"/>
      </dsp:txXfrm>
    </dsp:sp>
    <dsp:sp modelId="{A6C27C8B-8F80-4ED9-AF9D-C6F86B6BC081}">
      <dsp:nvSpPr>
        <dsp:cNvPr id="0" name=""/>
        <dsp:cNvSpPr/>
      </dsp:nvSpPr>
      <dsp:spPr>
        <a:xfrm>
          <a:off x="2176460" y="2248562"/>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2382955" y="2291947"/>
        <a:ext cx="23346" cy="4669"/>
      </dsp:txXfrm>
    </dsp:sp>
    <dsp:sp modelId="{C3B26D4F-0FBE-4773-BB21-E45160B94FB3}">
      <dsp:nvSpPr>
        <dsp:cNvPr id="0" name=""/>
        <dsp:cNvSpPr/>
      </dsp:nvSpPr>
      <dsp:spPr>
        <a:xfrm>
          <a:off x="148092" y="168523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Respondent is served a Statement of Allegations.</a:t>
          </a:r>
        </a:p>
      </dsp:txBody>
      <dsp:txXfrm>
        <a:off x="148092" y="1685232"/>
        <a:ext cx="2030168" cy="1218100"/>
      </dsp:txXfrm>
    </dsp:sp>
    <dsp:sp modelId="{EFAF5EDB-54E6-421F-AD34-A9894028EE7D}">
      <dsp:nvSpPr>
        <dsp:cNvPr id="0" name=""/>
        <dsp:cNvSpPr/>
      </dsp:nvSpPr>
      <dsp:spPr>
        <a:xfrm>
          <a:off x="4673566" y="2248562"/>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4880062" y="2291947"/>
        <a:ext cx="23346" cy="4669"/>
      </dsp:txXfrm>
    </dsp:sp>
    <dsp:sp modelId="{B25249B1-D34C-4604-B54A-8240C0A2DB14}">
      <dsp:nvSpPr>
        <dsp:cNvPr id="0" name=""/>
        <dsp:cNvSpPr/>
      </dsp:nvSpPr>
      <dsp:spPr>
        <a:xfrm>
          <a:off x="2645198" y="168523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Investigator interviews complainant and respondent (after 10 days).*</a:t>
          </a:r>
        </a:p>
      </dsp:txBody>
      <dsp:txXfrm>
        <a:off x="2645198" y="1685232"/>
        <a:ext cx="2030168" cy="1218100"/>
      </dsp:txXfrm>
    </dsp:sp>
    <dsp:sp modelId="{55658B3A-708C-41E4-88EE-14AAA9550AD8}">
      <dsp:nvSpPr>
        <dsp:cNvPr id="0" name=""/>
        <dsp:cNvSpPr/>
      </dsp:nvSpPr>
      <dsp:spPr>
        <a:xfrm>
          <a:off x="7170673" y="2248562"/>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7377169" y="2291947"/>
        <a:ext cx="23346" cy="4669"/>
      </dsp:txXfrm>
    </dsp:sp>
    <dsp:sp modelId="{C9F545F4-F0D4-4814-81B1-F9D36C95A645}">
      <dsp:nvSpPr>
        <dsp:cNvPr id="0" name=""/>
        <dsp:cNvSpPr/>
      </dsp:nvSpPr>
      <dsp:spPr>
        <a:xfrm>
          <a:off x="5142305" y="168523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Investigator interviews witnesses and collects evidence.</a:t>
          </a:r>
        </a:p>
      </dsp:txBody>
      <dsp:txXfrm>
        <a:off x="5142305" y="1685232"/>
        <a:ext cx="2030168" cy="1218100"/>
      </dsp:txXfrm>
    </dsp:sp>
    <dsp:sp modelId="{72BD8884-5C49-4BAE-A40F-7E8ED64C3C7C}">
      <dsp:nvSpPr>
        <dsp:cNvPr id="0" name=""/>
        <dsp:cNvSpPr/>
      </dsp:nvSpPr>
      <dsp:spPr>
        <a:xfrm>
          <a:off x="1163176" y="2901532"/>
          <a:ext cx="7491319" cy="436338"/>
        </a:xfrm>
        <a:custGeom>
          <a:avLst/>
          <a:gdLst/>
          <a:ahLst/>
          <a:cxnLst/>
          <a:rect l="0" t="0" r="0" b="0"/>
          <a:pathLst>
            <a:path>
              <a:moveTo>
                <a:pt x="7491319" y="0"/>
              </a:moveTo>
              <a:lnTo>
                <a:pt x="7491319" y="235269"/>
              </a:lnTo>
              <a:lnTo>
                <a:pt x="0" y="235269"/>
              </a:lnTo>
              <a:lnTo>
                <a:pt x="0" y="436338"/>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4721189" y="3117367"/>
        <a:ext cx="375292" cy="4669"/>
      </dsp:txXfrm>
    </dsp:sp>
    <dsp:sp modelId="{6FDDCBB9-C6F0-42BD-80B4-79A6EC48FD43}">
      <dsp:nvSpPr>
        <dsp:cNvPr id="0" name=""/>
        <dsp:cNvSpPr/>
      </dsp:nvSpPr>
      <dsp:spPr>
        <a:xfrm>
          <a:off x="7639411" y="1685232"/>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Investigator re-interviews complainant and respondent to give both parties a chance to respond to the statements of the other (if needed).</a:t>
          </a:r>
        </a:p>
      </dsp:txBody>
      <dsp:txXfrm>
        <a:off x="7639411" y="1685232"/>
        <a:ext cx="2030168" cy="1218100"/>
      </dsp:txXfrm>
    </dsp:sp>
    <dsp:sp modelId="{F513B565-2DEA-4452-A3F7-28A0AB26EAD7}">
      <dsp:nvSpPr>
        <dsp:cNvPr id="0" name=""/>
        <dsp:cNvSpPr/>
      </dsp:nvSpPr>
      <dsp:spPr>
        <a:xfrm>
          <a:off x="2176460" y="3933601"/>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2382955" y="3976987"/>
        <a:ext cx="23346" cy="4669"/>
      </dsp:txXfrm>
    </dsp:sp>
    <dsp:sp modelId="{7D24E97B-044E-40E9-BE81-86604B56AA6F}">
      <dsp:nvSpPr>
        <dsp:cNvPr id="0" name=""/>
        <dsp:cNvSpPr/>
      </dsp:nvSpPr>
      <dsp:spPr>
        <a:xfrm>
          <a:off x="148092" y="3370271"/>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Investigator writes a narrative, Preliminary Findings, for the Adjudication Panel</a:t>
          </a:r>
        </a:p>
      </dsp:txBody>
      <dsp:txXfrm>
        <a:off x="148092" y="3370271"/>
        <a:ext cx="2030168" cy="1218100"/>
      </dsp:txXfrm>
    </dsp:sp>
    <dsp:sp modelId="{B7ECFAF7-2A9D-4A3A-83AF-6A0E867DA11B}">
      <dsp:nvSpPr>
        <dsp:cNvPr id="0" name=""/>
        <dsp:cNvSpPr/>
      </dsp:nvSpPr>
      <dsp:spPr>
        <a:xfrm>
          <a:off x="4673566" y="3933601"/>
          <a:ext cx="436338" cy="91440"/>
        </a:xfrm>
        <a:custGeom>
          <a:avLst/>
          <a:gdLst/>
          <a:ahLst/>
          <a:cxnLst/>
          <a:rect l="0" t="0" r="0" b="0"/>
          <a:pathLst>
            <a:path>
              <a:moveTo>
                <a:pt x="0" y="45720"/>
              </a:moveTo>
              <a:lnTo>
                <a:pt x="436338"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Garamond" panose="02020404030301010803" pitchFamily="18" charset="0"/>
          </a:endParaRPr>
        </a:p>
      </dsp:txBody>
      <dsp:txXfrm>
        <a:off x="4880062" y="3976987"/>
        <a:ext cx="23346" cy="4669"/>
      </dsp:txXfrm>
    </dsp:sp>
    <dsp:sp modelId="{892944E1-EB58-49E8-BCAE-32FDF33646E3}">
      <dsp:nvSpPr>
        <dsp:cNvPr id="0" name=""/>
        <dsp:cNvSpPr/>
      </dsp:nvSpPr>
      <dsp:spPr>
        <a:xfrm>
          <a:off x="2645198" y="3370271"/>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Preliminary Findings are presented to both parties, prior to the Adjudication Panel, and parties have 5 days to respond, if desired.</a:t>
          </a:r>
        </a:p>
      </dsp:txBody>
      <dsp:txXfrm>
        <a:off x="2645198" y="3370271"/>
        <a:ext cx="2030168" cy="1218100"/>
      </dsp:txXfrm>
    </dsp:sp>
    <dsp:sp modelId="{54A3B2D7-5D6B-40D6-AC80-B88AF398F6B0}">
      <dsp:nvSpPr>
        <dsp:cNvPr id="0" name=""/>
        <dsp:cNvSpPr/>
      </dsp:nvSpPr>
      <dsp:spPr>
        <a:xfrm>
          <a:off x="5142305" y="3370271"/>
          <a:ext cx="2030168" cy="12181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480" tIns="104422" rIns="99480" bIns="104422"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Responses to the Preliminary Findings are incorporated into the final report, which is sent to both parties and Adjudication Panel.</a:t>
          </a:r>
        </a:p>
      </dsp:txBody>
      <dsp:txXfrm>
        <a:off x="5142305" y="3370271"/>
        <a:ext cx="2030168" cy="12181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9A435-2178-4E56-B4B0-F94F070B798F}">
      <dsp:nvSpPr>
        <dsp:cNvPr id="0" name=""/>
        <dsp:cNvSpPr/>
      </dsp:nvSpPr>
      <dsp:spPr>
        <a:xfrm rot="5400000">
          <a:off x="3757037" y="-1252579"/>
          <a:ext cx="1316235" cy="4155440"/>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latin typeface="Garamond" panose="02020404030301010803" pitchFamily="18" charset="0"/>
            </a:rPr>
            <a:t>There are no fixed time frames, but delays must be justified.</a:t>
          </a:r>
          <a:endParaRPr lang="en-US" sz="1500" kern="1200" dirty="0">
            <a:latin typeface="Garamond" panose="02020404030301010803" pitchFamily="18" charset="0"/>
          </a:endParaRPr>
        </a:p>
      </dsp:txBody>
      <dsp:txXfrm rot="-5400000">
        <a:off x="2337435" y="231276"/>
        <a:ext cx="4091187" cy="1187729"/>
      </dsp:txXfrm>
    </dsp:sp>
    <dsp:sp modelId="{280683E2-0641-4D5E-B53F-51193253ABCD}">
      <dsp:nvSpPr>
        <dsp:cNvPr id="0" name=""/>
        <dsp:cNvSpPr/>
      </dsp:nvSpPr>
      <dsp:spPr>
        <a:xfrm>
          <a:off x="581" y="8"/>
          <a:ext cx="2337435" cy="1645294"/>
        </a:xfrm>
        <a:prstGeom prst="roundRect">
          <a:avLst/>
        </a:prstGeom>
        <a:solidFill>
          <a:srgbClr val="BC1C1C"/>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Garamond" panose="02020404030301010803" pitchFamily="18" charset="0"/>
            </a:rPr>
            <a:t>Prompt</a:t>
          </a:r>
        </a:p>
      </dsp:txBody>
      <dsp:txXfrm>
        <a:off x="80898" y="80325"/>
        <a:ext cx="2176801" cy="1484660"/>
      </dsp:txXfrm>
    </dsp:sp>
    <dsp:sp modelId="{9AD2E641-9E48-4954-A614-F2D4FC13DFE7}">
      <dsp:nvSpPr>
        <dsp:cNvPr id="0" name=""/>
        <dsp:cNvSpPr/>
      </dsp:nvSpPr>
      <dsp:spPr>
        <a:xfrm rot="5400000">
          <a:off x="3757037" y="474979"/>
          <a:ext cx="1316235" cy="4155440"/>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latin typeface="Garamond" panose="02020404030301010803" pitchFamily="18" charset="0"/>
            </a:rPr>
            <a:t>Conflicts and appearances of conflicts are disclosed and managed.</a:t>
          </a:r>
          <a:endParaRPr lang="en-US" sz="1500" kern="1200" dirty="0">
            <a:latin typeface="Garamond" panose="02020404030301010803" pitchFamily="18" charset="0"/>
          </a:endParaRPr>
        </a:p>
        <a:p>
          <a:pPr marL="114300" lvl="1" indent="-114300" algn="l" defTabSz="666750">
            <a:lnSpc>
              <a:spcPct val="90000"/>
            </a:lnSpc>
            <a:spcBef>
              <a:spcPct val="0"/>
            </a:spcBef>
            <a:spcAft>
              <a:spcPct val="15000"/>
            </a:spcAft>
            <a:buChar char="•"/>
          </a:pPr>
          <a:r>
            <a:rPr lang="en-US" sz="1500" kern="1200">
              <a:latin typeface="Garamond" panose="02020404030301010803" pitchFamily="18" charset="0"/>
            </a:rPr>
            <a:t>Inform parties and witnesses that retaliation is prohibited.</a:t>
          </a:r>
          <a:endParaRPr lang="en-US" sz="1500" kern="1200" dirty="0">
            <a:latin typeface="Garamond" panose="02020404030301010803" pitchFamily="18" charset="0"/>
          </a:endParaRPr>
        </a:p>
      </dsp:txBody>
      <dsp:txXfrm rot="-5400000">
        <a:off x="2337435" y="1958835"/>
        <a:ext cx="4091187" cy="1187729"/>
      </dsp:txXfrm>
    </dsp:sp>
    <dsp:sp modelId="{BAD8C73B-4B2E-431F-8D94-DE3D65D36C27}">
      <dsp:nvSpPr>
        <dsp:cNvPr id="0" name=""/>
        <dsp:cNvSpPr/>
      </dsp:nvSpPr>
      <dsp:spPr>
        <a:xfrm>
          <a:off x="0" y="1730052"/>
          <a:ext cx="2337435" cy="16452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a:latin typeface="Garamond" panose="02020404030301010803" pitchFamily="18" charset="0"/>
            </a:rPr>
            <a:t>Impartial</a:t>
          </a:r>
          <a:endParaRPr lang="en-US" sz="3000" kern="1200" dirty="0">
            <a:latin typeface="Garamond" panose="02020404030301010803" pitchFamily="18" charset="0"/>
          </a:endParaRPr>
        </a:p>
      </dsp:txBody>
      <dsp:txXfrm>
        <a:off x="80317" y="1810369"/>
        <a:ext cx="2176801" cy="1484660"/>
      </dsp:txXfrm>
    </dsp:sp>
    <dsp:sp modelId="{71CAC754-CE8A-4176-9714-B7B2BAAD04B7}">
      <dsp:nvSpPr>
        <dsp:cNvPr id="0" name=""/>
        <dsp:cNvSpPr/>
      </dsp:nvSpPr>
      <dsp:spPr>
        <a:xfrm rot="5400000">
          <a:off x="3757037" y="2202539"/>
          <a:ext cx="1316235" cy="4155440"/>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latin typeface="Garamond" panose="02020404030301010803" pitchFamily="18" charset="0"/>
            </a:rPr>
            <a:t>Interview both parties.</a:t>
          </a:r>
          <a:endParaRPr lang="en-US" sz="1500" kern="1200" dirty="0">
            <a:latin typeface="Garamond" panose="02020404030301010803" pitchFamily="18" charset="0"/>
          </a:endParaRPr>
        </a:p>
        <a:p>
          <a:pPr marL="114300" lvl="1" indent="-114300" algn="l" defTabSz="666750">
            <a:lnSpc>
              <a:spcPct val="90000"/>
            </a:lnSpc>
            <a:spcBef>
              <a:spcPct val="0"/>
            </a:spcBef>
            <a:spcAft>
              <a:spcPct val="15000"/>
            </a:spcAft>
            <a:buChar char="•"/>
          </a:pPr>
          <a:r>
            <a:rPr lang="en-US" sz="1500" kern="1200">
              <a:latin typeface="Garamond" panose="02020404030301010803" pitchFamily="18" charset="0"/>
            </a:rPr>
            <a:t>Equal opportunity for parties to identify/present witnesses, evidence.</a:t>
          </a:r>
          <a:endParaRPr lang="en-US" sz="1500" kern="1200" dirty="0">
            <a:latin typeface="Garamond" panose="02020404030301010803" pitchFamily="18" charset="0"/>
          </a:endParaRPr>
        </a:p>
        <a:p>
          <a:pPr marL="114300" lvl="1" indent="-114300" algn="l" defTabSz="666750">
            <a:lnSpc>
              <a:spcPct val="90000"/>
            </a:lnSpc>
            <a:spcBef>
              <a:spcPct val="0"/>
            </a:spcBef>
            <a:spcAft>
              <a:spcPct val="15000"/>
            </a:spcAft>
            <a:buChar char="•"/>
          </a:pPr>
          <a:r>
            <a:rPr lang="en-US" sz="1500" kern="1200">
              <a:latin typeface="Garamond" panose="02020404030301010803" pitchFamily="18" charset="0"/>
            </a:rPr>
            <a:t>Right to an advisor, both parties.</a:t>
          </a:r>
          <a:endParaRPr lang="en-US" sz="1500" kern="1200" dirty="0">
            <a:latin typeface="Garamond" panose="02020404030301010803" pitchFamily="18" charset="0"/>
          </a:endParaRPr>
        </a:p>
        <a:p>
          <a:pPr marL="114300" lvl="1" indent="-114300" algn="l" defTabSz="666750">
            <a:lnSpc>
              <a:spcPct val="90000"/>
            </a:lnSpc>
            <a:spcBef>
              <a:spcPct val="0"/>
            </a:spcBef>
            <a:spcAft>
              <a:spcPct val="15000"/>
            </a:spcAft>
            <a:buChar char="•"/>
          </a:pPr>
          <a:r>
            <a:rPr lang="en-US" sz="1500" kern="1200">
              <a:latin typeface="Garamond" panose="02020404030301010803" pitchFamily="18" charset="0"/>
            </a:rPr>
            <a:t>Written notice of outcome of complaint.</a:t>
          </a:r>
          <a:endParaRPr lang="en-US" sz="1500" kern="1200" dirty="0">
            <a:latin typeface="Garamond" panose="02020404030301010803" pitchFamily="18" charset="0"/>
          </a:endParaRPr>
        </a:p>
      </dsp:txBody>
      <dsp:txXfrm rot="-5400000">
        <a:off x="2337435" y="3686395"/>
        <a:ext cx="4091187" cy="1187729"/>
      </dsp:txXfrm>
    </dsp:sp>
    <dsp:sp modelId="{89C7412A-5779-439C-B616-18E1DB410D5B}">
      <dsp:nvSpPr>
        <dsp:cNvPr id="0" name=""/>
        <dsp:cNvSpPr/>
      </dsp:nvSpPr>
      <dsp:spPr>
        <a:xfrm>
          <a:off x="0" y="3457612"/>
          <a:ext cx="2337435" cy="16452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a:latin typeface="Garamond" panose="02020404030301010803" pitchFamily="18" charset="0"/>
            </a:rPr>
            <a:t>Thorough, Adequate, Reliable, Fair</a:t>
          </a:r>
          <a:endParaRPr lang="en-US" sz="3000" kern="1200" dirty="0">
            <a:latin typeface="Garamond" panose="02020404030301010803" pitchFamily="18" charset="0"/>
          </a:endParaRPr>
        </a:p>
      </dsp:txBody>
      <dsp:txXfrm>
        <a:off x="80317" y="3537929"/>
        <a:ext cx="2176801" cy="1484660"/>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8BD96-8F3B-4E58-A5A2-73761C646447}"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B879A6-2DC9-4E1A-9161-AE7F989BDE15}" type="slidenum">
              <a:rPr lang="en-US" smtClean="0"/>
              <a:t>‹#›</a:t>
            </a:fld>
            <a:endParaRPr lang="en-US"/>
          </a:p>
        </p:txBody>
      </p:sp>
    </p:spTree>
    <p:extLst>
      <p:ext uri="{BB962C8B-B14F-4D97-AF65-F5344CB8AC3E}">
        <p14:creationId xmlns:p14="http://schemas.microsoft.com/office/powerpoint/2010/main" val="149799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B879A6-2DC9-4E1A-9161-AE7F989BDE15}" type="slidenum">
              <a:rPr lang="en-US" smtClean="0"/>
              <a:t>14</a:t>
            </a:fld>
            <a:endParaRPr lang="en-US"/>
          </a:p>
        </p:txBody>
      </p:sp>
    </p:spTree>
    <p:extLst>
      <p:ext uri="{BB962C8B-B14F-4D97-AF65-F5344CB8AC3E}">
        <p14:creationId xmlns:p14="http://schemas.microsoft.com/office/powerpoint/2010/main" val="2937814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A0CB6-CE77-A448-2302-F57B71774E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C0624B-8C83-EA92-E86C-84C3365574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C134E7-A764-0AF7-AE9C-5DA8472B9CF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A121533-8B60-238B-3386-CDB336E4D2B5}"/>
              </a:ext>
            </a:extLst>
          </p:cNvPr>
          <p:cNvSpPr>
            <a:spLocks noGrp="1"/>
          </p:cNvSpPr>
          <p:nvPr>
            <p:ph type="sldNum" sz="quarter" idx="5"/>
          </p:nvPr>
        </p:nvSpPr>
        <p:spPr/>
        <p:txBody>
          <a:bodyPr/>
          <a:lstStyle/>
          <a:p>
            <a:fld id="{BAB879A6-2DC9-4E1A-9161-AE7F989BDE15}" type="slidenum">
              <a:rPr lang="en-US" smtClean="0"/>
              <a:t>15</a:t>
            </a:fld>
            <a:endParaRPr lang="en-US"/>
          </a:p>
        </p:txBody>
      </p:sp>
    </p:spTree>
    <p:extLst>
      <p:ext uri="{BB962C8B-B14F-4D97-AF65-F5344CB8AC3E}">
        <p14:creationId xmlns:p14="http://schemas.microsoft.com/office/powerpoint/2010/main" val="211172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94154-F0A9-3780-CABC-1CED4B09E5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2AFC61-336D-FCE6-E2F2-15B7098F1E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361976-FACF-44B8-2A47-C850905A80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921DC9-3C26-88CC-4ADF-B01FD26635A3}"/>
              </a:ext>
            </a:extLst>
          </p:cNvPr>
          <p:cNvSpPr>
            <a:spLocks noGrp="1"/>
          </p:cNvSpPr>
          <p:nvPr>
            <p:ph type="sldNum" sz="quarter" idx="5"/>
          </p:nvPr>
        </p:nvSpPr>
        <p:spPr/>
        <p:txBody>
          <a:bodyPr/>
          <a:lstStyle/>
          <a:p>
            <a:fld id="{BAB879A6-2DC9-4E1A-9161-AE7F989BDE15}" type="slidenum">
              <a:rPr lang="en-US" smtClean="0"/>
              <a:t>17</a:t>
            </a:fld>
            <a:endParaRPr lang="en-US"/>
          </a:p>
        </p:txBody>
      </p:sp>
    </p:spTree>
    <p:extLst>
      <p:ext uri="{BB962C8B-B14F-4D97-AF65-F5344CB8AC3E}">
        <p14:creationId xmlns:p14="http://schemas.microsoft.com/office/powerpoint/2010/main" val="1260185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413888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EF23B4-6CB7-40BC-B4FD-F4F93F5C8ABA}"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3644846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444331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3647219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661072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1432737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2231036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1219606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704172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2222699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EF23B4-6CB7-40BC-B4FD-F4F93F5C8ABA}"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2601860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EF23B4-6CB7-40BC-B4FD-F4F93F5C8ABA}"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1250948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EF23B4-6CB7-40BC-B4FD-F4F93F5C8ABA}" type="datetimeFigureOut">
              <a:rPr lang="en-US" smtClean="0"/>
              <a:t>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1281943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EF23B4-6CB7-40BC-B4FD-F4F93F5C8ABA}" type="datetimeFigureOut">
              <a:rPr lang="en-US" smtClean="0"/>
              <a:t>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4036764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F23B4-6CB7-40BC-B4FD-F4F93F5C8ABA}" type="datetimeFigureOut">
              <a:rPr lang="en-US" smtClean="0"/>
              <a:t>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310462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EF23B4-6CB7-40BC-B4FD-F4F93F5C8ABA}"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1653034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EF23B4-6CB7-40BC-B4FD-F4F93F5C8ABA}"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61DA7-BFC4-43A9-A226-D47B8BFA5D4D}" type="slidenum">
              <a:rPr lang="en-US" smtClean="0"/>
              <a:t>‹#›</a:t>
            </a:fld>
            <a:endParaRPr lang="en-US"/>
          </a:p>
        </p:txBody>
      </p:sp>
    </p:spTree>
    <p:extLst>
      <p:ext uri="{BB962C8B-B14F-4D97-AF65-F5344CB8AC3E}">
        <p14:creationId xmlns:p14="http://schemas.microsoft.com/office/powerpoint/2010/main" val="2982479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9EF23B4-6CB7-40BC-B4FD-F4F93F5C8ABA}" type="datetimeFigureOut">
              <a:rPr lang="en-US" smtClean="0"/>
              <a:t>12/5/2024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B461DA7-BFC4-43A9-A226-D47B8BFA5D4D}" type="slidenum">
              <a:rPr lang="en-US" smtClean="0"/>
              <a:t>‹#›</a:t>
            </a:fld>
            <a:endParaRPr lang="en-US"/>
          </a:p>
        </p:txBody>
      </p:sp>
    </p:spTree>
    <p:extLst>
      <p:ext uri="{BB962C8B-B14F-4D97-AF65-F5344CB8AC3E}">
        <p14:creationId xmlns:p14="http://schemas.microsoft.com/office/powerpoint/2010/main" val="30029198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dirty="0">
                <a:latin typeface="Garamond" panose="02020404030301010803" pitchFamily="18" charset="0"/>
              </a:rPr>
              <a:t>North Greenville University</a:t>
            </a:r>
            <a:br>
              <a:rPr lang="en-US" sz="5300" dirty="0"/>
            </a:br>
            <a:r>
              <a:rPr lang="en-US" sz="5300" dirty="0"/>
              <a:t> </a:t>
            </a:r>
            <a:r>
              <a:rPr lang="en-US" b="1" dirty="0">
                <a:latin typeface="Garamond" panose="02020404030301010803" pitchFamily="18" charset="0"/>
              </a:rPr>
              <a:t>Title IX Investigator Training</a:t>
            </a:r>
          </a:p>
        </p:txBody>
      </p:sp>
      <p:sp>
        <p:nvSpPr>
          <p:cNvPr id="3" name="Subtitle 2"/>
          <p:cNvSpPr>
            <a:spLocks noGrp="1"/>
          </p:cNvSpPr>
          <p:nvPr>
            <p:ph type="subTitle" idx="1"/>
          </p:nvPr>
        </p:nvSpPr>
        <p:spPr/>
        <p:txBody>
          <a:bodyPr/>
          <a:lstStyle/>
          <a:p>
            <a:r>
              <a:rPr lang="en-US" dirty="0">
                <a:latin typeface="Garamond" panose="02020404030301010803" pitchFamily="18" charset="0"/>
              </a:rPr>
              <a:t>Presented by Rebecca Floyd</a:t>
            </a:r>
          </a:p>
        </p:txBody>
      </p:sp>
    </p:spTree>
    <p:extLst>
      <p:ext uri="{BB962C8B-B14F-4D97-AF65-F5344CB8AC3E}">
        <p14:creationId xmlns:p14="http://schemas.microsoft.com/office/powerpoint/2010/main" val="46590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0"/>
            <a:ext cx="10018713" cy="1752599"/>
          </a:xfrm>
        </p:spPr>
        <p:txBody>
          <a:bodyPr/>
          <a:lstStyle/>
          <a:p>
            <a:r>
              <a:rPr lang="en-US" dirty="0">
                <a:latin typeface="Garamond" panose="02020404030301010803" pitchFamily="18" charset="0"/>
              </a:rPr>
              <a:t>The Investigation Process at NGU</a:t>
            </a:r>
          </a:p>
        </p:txBody>
      </p:sp>
      <p:graphicFrame>
        <p:nvGraphicFramePr>
          <p:cNvPr id="6" name="Content Placeholder 2">
            <a:extLst>
              <a:ext uri="{FF2B5EF4-FFF2-40B4-BE49-F238E27FC236}">
                <a16:creationId xmlns:a16="http://schemas.microsoft.com/office/drawing/2014/main" id="{90CA4D43-2F80-2379-E6D6-FBEC746387B0}"/>
              </a:ext>
            </a:extLst>
          </p:cNvPr>
          <p:cNvGraphicFramePr>
            <a:graphicFrameLocks noGrp="1"/>
          </p:cNvGraphicFramePr>
          <p:nvPr>
            <p:ph sz="half" idx="1"/>
            <p:extLst>
              <p:ext uri="{D42A27DB-BD31-4B8C-83A1-F6EECF244321}">
                <p14:modId xmlns:p14="http://schemas.microsoft.com/office/powerpoint/2010/main" val="1243124175"/>
              </p:ext>
            </p:extLst>
          </p:nvPr>
        </p:nvGraphicFramePr>
        <p:xfrm>
          <a:off x="1484312" y="1357344"/>
          <a:ext cx="9817672" cy="45885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5159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066800"/>
            <a:ext cx="10018713" cy="1050235"/>
          </a:xfrm>
        </p:spPr>
        <p:txBody>
          <a:bodyPr/>
          <a:lstStyle/>
          <a:p>
            <a:r>
              <a:rPr lang="en-US" dirty="0">
                <a:latin typeface="Garamond" panose="02020404030301010803" pitchFamily="18" charset="0"/>
              </a:rPr>
              <a:t>Before the Investigation Begins</a:t>
            </a:r>
          </a:p>
        </p:txBody>
      </p:sp>
      <p:sp>
        <p:nvSpPr>
          <p:cNvPr id="3" name="Content Placeholder 2"/>
          <p:cNvSpPr>
            <a:spLocks noGrp="1"/>
          </p:cNvSpPr>
          <p:nvPr>
            <p:ph sz="half" idx="1"/>
          </p:nvPr>
        </p:nvSpPr>
        <p:spPr>
          <a:xfrm>
            <a:off x="1484311" y="1736035"/>
            <a:ext cx="4895055" cy="4081669"/>
          </a:xfrm>
        </p:spPr>
        <p:txBody>
          <a:bodyPr>
            <a:normAutofit lnSpcReduction="10000"/>
          </a:bodyPr>
          <a:lstStyle/>
          <a:p>
            <a:pPr marL="0" indent="0">
              <a:buNone/>
            </a:pPr>
            <a:r>
              <a:rPr lang="en-US" b="1" dirty="0">
                <a:latin typeface="Garamond" panose="02020404030301010803" pitchFamily="18" charset="0"/>
              </a:rPr>
              <a:t>The “in-take” process will handle the following:</a:t>
            </a:r>
          </a:p>
          <a:p>
            <a:r>
              <a:rPr lang="en-US" dirty="0">
                <a:latin typeface="Garamond" panose="02020404030301010803" pitchFamily="18" charset="0"/>
              </a:rPr>
              <a:t>Protect the complainant.</a:t>
            </a:r>
          </a:p>
          <a:p>
            <a:r>
              <a:rPr lang="en-US" dirty="0">
                <a:latin typeface="Garamond" panose="02020404030301010803" pitchFamily="18" charset="0"/>
              </a:rPr>
              <a:t>Notify both parties of his/her rights, including available interim measures and services.</a:t>
            </a:r>
          </a:p>
          <a:p>
            <a:r>
              <a:rPr lang="en-US" dirty="0">
                <a:latin typeface="Garamond" panose="02020404030301010803" pitchFamily="18" charset="0"/>
              </a:rPr>
              <a:t>Notify complainant of right to report to law enforcement.</a:t>
            </a:r>
          </a:p>
          <a:p>
            <a:r>
              <a:rPr lang="en-US" dirty="0">
                <a:latin typeface="Garamond" panose="02020404030301010803" pitchFamily="18" charset="0"/>
              </a:rPr>
              <a:t>Follow up with written notification of rights.</a:t>
            </a:r>
          </a:p>
          <a:p>
            <a:r>
              <a:rPr lang="en-US" dirty="0">
                <a:latin typeface="Garamond" panose="02020404030301010803" pitchFamily="18" charset="0"/>
              </a:rPr>
              <a:t>Notify campus security, if necessary.</a:t>
            </a:r>
          </a:p>
          <a:p>
            <a:r>
              <a:rPr lang="en-US" dirty="0">
                <a:latin typeface="Garamond" panose="02020404030301010803" pitchFamily="18" charset="0"/>
              </a:rPr>
              <a:t>Notify respondent of complaint.</a:t>
            </a:r>
          </a:p>
        </p:txBody>
      </p:sp>
      <p:sp>
        <p:nvSpPr>
          <p:cNvPr id="4" name="Content Placeholder 3"/>
          <p:cNvSpPr>
            <a:spLocks noGrp="1"/>
          </p:cNvSpPr>
          <p:nvPr>
            <p:ph sz="half" idx="2"/>
          </p:nvPr>
        </p:nvSpPr>
        <p:spPr>
          <a:xfrm>
            <a:off x="6607967" y="2093843"/>
            <a:ext cx="4895056" cy="3697357"/>
          </a:xfrm>
        </p:spPr>
        <p:txBody>
          <a:bodyPr>
            <a:normAutofit lnSpcReduction="10000"/>
          </a:bodyPr>
          <a:lstStyle/>
          <a:p>
            <a:pPr marL="0" indent="0">
              <a:buNone/>
            </a:pPr>
            <a:r>
              <a:rPr lang="en-US" b="1" dirty="0">
                <a:latin typeface="Garamond" panose="02020404030301010803" pitchFamily="18" charset="0"/>
              </a:rPr>
              <a:t>Things to be aware of:</a:t>
            </a:r>
          </a:p>
          <a:p>
            <a:r>
              <a:rPr lang="en-US" dirty="0">
                <a:latin typeface="Garamond" panose="02020404030301010803" pitchFamily="18" charset="0"/>
              </a:rPr>
              <a:t>Our investigation takes place either concurrently (but separate from) or in lieu of a criminal investigation.</a:t>
            </a:r>
          </a:p>
          <a:p>
            <a:r>
              <a:rPr lang="en-US" dirty="0">
                <a:latin typeface="Garamond" panose="02020404030301010803" pitchFamily="18" charset="0"/>
              </a:rPr>
              <a:t>If you’re not told, then ask if the subject of the complaint is harassment or assault.</a:t>
            </a:r>
          </a:p>
          <a:p>
            <a:r>
              <a:rPr lang="en-US" dirty="0">
                <a:latin typeface="Garamond" panose="02020404030301010803" pitchFamily="18" charset="0"/>
              </a:rPr>
              <a:t>Confirm that the respondent has been notified before you set up an appointment.</a:t>
            </a:r>
          </a:p>
          <a:p>
            <a:r>
              <a:rPr lang="en-US" dirty="0">
                <a:latin typeface="Garamond" panose="02020404030301010803" pitchFamily="18" charset="0"/>
              </a:rPr>
              <a:t>We can NEVER discourage the complainant from filing a police report.</a:t>
            </a:r>
          </a:p>
          <a:p>
            <a:r>
              <a:rPr lang="en-US" dirty="0">
                <a:latin typeface="Garamond" panose="02020404030301010803" pitchFamily="18" charset="0"/>
              </a:rPr>
              <a:t>Ask about interim measures that are in place.</a:t>
            </a:r>
          </a:p>
        </p:txBody>
      </p:sp>
    </p:spTree>
    <p:extLst>
      <p:ext uri="{BB962C8B-B14F-4D97-AF65-F5344CB8AC3E}">
        <p14:creationId xmlns:p14="http://schemas.microsoft.com/office/powerpoint/2010/main" val="2926888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3. Stages of Investigation/Pre-Investigation</a:t>
            </a:r>
          </a:p>
        </p:txBody>
      </p:sp>
      <p:sp>
        <p:nvSpPr>
          <p:cNvPr id="3" name="Content Placeholder 2"/>
          <p:cNvSpPr>
            <a:spLocks noGrp="1"/>
          </p:cNvSpPr>
          <p:nvPr>
            <p:ph idx="1"/>
          </p:nvPr>
        </p:nvSpPr>
        <p:spPr>
          <a:xfrm>
            <a:off x="1484311" y="1789175"/>
            <a:ext cx="10018713" cy="4245865"/>
          </a:xfrm>
        </p:spPr>
        <p:txBody>
          <a:bodyPr>
            <a:noAutofit/>
          </a:bodyPr>
          <a:lstStyle/>
          <a:p>
            <a:pPr marL="514350" indent="-514350">
              <a:buFont typeface="+mj-lt"/>
              <a:buAutoNum type="arabicPeriod"/>
            </a:pPr>
            <a:r>
              <a:rPr lang="en-US" sz="2800" dirty="0">
                <a:latin typeface="Garamond" panose="02020404030301010803" pitchFamily="18" charset="0"/>
              </a:rPr>
              <a:t>Interview complaint and respondent and outline investigation.</a:t>
            </a:r>
          </a:p>
          <a:p>
            <a:pPr marL="514350" indent="-514350">
              <a:buFont typeface="+mj-lt"/>
              <a:buAutoNum type="arabicPeriod"/>
            </a:pPr>
            <a:r>
              <a:rPr lang="en-US" sz="2800" dirty="0">
                <a:latin typeface="Garamond" panose="02020404030301010803" pitchFamily="18" charset="0"/>
              </a:rPr>
              <a:t>Interview witnesses and gather other evidence.</a:t>
            </a:r>
          </a:p>
          <a:p>
            <a:pPr marL="514350" indent="-514350">
              <a:buFont typeface="+mj-lt"/>
              <a:buAutoNum type="arabicPeriod"/>
            </a:pPr>
            <a:r>
              <a:rPr lang="en-US" sz="2800" dirty="0">
                <a:latin typeface="Garamond" panose="02020404030301010803" pitchFamily="18" charset="0"/>
              </a:rPr>
              <a:t>Review/revise/re-interview, as needed.</a:t>
            </a:r>
          </a:p>
          <a:p>
            <a:pPr marL="514350" indent="-514350">
              <a:buFont typeface="+mj-lt"/>
              <a:buAutoNum type="arabicPeriod"/>
            </a:pPr>
            <a:r>
              <a:rPr lang="en-US" sz="2800" dirty="0">
                <a:latin typeface="Garamond" panose="02020404030301010803" pitchFamily="18" charset="0"/>
              </a:rPr>
              <a:t>Write up Statement of Findings/Preliminary Report.</a:t>
            </a:r>
          </a:p>
          <a:p>
            <a:pPr marL="514350" indent="-514350">
              <a:buFont typeface="+mj-lt"/>
              <a:buAutoNum type="arabicPeriod"/>
            </a:pPr>
            <a:r>
              <a:rPr lang="en-US" sz="2800" dirty="0">
                <a:latin typeface="Garamond" panose="02020404030301010803" pitchFamily="18" charset="0"/>
              </a:rPr>
              <a:t>Consider responses of parties to Statement of Findings, as needed.</a:t>
            </a:r>
          </a:p>
          <a:p>
            <a:pPr marL="514350" indent="-514350">
              <a:buFont typeface="+mj-lt"/>
              <a:buAutoNum type="arabicPeriod"/>
            </a:pPr>
            <a:r>
              <a:rPr lang="en-US" sz="2800" dirty="0">
                <a:latin typeface="Garamond" panose="02020404030301010803" pitchFamily="18" charset="0"/>
              </a:rPr>
              <a:t>Write up Final Statement of Findings.</a:t>
            </a:r>
          </a:p>
        </p:txBody>
      </p:sp>
    </p:spTree>
    <p:extLst>
      <p:ext uri="{BB962C8B-B14F-4D97-AF65-F5344CB8AC3E}">
        <p14:creationId xmlns:p14="http://schemas.microsoft.com/office/powerpoint/2010/main" val="2957080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5">
            <a:extLst>
              <a:ext uri="{FF2B5EF4-FFF2-40B4-BE49-F238E27FC236}">
                <a16:creationId xmlns:a16="http://schemas.microsoft.com/office/drawing/2014/main" id="{A0EF55D9-999D-072C-CF3F-CD4D8D9559C0}"/>
              </a:ext>
            </a:extLst>
          </p:cNvPr>
          <p:cNvGraphicFramePr>
            <a:graphicFrameLocks/>
          </p:cNvGraphicFramePr>
          <p:nvPr>
            <p:extLst>
              <p:ext uri="{D42A27DB-BD31-4B8C-83A1-F6EECF244321}">
                <p14:modId xmlns:p14="http://schemas.microsoft.com/office/powerpoint/2010/main" val="2773186513"/>
              </p:ext>
            </p:extLst>
          </p:nvPr>
        </p:nvGraphicFramePr>
        <p:xfrm>
          <a:off x="3103529" y="1464013"/>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txBox="1">
            <a:spLocks/>
          </p:cNvSpPr>
          <p:nvPr/>
        </p:nvSpPr>
        <p:spPr>
          <a:xfrm>
            <a:off x="2110131" y="637260"/>
            <a:ext cx="8479670" cy="829013"/>
          </a:xfrm>
          <a:prstGeom prst="rect">
            <a:avLst/>
          </a:prstGeom>
        </p:spPr>
        <p:txBody>
          <a:bodyP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400" dirty="0">
                <a:latin typeface="Garamond" panose="02020404030301010803" pitchFamily="18" charset="0"/>
              </a:rPr>
              <a:t>Characteristics of a Good Investigation</a:t>
            </a:r>
          </a:p>
        </p:txBody>
      </p:sp>
    </p:spTree>
    <p:extLst>
      <p:ext uri="{BB962C8B-B14F-4D97-AF65-F5344CB8AC3E}">
        <p14:creationId xmlns:p14="http://schemas.microsoft.com/office/powerpoint/2010/main" val="2227161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9C6033-3DD8-AC88-1FE4-8C8EB611174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F5B6559-5133-448D-A2B3-E43A92AE6122}"/>
              </a:ext>
            </a:extLst>
          </p:cNvPr>
          <p:cNvSpPr>
            <a:spLocks noGrp="1"/>
          </p:cNvSpPr>
          <p:nvPr>
            <p:ph type="title"/>
          </p:nvPr>
        </p:nvSpPr>
        <p:spPr/>
        <p:txBody>
          <a:bodyPr/>
          <a:lstStyle/>
          <a:p>
            <a:r>
              <a:rPr lang="en-US" dirty="0">
                <a:latin typeface="Garamond" panose="02020404030301010803" pitchFamily="18" charset="0"/>
              </a:rPr>
              <a:t>Prior to the Interview</a:t>
            </a:r>
          </a:p>
        </p:txBody>
      </p:sp>
      <p:sp>
        <p:nvSpPr>
          <p:cNvPr id="6" name="Content Placeholder 5">
            <a:extLst>
              <a:ext uri="{FF2B5EF4-FFF2-40B4-BE49-F238E27FC236}">
                <a16:creationId xmlns:a16="http://schemas.microsoft.com/office/drawing/2014/main" id="{4CB2329F-2851-E7AD-4BAD-3B73F65F505F}"/>
              </a:ext>
            </a:extLst>
          </p:cNvPr>
          <p:cNvSpPr>
            <a:spLocks noGrp="1"/>
          </p:cNvSpPr>
          <p:nvPr>
            <p:ph idx="1"/>
          </p:nvPr>
        </p:nvSpPr>
        <p:spPr>
          <a:xfrm>
            <a:off x="1484310" y="1801091"/>
            <a:ext cx="10018713" cy="3990109"/>
          </a:xfrm>
        </p:spPr>
        <p:txBody>
          <a:bodyPr/>
          <a:lstStyle/>
          <a:p>
            <a:r>
              <a:rPr lang="en-US" dirty="0">
                <a:latin typeface="Garamond" panose="02020404030301010803" pitchFamily="18" charset="0"/>
              </a:rPr>
              <a:t>Secure an appropriate meeting location and allow for enough time to conclude interview.</a:t>
            </a:r>
          </a:p>
          <a:p>
            <a:r>
              <a:rPr lang="en-US" dirty="0">
                <a:latin typeface="Garamond" panose="02020404030301010803" pitchFamily="18" charset="0"/>
              </a:rPr>
              <a:t>Provide written notice of the meeting to both parties. </a:t>
            </a:r>
          </a:p>
          <a:p>
            <a:r>
              <a:rPr lang="en-US" dirty="0">
                <a:latin typeface="Garamond" panose="02020404030301010803" pitchFamily="18" charset="0"/>
              </a:rPr>
              <a:t>Inform both parties of their right to have an advisor present.</a:t>
            </a:r>
          </a:p>
          <a:p>
            <a:r>
              <a:rPr lang="en-US" dirty="0">
                <a:latin typeface="Garamond" panose="02020404030301010803" pitchFamily="18" charset="0"/>
              </a:rPr>
              <a:t>Prepare for meeting by reviewing notes/creating questions prior to the meeting. </a:t>
            </a:r>
          </a:p>
        </p:txBody>
      </p:sp>
    </p:spTree>
    <p:extLst>
      <p:ext uri="{BB962C8B-B14F-4D97-AF65-F5344CB8AC3E}">
        <p14:creationId xmlns:p14="http://schemas.microsoft.com/office/powerpoint/2010/main" val="1632208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A7C01-FF68-EE3C-E551-9F14C98333E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768CF4A-5E7C-5C90-B879-42B9B763CA41}"/>
              </a:ext>
            </a:extLst>
          </p:cNvPr>
          <p:cNvSpPr>
            <a:spLocks noGrp="1"/>
          </p:cNvSpPr>
          <p:nvPr>
            <p:ph type="title"/>
          </p:nvPr>
        </p:nvSpPr>
        <p:spPr/>
        <p:txBody>
          <a:bodyPr/>
          <a:lstStyle/>
          <a:p>
            <a:r>
              <a:rPr lang="en-US" dirty="0">
                <a:latin typeface="Garamond" panose="02020404030301010803" pitchFamily="18" charset="0"/>
              </a:rPr>
              <a:t>Title IX Advisors</a:t>
            </a:r>
          </a:p>
        </p:txBody>
      </p:sp>
      <p:sp>
        <p:nvSpPr>
          <p:cNvPr id="6" name="Content Placeholder 5">
            <a:extLst>
              <a:ext uri="{FF2B5EF4-FFF2-40B4-BE49-F238E27FC236}">
                <a16:creationId xmlns:a16="http://schemas.microsoft.com/office/drawing/2014/main" id="{671553D1-F5C0-5466-40B6-249D91FA5A3D}"/>
              </a:ext>
            </a:extLst>
          </p:cNvPr>
          <p:cNvSpPr>
            <a:spLocks noGrp="1"/>
          </p:cNvSpPr>
          <p:nvPr>
            <p:ph idx="1"/>
          </p:nvPr>
        </p:nvSpPr>
        <p:spPr>
          <a:xfrm>
            <a:off x="1484310" y="1801091"/>
            <a:ext cx="10018713" cy="3990109"/>
          </a:xfrm>
        </p:spPr>
        <p:txBody>
          <a:bodyPr/>
          <a:lstStyle/>
          <a:p>
            <a:pPr algn="l" fontAlgn="ctr">
              <a:spcAft>
                <a:spcPts val="1500"/>
              </a:spcAft>
            </a:pPr>
            <a:r>
              <a:rPr lang="en-US" b="0" i="0" dirty="0">
                <a:solidFill>
                  <a:srgbClr val="001D35"/>
                </a:solidFill>
                <a:effectLst/>
                <a:latin typeface="Garamond" panose="02020404030301010803" pitchFamily="18" charset="0"/>
              </a:rPr>
              <a:t>A Title IX advisor is a person who supports and advises a party in a Title IX case. Their role is to help the party navigate the process, and they can be present at meetings, interviews, hearings, and appeals. </a:t>
            </a:r>
          </a:p>
          <a:p>
            <a:pPr algn="l">
              <a:spcBef>
                <a:spcPts val="750"/>
              </a:spcBef>
              <a:spcAft>
                <a:spcPts val="1500"/>
              </a:spcAft>
            </a:pPr>
            <a:r>
              <a:rPr lang="en-US" b="0" i="0" dirty="0">
                <a:solidFill>
                  <a:srgbClr val="001D35"/>
                </a:solidFill>
                <a:effectLst/>
                <a:latin typeface="Garamond" panose="02020404030301010803" pitchFamily="18" charset="0"/>
              </a:rPr>
              <a:t>A Title IX advisor can be anyone, including a friend, family member, or attorney. The party can choose their own advisor, or the school or university can appoint one if requested. </a:t>
            </a:r>
          </a:p>
          <a:p>
            <a:pPr marL="0" indent="0">
              <a:buNone/>
            </a:pPr>
            <a:endParaRPr lang="en-US" dirty="0">
              <a:latin typeface="Garamond" panose="02020404030301010803" pitchFamily="18" charset="0"/>
            </a:endParaRPr>
          </a:p>
        </p:txBody>
      </p:sp>
    </p:spTree>
    <p:extLst>
      <p:ext uri="{BB962C8B-B14F-4D97-AF65-F5344CB8AC3E}">
        <p14:creationId xmlns:p14="http://schemas.microsoft.com/office/powerpoint/2010/main" val="3164504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997226"/>
          </a:xfrm>
        </p:spPr>
        <p:txBody>
          <a:bodyPr/>
          <a:lstStyle/>
          <a:p>
            <a:r>
              <a:rPr lang="en-US" dirty="0">
                <a:latin typeface="Garamond" panose="02020404030301010803" pitchFamily="18" charset="0"/>
              </a:rPr>
              <a:t>4. Conducting the Investigation</a:t>
            </a:r>
          </a:p>
        </p:txBody>
      </p:sp>
      <p:sp>
        <p:nvSpPr>
          <p:cNvPr id="3" name="Content Placeholder 2"/>
          <p:cNvSpPr>
            <a:spLocks noGrp="1"/>
          </p:cNvSpPr>
          <p:nvPr>
            <p:ph idx="1"/>
          </p:nvPr>
        </p:nvSpPr>
        <p:spPr>
          <a:xfrm>
            <a:off x="1484310" y="1842053"/>
            <a:ext cx="10018713" cy="3949148"/>
          </a:xfrm>
        </p:spPr>
        <p:txBody>
          <a:bodyPr/>
          <a:lstStyle/>
          <a:p>
            <a:r>
              <a:rPr lang="en-US" dirty="0">
                <a:latin typeface="Garamond" panose="02020404030301010803" pitchFamily="18" charset="0"/>
              </a:rPr>
              <a:t>Stay organized.</a:t>
            </a:r>
          </a:p>
          <a:p>
            <a:r>
              <a:rPr lang="en-US" dirty="0">
                <a:latin typeface="Garamond" panose="02020404030301010803" pitchFamily="18" charset="0"/>
              </a:rPr>
              <a:t>Keep details of who you interviewed and when. Consider recording interviews.</a:t>
            </a:r>
          </a:p>
          <a:p>
            <a:r>
              <a:rPr lang="en-US" dirty="0">
                <a:latin typeface="Garamond" panose="02020404030301010803" pitchFamily="18" charset="0"/>
              </a:rPr>
              <a:t>Type up your notes at your earliest convenience.  </a:t>
            </a:r>
          </a:p>
          <a:p>
            <a:r>
              <a:rPr lang="en-US" dirty="0">
                <a:latin typeface="Garamond" panose="02020404030301010803" pitchFamily="18" charset="0"/>
              </a:rPr>
              <a:t>Keep a file of all documents and notes.</a:t>
            </a:r>
          </a:p>
          <a:p>
            <a:r>
              <a:rPr lang="en-US" dirty="0">
                <a:latin typeface="Garamond" panose="02020404030301010803" pitchFamily="18" charset="0"/>
              </a:rPr>
              <a:t>Think about how you will summarize the facts in your report to help assess whether you’ve gathered all the information/evidence you need.</a:t>
            </a:r>
          </a:p>
          <a:p>
            <a:r>
              <a:rPr lang="en-US" dirty="0">
                <a:latin typeface="Garamond" panose="02020404030301010803" pitchFamily="18" charset="0"/>
              </a:rPr>
              <a:t>Draft as you go.  Set up your “chapters” and fill in the information.</a:t>
            </a:r>
          </a:p>
        </p:txBody>
      </p:sp>
    </p:spTree>
    <p:extLst>
      <p:ext uri="{BB962C8B-B14F-4D97-AF65-F5344CB8AC3E}">
        <p14:creationId xmlns:p14="http://schemas.microsoft.com/office/powerpoint/2010/main" val="1027891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C98EF-CA66-680D-D0AE-B1D1CE657C4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9AD2FF8-1D8D-B58A-A7E4-A0B90E453FF9}"/>
              </a:ext>
            </a:extLst>
          </p:cNvPr>
          <p:cNvSpPr>
            <a:spLocks noGrp="1"/>
          </p:cNvSpPr>
          <p:nvPr>
            <p:ph type="title"/>
          </p:nvPr>
        </p:nvSpPr>
        <p:spPr>
          <a:xfrm>
            <a:off x="1484311" y="454892"/>
            <a:ext cx="10018713" cy="976746"/>
          </a:xfrm>
        </p:spPr>
        <p:txBody>
          <a:bodyPr/>
          <a:lstStyle/>
          <a:p>
            <a:r>
              <a:rPr lang="en-US" dirty="0">
                <a:latin typeface="Garamond" panose="02020404030301010803" pitchFamily="18" charset="0"/>
              </a:rPr>
              <a:t>Expectations</a:t>
            </a:r>
          </a:p>
        </p:txBody>
      </p:sp>
      <p:sp>
        <p:nvSpPr>
          <p:cNvPr id="6" name="Content Placeholder 5">
            <a:extLst>
              <a:ext uri="{FF2B5EF4-FFF2-40B4-BE49-F238E27FC236}">
                <a16:creationId xmlns:a16="http://schemas.microsoft.com/office/drawing/2014/main" id="{3EE9A3A8-3A0B-66EC-4DCC-33CC95F1F32E}"/>
              </a:ext>
            </a:extLst>
          </p:cNvPr>
          <p:cNvSpPr>
            <a:spLocks noGrp="1"/>
          </p:cNvSpPr>
          <p:nvPr>
            <p:ph idx="1"/>
          </p:nvPr>
        </p:nvSpPr>
        <p:spPr>
          <a:xfrm>
            <a:off x="1969220" y="1431638"/>
            <a:ext cx="4934962" cy="5366326"/>
          </a:xfrm>
        </p:spPr>
        <p:txBody>
          <a:bodyPr>
            <a:normAutofit/>
          </a:bodyPr>
          <a:lstStyle/>
          <a:p>
            <a:r>
              <a:rPr lang="en-US" sz="1800" dirty="0">
                <a:latin typeface="Garamond" panose="02020404030301010803" pitchFamily="18" charset="0"/>
              </a:rPr>
              <a:t>What they should expect of you:</a:t>
            </a:r>
          </a:p>
          <a:p>
            <a:pPr lvl="1"/>
            <a:r>
              <a:rPr lang="en-US" sz="1600" dirty="0">
                <a:latin typeface="Garamond" panose="02020404030301010803" pitchFamily="18" charset="0"/>
              </a:rPr>
              <a:t>Neutral party. Your only job is to record the facts.</a:t>
            </a:r>
          </a:p>
          <a:p>
            <a:pPr lvl="1"/>
            <a:r>
              <a:rPr lang="en-US" sz="1600" dirty="0">
                <a:latin typeface="Garamond" panose="02020404030301010803" pitchFamily="18" charset="0"/>
              </a:rPr>
              <a:t>Listen.</a:t>
            </a:r>
          </a:p>
          <a:p>
            <a:pPr lvl="1"/>
            <a:r>
              <a:rPr lang="en-US" sz="1600" dirty="0">
                <a:latin typeface="Garamond" panose="02020404030301010803" pitchFamily="18" charset="0"/>
              </a:rPr>
              <a:t>All information will be kept private.</a:t>
            </a:r>
          </a:p>
          <a:p>
            <a:pPr lvl="1"/>
            <a:r>
              <a:rPr lang="en-US" sz="1600" dirty="0">
                <a:latin typeface="Garamond" panose="02020404030301010803" pitchFamily="18" charset="0"/>
              </a:rPr>
              <a:t>What you will do with any recording/notes.</a:t>
            </a:r>
          </a:p>
          <a:p>
            <a:pPr lvl="1"/>
            <a:r>
              <a:rPr lang="en-US" sz="1600" dirty="0">
                <a:latin typeface="Garamond" panose="02020404030301010803" pitchFamily="18" charset="0"/>
              </a:rPr>
              <a:t>That you will have to ask difficult/awkward questions.</a:t>
            </a:r>
          </a:p>
          <a:p>
            <a:pPr lvl="1"/>
            <a:r>
              <a:rPr lang="en-US" sz="1600" dirty="0">
                <a:latin typeface="Garamond" panose="02020404030301010803" pitchFamily="18" charset="0"/>
              </a:rPr>
              <a:t>This will not be their only opportunity to speak with you.</a:t>
            </a:r>
          </a:p>
          <a:p>
            <a:pPr lvl="1"/>
            <a:r>
              <a:rPr lang="en-US" sz="1600" dirty="0">
                <a:latin typeface="Garamond" panose="02020404030301010803" pitchFamily="18" charset="0"/>
              </a:rPr>
              <a:t>Notify both parties of opportunity for follow up interviews, and what may come next.</a:t>
            </a:r>
          </a:p>
          <a:p>
            <a:pPr lvl="1"/>
            <a:r>
              <a:rPr lang="en-US" sz="1600" dirty="0">
                <a:latin typeface="Garamond" panose="02020404030301010803" pitchFamily="18" charset="0"/>
              </a:rPr>
              <a:t>If you don’t know the answer to their question, let them know that either you or Dr. Kramer will get them an answer. </a:t>
            </a:r>
          </a:p>
        </p:txBody>
      </p:sp>
      <p:sp>
        <p:nvSpPr>
          <p:cNvPr id="2" name="Content Placeholder 5">
            <a:extLst>
              <a:ext uri="{FF2B5EF4-FFF2-40B4-BE49-F238E27FC236}">
                <a16:creationId xmlns:a16="http://schemas.microsoft.com/office/drawing/2014/main" id="{06997373-7858-AC1A-403F-92C19C7162DB}"/>
              </a:ext>
            </a:extLst>
          </p:cNvPr>
          <p:cNvSpPr txBox="1">
            <a:spLocks/>
          </p:cNvSpPr>
          <p:nvPr/>
        </p:nvSpPr>
        <p:spPr>
          <a:xfrm>
            <a:off x="7130472" y="1072574"/>
            <a:ext cx="4934962" cy="3666836"/>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1800" dirty="0">
                <a:latin typeface="Garamond" panose="02020404030301010803" pitchFamily="18" charset="0"/>
              </a:rPr>
              <a:t>What you expect of them: </a:t>
            </a:r>
          </a:p>
          <a:p>
            <a:pPr lvl="1"/>
            <a:r>
              <a:rPr lang="en-US" sz="1400" dirty="0">
                <a:latin typeface="Garamond" panose="02020404030301010803" pitchFamily="18" charset="0"/>
              </a:rPr>
              <a:t>Honestly.</a:t>
            </a:r>
          </a:p>
          <a:p>
            <a:pPr lvl="1"/>
            <a:r>
              <a:rPr lang="en-US" sz="1400" dirty="0">
                <a:latin typeface="Garamond" panose="02020404030301010803" pitchFamily="18" charset="0"/>
              </a:rPr>
              <a:t>That they will seek clarify if needed (give them permission to do so). </a:t>
            </a:r>
          </a:p>
          <a:p>
            <a:pPr lvl="1"/>
            <a:r>
              <a:rPr lang="en-US" sz="1400" dirty="0">
                <a:latin typeface="Garamond" panose="02020404030301010803" pitchFamily="18" charset="0"/>
              </a:rPr>
              <a:t>That they won’t guess or fill in blanks. </a:t>
            </a:r>
          </a:p>
          <a:p>
            <a:pPr lvl="1"/>
            <a:r>
              <a:rPr lang="en-US" sz="1400" dirty="0">
                <a:latin typeface="Garamond" panose="02020404030301010803" pitchFamily="18" charset="0"/>
              </a:rPr>
              <a:t>That they continue to keep the process confidential. </a:t>
            </a:r>
          </a:p>
        </p:txBody>
      </p:sp>
    </p:spTree>
    <p:extLst>
      <p:ext uri="{BB962C8B-B14F-4D97-AF65-F5344CB8AC3E}">
        <p14:creationId xmlns:p14="http://schemas.microsoft.com/office/powerpoint/2010/main" val="1139980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The Investigative Plan</a:t>
            </a:r>
          </a:p>
        </p:txBody>
      </p:sp>
      <p:sp>
        <p:nvSpPr>
          <p:cNvPr id="3" name="Content Placeholder 2"/>
          <p:cNvSpPr>
            <a:spLocks noGrp="1"/>
          </p:cNvSpPr>
          <p:nvPr>
            <p:ph idx="1"/>
          </p:nvPr>
        </p:nvSpPr>
        <p:spPr/>
        <p:txBody>
          <a:bodyPr>
            <a:normAutofit/>
          </a:bodyPr>
          <a:lstStyle/>
          <a:p>
            <a:r>
              <a:rPr lang="en-US" dirty="0">
                <a:latin typeface="Garamond" panose="02020404030301010803" pitchFamily="18" charset="0"/>
              </a:rPr>
              <a:t>An investigative plan is critical to ensure that you:</a:t>
            </a:r>
          </a:p>
          <a:p>
            <a:pPr lvl="1"/>
            <a:r>
              <a:rPr lang="en-US" sz="2400" dirty="0">
                <a:latin typeface="Garamond" panose="02020404030301010803" pitchFamily="18" charset="0"/>
              </a:rPr>
              <a:t>Have a clear course of action.</a:t>
            </a:r>
          </a:p>
          <a:p>
            <a:pPr lvl="1"/>
            <a:r>
              <a:rPr lang="en-US" sz="2400" dirty="0">
                <a:latin typeface="Garamond" panose="02020404030301010803" pitchFamily="18" charset="0"/>
              </a:rPr>
              <a:t>Stay organized throughout the investigation.</a:t>
            </a:r>
          </a:p>
          <a:p>
            <a:pPr lvl="1"/>
            <a:r>
              <a:rPr lang="en-US" sz="2400" dirty="0">
                <a:latin typeface="Garamond" panose="02020404030301010803" pitchFamily="18" charset="0"/>
              </a:rPr>
              <a:t>Ensure that you capture all relevant aspects of the case.</a:t>
            </a:r>
          </a:p>
          <a:p>
            <a:pPr lvl="1"/>
            <a:r>
              <a:rPr lang="en-US" sz="2400" dirty="0">
                <a:latin typeface="Garamond" panose="02020404030301010803" pitchFamily="18" charset="0"/>
              </a:rPr>
              <a:t>Demonstrate fairness and equality to both parties.</a:t>
            </a:r>
          </a:p>
        </p:txBody>
      </p:sp>
    </p:spTree>
    <p:extLst>
      <p:ext uri="{BB962C8B-B14F-4D97-AF65-F5344CB8AC3E}">
        <p14:creationId xmlns:p14="http://schemas.microsoft.com/office/powerpoint/2010/main" val="565620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Working with the Complainant/Respondent</a:t>
            </a:r>
          </a:p>
        </p:txBody>
      </p:sp>
      <p:sp>
        <p:nvSpPr>
          <p:cNvPr id="4" name="Content Placeholder 3"/>
          <p:cNvSpPr>
            <a:spLocks noGrp="1"/>
          </p:cNvSpPr>
          <p:nvPr>
            <p:ph sz="half" idx="1"/>
          </p:nvPr>
        </p:nvSpPr>
        <p:spPr>
          <a:xfrm>
            <a:off x="1484311" y="2061718"/>
            <a:ext cx="4895055" cy="3803374"/>
          </a:xfrm>
        </p:spPr>
        <p:txBody>
          <a:bodyPr/>
          <a:lstStyle/>
          <a:p>
            <a:r>
              <a:rPr lang="en-US" dirty="0">
                <a:latin typeface="Garamond" panose="02020404030301010803" pitchFamily="18" charset="0"/>
              </a:rPr>
              <a:t>Slow down.</a:t>
            </a:r>
          </a:p>
          <a:p>
            <a:r>
              <a:rPr lang="en-US" dirty="0">
                <a:latin typeface="Garamond" panose="02020404030301010803" pitchFamily="18" charset="0"/>
              </a:rPr>
              <a:t>Make him/her feel comfortable.</a:t>
            </a:r>
          </a:p>
          <a:p>
            <a:r>
              <a:rPr lang="en-US" dirty="0">
                <a:latin typeface="Garamond" panose="02020404030301010803" pitchFamily="18" charset="0"/>
              </a:rPr>
              <a:t>Set expectations.</a:t>
            </a:r>
          </a:p>
          <a:p>
            <a:r>
              <a:rPr lang="en-US" dirty="0">
                <a:latin typeface="Garamond" panose="02020404030301010803" pitchFamily="18" charset="0"/>
              </a:rPr>
              <a:t>Explain the process. Remind of the ability to ask questions and present information during the entire process.</a:t>
            </a:r>
          </a:p>
          <a:p>
            <a:r>
              <a:rPr lang="en-US" dirty="0">
                <a:latin typeface="Garamond" panose="02020404030301010803" pitchFamily="18" charset="0"/>
              </a:rPr>
              <a:t>Recognize the impact of trauma on memory.</a:t>
            </a:r>
          </a:p>
          <a:p>
            <a:endParaRPr lang="en-US" dirty="0">
              <a:latin typeface="Garamond" panose="02020404030301010803" pitchFamily="18" charset="0"/>
            </a:endParaRPr>
          </a:p>
        </p:txBody>
      </p:sp>
      <p:sp>
        <p:nvSpPr>
          <p:cNvPr id="5" name="Content Placeholder 4"/>
          <p:cNvSpPr>
            <a:spLocks noGrp="1"/>
          </p:cNvSpPr>
          <p:nvPr>
            <p:ph sz="half" idx="2"/>
          </p:nvPr>
        </p:nvSpPr>
        <p:spPr>
          <a:xfrm>
            <a:off x="6607967" y="1987827"/>
            <a:ext cx="4895056" cy="3803373"/>
          </a:xfrm>
        </p:spPr>
        <p:txBody>
          <a:bodyPr/>
          <a:lstStyle/>
          <a:p>
            <a:r>
              <a:rPr lang="en-US" dirty="0">
                <a:latin typeface="Garamond" panose="02020404030301010803" pitchFamily="18" charset="0"/>
              </a:rPr>
              <a:t>Allow him/her to give a narrative (written if that is more comfortable).</a:t>
            </a:r>
          </a:p>
          <a:p>
            <a:r>
              <a:rPr lang="en-US" dirty="0">
                <a:latin typeface="Garamond" panose="02020404030301010803" pitchFamily="18" charset="0"/>
              </a:rPr>
              <a:t>Use “account” or “experience” rather than “story”.</a:t>
            </a:r>
          </a:p>
          <a:p>
            <a:r>
              <a:rPr lang="en-US" dirty="0">
                <a:latin typeface="Garamond" panose="02020404030301010803" pitchFamily="18" charset="0"/>
              </a:rPr>
              <a:t>Allow advisor/support person to be present.</a:t>
            </a:r>
          </a:p>
          <a:p>
            <a:r>
              <a:rPr lang="en-US" dirty="0">
                <a:latin typeface="Garamond" panose="02020404030301010803" pitchFamily="18" charset="0"/>
              </a:rPr>
              <a:t>Be transparent about how information will be used.</a:t>
            </a:r>
          </a:p>
        </p:txBody>
      </p:sp>
    </p:spTree>
    <p:extLst>
      <p:ext uri="{BB962C8B-B14F-4D97-AF65-F5344CB8AC3E}">
        <p14:creationId xmlns:p14="http://schemas.microsoft.com/office/powerpoint/2010/main" val="188890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C305A-9D98-4C6E-4480-2ED5F7BA66B8}"/>
              </a:ext>
            </a:extLst>
          </p:cNvPr>
          <p:cNvSpPr>
            <a:spLocks noGrp="1"/>
          </p:cNvSpPr>
          <p:nvPr>
            <p:ph type="title"/>
          </p:nvPr>
        </p:nvSpPr>
        <p:spPr/>
        <p:txBody>
          <a:bodyPr/>
          <a:lstStyle/>
          <a:p>
            <a:r>
              <a:rPr lang="en-US" dirty="0">
                <a:latin typeface="Garamond" panose="02020404030301010803" pitchFamily="18" charset="0"/>
              </a:rPr>
              <a:t>Activities</a:t>
            </a:r>
          </a:p>
        </p:txBody>
      </p:sp>
      <p:sp>
        <p:nvSpPr>
          <p:cNvPr id="3" name="Content Placeholder 2">
            <a:extLst>
              <a:ext uri="{FF2B5EF4-FFF2-40B4-BE49-F238E27FC236}">
                <a16:creationId xmlns:a16="http://schemas.microsoft.com/office/drawing/2014/main" id="{B3966EA1-A569-ACD0-2E30-6789743574BB}"/>
              </a:ext>
            </a:extLst>
          </p:cNvPr>
          <p:cNvSpPr>
            <a:spLocks noGrp="1"/>
          </p:cNvSpPr>
          <p:nvPr>
            <p:ph idx="1"/>
          </p:nvPr>
        </p:nvSpPr>
        <p:spPr/>
        <p:txBody>
          <a:bodyPr/>
          <a:lstStyle/>
          <a:p>
            <a:pPr marL="457200" indent="-457200">
              <a:buFont typeface="+mj-lt"/>
              <a:buAutoNum type="arabicPeriod"/>
            </a:pPr>
            <a:r>
              <a:rPr lang="en-US" dirty="0">
                <a:latin typeface="Garamond" panose="02020404030301010803" pitchFamily="18" charset="0"/>
              </a:rPr>
              <a:t>What is Title IX/Title IX at NGU</a:t>
            </a:r>
          </a:p>
          <a:p>
            <a:pPr marL="457200" indent="-457200">
              <a:buFont typeface="+mj-lt"/>
              <a:buAutoNum type="arabicPeriod"/>
            </a:pPr>
            <a:r>
              <a:rPr lang="en-US" dirty="0">
                <a:latin typeface="Garamond" panose="02020404030301010803" pitchFamily="18" charset="0"/>
              </a:rPr>
              <a:t>The Title IX Process</a:t>
            </a:r>
          </a:p>
          <a:p>
            <a:pPr marL="457200" indent="-457200">
              <a:buFont typeface="+mj-lt"/>
              <a:buAutoNum type="arabicPeriod"/>
            </a:pPr>
            <a:r>
              <a:rPr lang="en-US" dirty="0">
                <a:latin typeface="Garamond" panose="02020404030301010803" pitchFamily="18" charset="0"/>
              </a:rPr>
              <a:t>Stages of Investigation/Pre-Investigation</a:t>
            </a:r>
          </a:p>
          <a:p>
            <a:pPr marL="457200" indent="-457200">
              <a:buFont typeface="+mj-lt"/>
              <a:buAutoNum type="arabicPeriod"/>
            </a:pPr>
            <a:r>
              <a:rPr lang="en-US" dirty="0">
                <a:latin typeface="Garamond" panose="02020404030301010803" pitchFamily="18" charset="0"/>
              </a:rPr>
              <a:t>Conducting the Investigation</a:t>
            </a:r>
          </a:p>
          <a:p>
            <a:pPr marL="457200" indent="-457200">
              <a:buFont typeface="+mj-lt"/>
              <a:buAutoNum type="arabicPeriod"/>
            </a:pPr>
            <a:r>
              <a:rPr lang="en-US" dirty="0">
                <a:latin typeface="Garamond" panose="02020404030301010803" pitchFamily="18" charset="0"/>
              </a:rPr>
              <a:t>Writing the Report</a:t>
            </a:r>
          </a:p>
          <a:p>
            <a:pPr marL="457200" indent="-457200">
              <a:buFont typeface="+mj-lt"/>
              <a:buAutoNum type="arabicPeriod"/>
            </a:pPr>
            <a:endParaRPr lang="en-US" dirty="0">
              <a:latin typeface="Garamond" panose="02020404030301010803" pitchFamily="18" charset="0"/>
            </a:endParaRPr>
          </a:p>
          <a:p>
            <a:pPr marL="457200" indent="-457200">
              <a:buFont typeface="+mj-lt"/>
              <a:buAutoNum type="arabicPeriod"/>
            </a:pPr>
            <a:endParaRPr lang="en-US" dirty="0">
              <a:latin typeface="Garamond" panose="02020404030301010803" pitchFamily="18" charset="0"/>
            </a:endParaRPr>
          </a:p>
          <a:p>
            <a:pPr marL="457200" indent="-457200">
              <a:buFont typeface="+mj-lt"/>
              <a:buAutoNum type="arabicPeriod"/>
            </a:pPr>
            <a:endParaRPr lang="en-US" dirty="0">
              <a:latin typeface="Garamond" panose="02020404030301010803" pitchFamily="18" charset="0"/>
            </a:endParaRPr>
          </a:p>
        </p:txBody>
      </p:sp>
    </p:spTree>
    <p:extLst>
      <p:ext uri="{BB962C8B-B14F-4D97-AF65-F5344CB8AC3E}">
        <p14:creationId xmlns:p14="http://schemas.microsoft.com/office/powerpoint/2010/main" val="3674843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209261"/>
          </a:xfrm>
        </p:spPr>
        <p:txBody>
          <a:bodyPr/>
          <a:lstStyle/>
          <a:p>
            <a:r>
              <a:rPr lang="en-US" dirty="0">
                <a:latin typeface="Garamond" panose="02020404030301010803" pitchFamily="18" charset="0"/>
              </a:rPr>
              <a:t>Working with the Complainant</a:t>
            </a:r>
            <a:endParaRPr lang="en-US" dirty="0"/>
          </a:p>
        </p:txBody>
      </p:sp>
      <p:sp>
        <p:nvSpPr>
          <p:cNvPr id="3" name="Content Placeholder 2"/>
          <p:cNvSpPr>
            <a:spLocks noGrp="1"/>
          </p:cNvSpPr>
          <p:nvPr>
            <p:ph sz="half" idx="1"/>
          </p:nvPr>
        </p:nvSpPr>
        <p:spPr>
          <a:xfrm>
            <a:off x="1484312" y="1987827"/>
            <a:ext cx="4895055" cy="3803374"/>
          </a:xfrm>
        </p:spPr>
        <p:txBody>
          <a:bodyPr>
            <a:normAutofit/>
          </a:bodyPr>
          <a:lstStyle/>
          <a:p>
            <a:r>
              <a:rPr lang="en-US" sz="2000" dirty="0">
                <a:latin typeface="Garamond" panose="02020404030301010803" pitchFamily="18" charset="0"/>
              </a:rPr>
              <a:t>Not counseling; point to resources on campus.</a:t>
            </a:r>
          </a:p>
          <a:p>
            <a:r>
              <a:rPr lang="en-US" sz="2000" dirty="0">
                <a:latin typeface="Garamond" panose="02020404030301010803" pitchFamily="18" charset="0"/>
              </a:rPr>
              <a:t>You cannot say, “I’m sorry this happened to you.”.</a:t>
            </a:r>
          </a:p>
        </p:txBody>
      </p:sp>
      <p:sp>
        <p:nvSpPr>
          <p:cNvPr id="4" name="Content Placeholder 3"/>
          <p:cNvSpPr>
            <a:spLocks noGrp="1"/>
          </p:cNvSpPr>
          <p:nvPr>
            <p:ph sz="half" idx="2"/>
          </p:nvPr>
        </p:nvSpPr>
        <p:spPr>
          <a:xfrm>
            <a:off x="6607967" y="1987827"/>
            <a:ext cx="4895056" cy="3803373"/>
          </a:xfrm>
        </p:spPr>
        <p:txBody>
          <a:bodyPr>
            <a:normAutofit/>
          </a:bodyPr>
          <a:lstStyle/>
          <a:p>
            <a:r>
              <a:rPr lang="en-US" sz="2000" dirty="0">
                <a:latin typeface="Garamond" panose="02020404030301010803" pitchFamily="18" charset="0"/>
              </a:rPr>
              <a:t>Have a prepared response when he/she asks what actions are going/likely to be taken against the respondent.</a:t>
            </a:r>
          </a:p>
          <a:p>
            <a:pPr lvl="1"/>
            <a:r>
              <a:rPr lang="en-US" sz="1800" dirty="0">
                <a:latin typeface="Garamond" panose="02020404030301010803" pitchFamily="18" charset="0"/>
              </a:rPr>
              <a:t>Consider the following: “ My role is to gather information.  At this point, I’m still gathering facts and not making any decisions.  That will be taken up by the Adjudication Panel.”</a:t>
            </a:r>
          </a:p>
        </p:txBody>
      </p:sp>
    </p:spTree>
    <p:extLst>
      <p:ext uri="{BB962C8B-B14F-4D97-AF65-F5344CB8AC3E}">
        <p14:creationId xmlns:p14="http://schemas.microsoft.com/office/powerpoint/2010/main" val="4205737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129748"/>
          </a:xfrm>
        </p:spPr>
        <p:txBody>
          <a:bodyPr/>
          <a:lstStyle/>
          <a:p>
            <a:r>
              <a:rPr lang="en-US" dirty="0">
                <a:latin typeface="Garamond" panose="02020404030301010803" pitchFamily="18" charset="0"/>
              </a:rPr>
              <a:t>Working with the Respondent</a:t>
            </a:r>
          </a:p>
        </p:txBody>
      </p:sp>
      <p:sp>
        <p:nvSpPr>
          <p:cNvPr id="3" name="Content Placeholder 2"/>
          <p:cNvSpPr>
            <a:spLocks noGrp="1"/>
          </p:cNvSpPr>
          <p:nvPr>
            <p:ph sz="half" idx="1"/>
          </p:nvPr>
        </p:nvSpPr>
        <p:spPr>
          <a:xfrm>
            <a:off x="2075438" y="1815549"/>
            <a:ext cx="4895055" cy="3975651"/>
          </a:xfrm>
        </p:spPr>
        <p:txBody>
          <a:bodyPr>
            <a:normAutofit/>
          </a:bodyPr>
          <a:lstStyle/>
          <a:p>
            <a:r>
              <a:rPr lang="en-US" sz="2000" dirty="0">
                <a:latin typeface="Garamond" panose="02020404030301010803" pitchFamily="18" charset="0"/>
              </a:rPr>
              <a:t>Recognize the stress involved with being accused of sexual misconduct.</a:t>
            </a:r>
          </a:p>
          <a:p>
            <a:pPr lvl="1"/>
            <a:r>
              <a:rPr lang="en-US" sz="1800" dirty="0">
                <a:latin typeface="Garamond" panose="02020404030301010803" pitchFamily="18" charset="0"/>
              </a:rPr>
              <a:t>He/she may be defensive.</a:t>
            </a:r>
          </a:p>
          <a:p>
            <a:pPr lvl="1"/>
            <a:r>
              <a:rPr lang="en-US" sz="1800" dirty="0">
                <a:latin typeface="Garamond" panose="02020404030301010803" pitchFamily="18" charset="0"/>
              </a:rPr>
              <a:t>He/she may be nervous or uncomfortable.</a:t>
            </a:r>
          </a:p>
          <a:p>
            <a:r>
              <a:rPr lang="en-US" sz="2000" dirty="0">
                <a:latin typeface="Garamond" panose="02020404030301010803" pitchFamily="18" charset="0"/>
              </a:rPr>
              <a:t>Explain fair process.</a:t>
            </a:r>
          </a:p>
          <a:p>
            <a:r>
              <a:rPr lang="en-US" sz="2000" dirty="0">
                <a:latin typeface="Garamond" panose="02020404030301010803" pitchFamily="18" charset="0"/>
              </a:rPr>
              <a:t>Use impartial language.</a:t>
            </a:r>
          </a:p>
          <a:p>
            <a:r>
              <a:rPr lang="en-US" sz="2000" dirty="0">
                <a:latin typeface="Garamond" panose="02020404030301010803" pitchFamily="18" charset="0"/>
              </a:rPr>
              <a:t>Afford the same opportunity to provide narrative of experience, to provide physical or other evidence.</a:t>
            </a:r>
          </a:p>
        </p:txBody>
      </p:sp>
    </p:spTree>
    <p:extLst>
      <p:ext uri="{BB962C8B-B14F-4D97-AF65-F5344CB8AC3E}">
        <p14:creationId xmlns:p14="http://schemas.microsoft.com/office/powerpoint/2010/main" val="2205400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447800"/>
          </a:xfrm>
        </p:spPr>
        <p:txBody>
          <a:bodyPr/>
          <a:lstStyle/>
          <a:p>
            <a:r>
              <a:rPr lang="en-US" dirty="0">
                <a:latin typeface="Garamond" panose="02020404030301010803" pitchFamily="18" charset="0"/>
              </a:rPr>
              <a:t>The Important Question to Ask:</a:t>
            </a:r>
            <a:br>
              <a:rPr lang="en-US" dirty="0">
                <a:latin typeface="Garamond" panose="02020404030301010803" pitchFamily="18" charset="0"/>
              </a:rPr>
            </a:br>
            <a:r>
              <a:rPr lang="en-US" dirty="0">
                <a:latin typeface="Garamond" panose="02020404030301010803" pitchFamily="18" charset="0"/>
              </a:rPr>
              <a:t>Sexual Assault</a:t>
            </a:r>
          </a:p>
        </p:txBody>
      </p:sp>
      <p:sp>
        <p:nvSpPr>
          <p:cNvPr id="3" name="Content Placeholder 2"/>
          <p:cNvSpPr>
            <a:spLocks noGrp="1"/>
          </p:cNvSpPr>
          <p:nvPr>
            <p:ph sz="half" idx="1"/>
          </p:nvPr>
        </p:nvSpPr>
        <p:spPr>
          <a:xfrm>
            <a:off x="1484312" y="2385390"/>
            <a:ext cx="4895055" cy="3405809"/>
          </a:xfrm>
        </p:spPr>
        <p:txBody>
          <a:bodyPr/>
          <a:lstStyle/>
          <a:p>
            <a:pPr marL="0" indent="0">
              <a:buNone/>
            </a:pPr>
            <a:r>
              <a:rPr lang="en-US" b="1" dirty="0">
                <a:latin typeface="Garamond" panose="02020404030301010803" pitchFamily="18" charset="0"/>
              </a:rPr>
              <a:t>Ask the Complainant:</a:t>
            </a:r>
          </a:p>
          <a:p>
            <a:r>
              <a:rPr lang="en-US" sz="2400" dirty="0">
                <a:latin typeface="Garamond" panose="02020404030301010803" pitchFamily="18" charset="0"/>
              </a:rPr>
              <a:t>By what words or actions did you convey or communicate to the respondent a lack of consent for [said actions]?</a:t>
            </a:r>
          </a:p>
        </p:txBody>
      </p:sp>
      <p:sp>
        <p:nvSpPr>
          <p:cNvPr id="4" name="Content Placeholder 3"/>
          <p:cNvSpPr>
            <a:spLocks noGrp="1"/>
          </p:cNvSpPr>
          <p:nvPr>
            <p:ph sz="half" idx="2"/>
          </p:nvPr>
        </p:nvSpPr>
        <p:spPr>
          <a:xfrm>
            <a:off x="6607967" y="2133600"/>
            <a:ext cx="4895056" cy="3657600"/>
          </a:xfrm>
        </p:spPr>
        <p:txBody>
          <a:bodyPr/>
          <a:lstStyle/>
          <a:p>
            <a:pPr marL="0" indent="0">
              <a:buNone/>
            </a:pPr>
            <a:r>
              <a:rPr lang="en-US" b="1" dirty="0">
                <a:latin typeface="Garamond" panose="02020404030301010803" pitchFamily="18" charset="0"/>
              </a:rPr>
              <a:t>Ask the Respondent:</a:t>
            </a:r>
          </a:p>
          <a:p>
            <a:r>
              <a:rPr lang="en-US" sz="2400" dirty="0">
                <a:latin typeface="Garamond" panose="02020404030301010803" pitchFamily="18" charset="0"/>
              </a:rPr>
              <a:t>By what words or actions did the complainant convey or communicate consent for [said actions]?</a:t>
            </a:r>
          </a:p>
        </p:txBody>
      </p:sp>
    </p:spTree>
    <p:extLst>
      <p:ext uri="{BB962C8B-B14F-4D97-AF65-F5344CB8AC3E}">
        <p14:creationId xmlns:p14="http://schemas.microsoft.com/office/powerpoint/2010/main" val="1582893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209261"/>
          </a:xfrm>
        </p:spPr>
        <p:txBody>
          <a:bodyPr/>
          <a:lstStyle/>
          <a:p>
            <a:r>
              <a:rPr lang="en-US" dirty="0">
                <a:latin typeface="Garamond" panose="02020404030301010803" pitchFamily="18" charset="0"/>
              </a:rPr>
              <a:t>Subsequent Events</a:t>
            </a:r>
          </a:p>
        </p:txBody>
      </p:sp>
      <p:sp>
        <p:nvSpPr>
          <p:cNvPr id="3" name="Content Placeholder 2"/>
          <p:cNvSpPr>
            <a:spLocks noGrp="1"/>
          </p:cNvSpPr>
          <p:nvPr>
            <p:ph idx="1"/>
          </p:nvPr>
        </p:nvSpPr>
        <p:spPr/>
        <p:txBody>
          <a:bodyPr/>
          <a:lstStyle/>
          <a:p>
            <a:r>
              <a:rPr lang="en-US" dirty="0">
                <a:latin typeface="Garamond" panose="02020404030301010803" pitchFamily="18" charset="0"/>
              </a:rPr>
              <a:t>Note any actions and communications that have taken place since the incident.</a:t>
            </a:r>
          </a:p>
          <a:p>
            <a:r>
              <a:rPr lang="en-US" dirty="0">
                <a:latin typeface="Garamond" panose="02020404030301010803" pitchFamily="18" charset="0"/>
              </a:rPr>
              <a:t>Remind both parties and any witnesses that talking about the incident with other people may be interpreted as retaliation by one of the two parties.</a:t>
            </a:r>
          </a:p>
          <a:p>
            <a:r>
              <a:rPr lang="en-US" dirty="0">
                <a:latin typeface="Garamond" panose="02020404030301010803" pitchFamily="18" charset="0"/>
              </a:rPr>
              <a:t>Note any unresolved issues or areas of concern.</a:t>
            </a:r>
          </a:p>
        </p:txBody>
      </p:sp>
    </p:spTree>
    <p:extLst>
      <p:ext uri="{BB962C8B-B14F-4D97-AF65-F5344CB8AC3E}">
        <p14:creationId xmlns:p14="http://schemas.microsoft.com/office/powerpoint/2010/main" val="3238511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0AE5E-AA73-8C28-3FF8-1120E583F6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ECDA2A-A2FF-B1EC-A5C8-612F23AF6324}"/>
              </a:ext>
            </a:extLst>
          </p:cNvPr>
          <p:cNvSpPr>
            <a:spLocks noGrp="1"/>
          </p:cNvSpPr>
          <p:nvPr>
            <p:ph type="title"/>
          </p:nvPr>
        </p:nvSpPr>
        <p:spPr>
          <a:xfrm>
            <a:off x="1484311" y="685800"/>
            <a:ext cx="10018713" cy="1209261"/>
          </a:xfrm>
        </p:spPr>
        <p:txBody>
          <a:bodyPr/>
          <a:lstStyle/>
          <a:p>
            <a:r>
              <a:rPr lang="en-US" dirty="0">
                <a:latin typeface="Garamond" panose="02020404030301010803" pitchFamily="18" charset="0"/>
              </a:rPr>
              <a:t>Wrap Up Interview</a:t>
            </a:r>
          </a:p>
        </p:txBody>
      </p:sp>
      <p:sp>
        <p:nvSpPr>
          <p:cNvPr id="3" name="Content Placeholder 2">
            <a:extLst>
              <a:ext uri="{FF2B5EF4-FFF2-40B4-BE49-F238E27FC236}">
                <a16:creationId xmlns:a16="http://schemas.microsoft.com/office/drawing/2014/main" id="{0ACE1F40-88BF-6B96-C352-0AA1928B492B}"/>
              </a:ext>
            </a:extLst>
          </p:cNvPr>
          <p:cNvSpPr>
            <a:spLocks noGrp="1"/>
          </p:cNvSpPr>
          <p:nvPr>
            <p:ph idx="1"/>
          </p:nvPr>
        </p:nvSpPr>
        <p:spPr/>
        <p:txBody>
          <a:bodyPr/>
          <a:lstStyle/>
          <a:p>
            <a:r>
              <a:rPr lang="en-US" dirty="0">
                <a:latin typeface="Garamond" panose="02020404030301010803" pitchFamily="18" charset="0"/>
              </a:rPr>
              <a:t>“Is there anything more that you would like me to know?”</a:t>
            </a:r>
          </a:p>
          <a:p>
            <a:r>
              <a:rPr lang="en-US" dirty="0">
                <a:latin typeface="Garamond" panose="02020404030301010803" pitchFamily="18" charset="0"/>
              </a:rPr>
              <a:t>“Is there anything you thought that I would ask that I did not?”</a:t>
            </a:r>
          </a:p>
          <a:p>
            <a:r>
              <a:rPr lang="en-US" dirty="0">
                <a:latin typeface="Garamond" panose="02020404030301010803" pitchFamily="18" charset="0"/>
              </a:rPr>
              <a:t>“What do you want the outcome of this case to be?” </a:t>
            </a:r>
          </a:p>
        </p:txBody>
      </p:sp>
    </p:spTree>
    <p:extLst>
      <p:ext uri="{BB962C8B-B14F-4D97-AF65-F5344CB8AC3E}">
        <p14:creationId xmlns:p14="http://schemas.microsoft.com/office/powerpoint/2010/main" val="1684540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77954"/>
            <a:ext cx="10018713" cy="1752599"/>
          </a:xfrm>
        </p:spPr>
        <p:txBody>
          <a:bodyPr/>
          <a:lstStyle/>
          <a:p>
            <a:r>
              <a:rPr lang="en-US" dirty="0">
                <a:latin typeface="Garamond" panose="02020404030301010803" pitchFamily="18" charset="0"/>
              </a:rPr>
              <a:t>The Investigative Plan: Phase 1 – The Preliminaries</a:t>
            </a:r>
          </a:p>
        </p:txBody>
      </p:sp>
      <p:sp>
        <p:nvSpPr>
          <p:cNvPr id="3" name="Content Placeholder 2"/>
          <p:cNvSpPr>
            <a:spLocks noGrp="1"/>
          </p:cNvSpPr>
          <p:nvPr>
            <p:ph idx="1"/>
          </p:nvPr>
        </p:nvSpPr>
        <p:spPr>
          <a:xfrm>
            <a:off x="1484310" y="1798044"/>
            <a:ext cx="10018713" cy="4480560"/>
          </a:xfrm>
        </p:spPr>
        <p:txBody>
          <a:bodyPr>
            <a:noAutofit/>
          </a:bodyPr>
          <a:lstStyle/>
          <a:p>
            <a:pPr lvl="0"/>
            <a:r>
              <a:rPr lang="en-US" dirty="0">
                <a:latin typeface="Garamond" panose="02020404030301010803" pitchFamily="18" charset="0"/>
              </a:rPr>
              <a:t>List the allegations that will be investigated.</a:t>
            </a:r>
          </a:p>
          <a:p>
            <a:pPr lvl="0"/>
            <a:r>
              <a:rPr lang="en-US" dirty="0">
                <a:latin typeface="Garamond" panose="02020404030301010803" pitchFamily="18" charset="0"/>
              </a:rPr>
              <a:t>Confirm that respondent has received notice of allegations.</a:t>
            </a:r>
          </a:p>
          <a:p>
            <a:pPr lvl="0"/>
            <a:r>
              <a:rPr lang="en-US" dirty="0">
                <a:latin typeface="Garamond" panose="02020404030301010803" pitchFamily="18" charset="0"/>
              </a:rPr>
              <a:t>Confirm that both complainant and respondent have received copies of the NGU Title IX policy and have been notified of available resources.</a:t>
            </a:r>
          </a:p>
          <a:p>
            <a:pPr lvl="0"/>
            <a:r>
              <a:rPr lang="en-US" dirty="0">
                <a:latin typeface="Garamond" panose="02020404030301010803" pitchFamily="18" charset="0"/>
              </a:rPr>
              <a:t>Determine if there are any interim measures in play or if legal charges are pending.</a:t>
            </a:r>
          </a:p>
          <a:p>
            <a:pPr lvl="0"/>
            <a:r>
              <a:rPr lang="en-US" dirty="0">
                <a:latin typeface="Garamond" panose="02020404030301010803" pitchFamily="18" charset="0"/>
              </a:rPr>
              <a:t>Set up interview with Complainant.</a:t>
            </a:r>
          </a:p>
          <a:p>
            <a:pPr lvl="0"/>
            <a:r>
              <a:rPr lang="en-US" dirty="0">
                <a:latin typeface="Garamond" panose="02020404030301010803" pitchFamily="18" charset="0"/>
              </a:rPr>
              <a:t>Begin timeline.</a:t>
            </a:r>
          </a:p>
        </p:txBody>
      </p:sp>
    </p:spTree>
    <p:extLst>
      <p:ext uri="{BB962C8B-B14F-4D97-AF65-F5344CB8AC3E}">
        <p14:creationId xmlns:p14="http://schemas.microsoft.com/office/powerpoint/2010/main" val="32364387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The Investigative Plan: Phase 2 – The Complainant</a:t>
            </a:r>
          </a:p>
        </p:txBody>
      </p:sp>
      <p:sp>
        <p:nvSpPr>
          <p:cNvPr id="4" name="Content Placeholder 3"/>
          <p:cNvSpPr>
            <a:spLocks noGrp="1"/>
          </p:cNvSpPr>
          <p:nvPr>
            <p:ph sz="half" idx="1"/>
          </p:nvPr>
        </p:nvSpPr>
        <p:spPr/>
        <p:txBody>
          <a:bodyPr>
            <a:normAutofit lnSpcReduction="10000"/>
          </a:bodyPr>
          <a:lstStyle/>
          <a:p>
            <a:pPr lvl="0"/>
            <a:r>
              <a:rPr lang="en-US" dirty="0">
                <a:latin typeface="Garamond" panose="02020404030301010803" pitchFamily="18" charset="0"/>
              </a:rPr>
              <a:t>Set up initial interview with complainant.</a:t>
            </a:r>
            <a:endParaRPr lang="en-US" sz="1600" dirty="0">
              <a:latin typeface="Garamond" panose="02020404030301010803" pitchFamily="18" charset="0"/>
            </a:endParaRPr>
          </a:p>
          <a:p>
            <a:pPr lvl="0"/>
            <a:r>
              <a:rPr lang="en-US" dirty="0">
                <a:latin typeface="Garamond" panose="02020404030301010803" pitchFamily="18" charset="0"/>
              </a:rPr>
              <a:t>Gather and review available evidence.</a:t>
            </a:r>
            <a:endParaRPr lang="en-US" sz="1600" dirty="0">
              <a:latin typeface="Garamond" panose="02020404030301010803" pitchFamily="18" charset="0"/>
            </a:endParaRPr>
          </a:p>
          <a:p>
            <a:pPr lvl="0"/>
            <a:r>
              <a:rPr lang="en-US" dirty="0">
                <a:latin typeface="Garamond" panose="02020404030301010803" pitchFamily="18" charset="0"/>
              </a:rPr>
              <a:t>Begin to create chronology of events.</a:t>
            </a:r>
            <a:endParaRPr lang="en-US" sz="1600" dirty="0">
              <a:latin typeface="Garamond" panose="02020404030301010803" pitchFamily="18" charset="0"/>
            </a:endParaRPr>
          </a:p>
          <a:p>
            <a:pPr lvl="0"/>
            <a:r>
              <a:rPr lang="en-US" dirty="0">
                <a:latin typeface="Garamond" panose="02020404030301010803" pitchFamily="18" charset="0"/>
              </a:rPr>
              <a:t>Identify sources of evidence. </a:t>
            </a:r>
            <a:endParaRPr lang="en-US" sz="1600" dirty="0">
              <a:latin typeface="Garamond" panose="02020404030301010803" pitchFamily="18" charset="0"/>
            </a:endParaRPr>
          </a:p>
          <a:p>
            <a:pPr lvl="1"/>
            <a:r>
              <a:rPr lang="en-US" dirty="0">
                <a:latin typeface="Garamond" panose="02020404030301010803" pitchFamily="18" charset="0"/>
              </a:rPr>
              <a:t>Physical evidence (e.g., text messages, emails, surveillance video, evidentiary examination, student/personnel files, etc.).</a:t>
            </a:r>
            <a:endParaRPr lang="en-US" sz="1400" dirty="0">
              <a:latin typeface="Garamond" panose="02020404030301010803" pitchFamily="18" charset="0"/>
            </a:endParaRPr>
          </a:p>
          <a:p>
            <a:pPr lvl="0"/>
            <a:r>
              <a:rPr lang="en-US" dirty="0">
                <a:latin typeface="Garamond" panose="02020404030301010803" pitchFamily="18" charset="0"/>
              </a:rPr>
              <a:t>Ask about denial of consent.</a:t>
            </a:r>
            <a:endParaRPr lang="en-US" sz="1600" dirty="0">
              <a:latin typeface="Garamond" panose="02020404030301010803" pitchFamily="18" charset="0"/>
            </a:endParaRPr>
          </a:p>
          <a:p>
            <a:pPr lvl="0"/>
            <a:r>
              <a:rPr lang="en-US" dirty="0">
                <a:latin typeface="Garamond" panose="02020404030301010803" pitchFamily="18" charset="0"/>
              </a:rPr>
              <a:t>Ask about alcohol.</a:t>
            </a:r>
            <a:endParaRPr lang="en-US" sz="1600" dirty="0">
              <a:latin typeface="Garamond" panose="02020404030301010803" pitchFamily="18" charset="0"/>
            </a:endParaRPr>
          </a:p>
        </p:txBody>
      </p:sp>
      <p:sp>
        <p:nvSpPr>
          <p:cNvPr id="5" name="Content Placeholder 4"/>
          <p:cNvSpPr>
            <a:spLocks noGrp="1"/>
          </p:cNvSpPr>
          <p:nvPr>
            <p:ph sz="half" idx="2"/>
          </p:nvPr>
        </p:nvSpPr>
        <p:spPr/>
        <p:txBody>
          <a:bodyPr>
            <a:normAutofit lnSpcReduction="10000"/>
          </a:bodyPr>
          <a:lstStyle/>
          <a:p>
            <a:pPr lvl="0"/>
            <a:r>
              <a:rPr lang="en-US" dirty="0">
                <a:latin typeface="Garamond" panose="02020404030301010803" pitchFamily="18" charset="0"/>
              </a:rPr>
              <a:t>Determine which witnesses should be interviewed and in what order.</a:t>
            </a:r>
          </a:p>
          <a:p>
            <a:pPr lvl="0"/>
            <a:r>
              <a:rPr lang="en-US" dirty="0">
                <a:latin typeface="Garamond" panose="02020404030301010803" pitchFamily="18" charset="0"/>
              </a:rPr>
              <a:t>Discuss non-retaliation and confidentiality.</a:t>
            </a:r>
          </a:p>
          <a:p>
            <a:pPr lvl="0"/>
            <a:r>
              <a:rPr lang="en-US" dirty="0">
                <a:latin typeface="Garamond" panose="02020404030301010803" pitchFamily="18" charset="0"/>
              </a:rPr>
              <a:t>Request to contact if further information.</a:t>
            </a:r>
          </a:p>
          <a:p>
            <a:pPr lvl="0"/>
            <a:r>
              <a:rPr lang="en-US" dirty="0">
                <a:latin typeface="Garamond" panose="02020404030301010803" pitchFamily="18" charset="0"/>
              </a:rPr>
              <a:t>Prepare a summary immediately following interview.</a:t>
            </a:r>
          </a:p>
          <a:p>
            <a:pPr lvl="0"/>
            <a:r>
              <a:rPr lang="en-US" dirty="0">
                <a:latin typeface="Garamond" panose="02020404030301010803" pitchFamily="18" charset="0"/>
              </a:rPr>
              <a:t>Note all meetings and interviews on timeline.</a:t>
            </a:r>
          </a:p>
          <a:p>
            <a:pPr lvl="0"/>
            <a:r>
              <a:rPr lang="en-US" dirty="0">
                <a:latin typeface="Garamond" panose="02020404030301010803" pitchFamily="18" charset="0"/>
              </a:rPr>
              <a:t>Update both parties weekly regarding status of investigation.</a:t>
            </a:r>
          </a:p>
        </p:txBody>
      </p:sp>
    </p:spTree>
    <p:extLst>
      <p:ext uri="{BB962C8B-B14F-4D97-AF65-F5344CB8AC3E}">
        <p14:creationId xmlns:p14="http://schemas.microsoft.com/office/powerpoint/2010/main" val="958898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500809"/>
          </a:xfrm>
        </p:spPr>
        <p:txBody>
          <a:bodyPr/>
          <a:lstStyle/>
          <a:p>
            <a:r>
              <a:rPr lang="en-US" dirty="0">
                <a:latin typeface="Garamond" panose="02020404030301010803" pitchFamily="18" charset="0"/>
              </a:rPr>
              <a:t>The Investigative Plan: Phase 3 – The Respondent</a:t>
            </a:r>
          </a:p>
        </p:txBody>
      </p:sp>
      <p:sp>
        <p:nvSpPr>
          <p:cNvPr id="3" name="Content Placeholder 2"/>
          <p:cNvSpPr>
            <a:spLocks noGrp="1"/>
          </p:cNvSpPr>
          <p:nvPr>
            <p:ph sz="half" idx="1"/>
          </p:nvPr>
        </p:nvSpPr>
        <p:spPr>
          <a:xfrm>
            <a:off x="1484312" y="2186609"/>
            <a:ext cx="4895055" cy="3604591"/>
          </a:xfrm>
        </p:spPr>
        <p:txBody>
          <a:bodyPr>
            <a:normAutofit fontScale="92500" lnSpcReduction="10000"/>
          </a:bodyPr>
          <a:lstStyle/>
          <a:p>
            <a:pPr lvl="0"/>
            <a:r>
              <a:rPr lang="en-US" dirty="0">
                <a:latin typeface="Garamond" panose="02020404030301010803" pitchFamily="18" charset="0"/>
              </a:rPr>
              <a:t>Determine if the respondent has been the subject of other complaints.</a:t>
            </a:r>
            <a:endParaRPr lang="en-US" sz="1600" dirty="0">
              <a:latin typeface="Garamond" panose="02020404030301010803" pitchFamily="18" charset="0"/>
            </a:endParaRPr>
          </a:p>
          <a:p>
            <a:pPr lvl="0"/>
            <a:r>
              <a:rPr lang="en-US" dirty="0">
                <a:latin typeface="Garamond" panose="02020404030301010803" pitchFamily="18" charset="0"/>
              </a:rPr>
              <a:t>Verify that 10 days have passed since respondent received Notice of Allegations.</a:t>
            </a:r>
            <a:endParaRPr lang="en-US" sz="1600" dirty="0">
              <a:latin typeface="Garamond" panose="02020404030301010803" pitchFamily="18" charset="0"/>
            </a:endParaRPr>
          </a:p>
          <a:p>
            <a:pPr lvl="0"/>
            <a:r>
              <a:rPr lang="en-US" dirty="0">
                <a:latin typeface="Garamond" panose="02020404030301010803" pitchFamily="18" charset="0"/>
              </a:rPr>
              <a:t>Set up initial interview with respondent.</a:t>
            </a:r>
            <a:endParaRPr lang="en-US" sz="1600" dirty="0">
              <a:latin typeface="Garamond" panose="02020404030301010803" pitchFamily="18" charset="0"/>
            </a:endParaRPr>
          </a:p>
          <a:p>
            <a:pPr lvl="0"/>
            <a:r>
              <a:rPr lang="en-US" dirty="0">
                <a:latin typeface="Garamond" panose="02020404030301010803" pitchFamily="18" charset="0"/>
              </a:rPr>
              <a:t>Gather and review available evidence.</a:t>
            </a:r>
            <a:endParaRPr lang="en-US" sz="1600" dirty="0">
              <a:latin typeface="Garamond" panose="02020404030301010803" pitchFamily="18" charset="0"/>
            </a:endParaRPr>
          </a:p>
          <a:p>
            <a:pPr lvl="1"/>
            <a:r>
              <a:rPr lang="en-US" dirty="0">
                <a:latin typeface="Garamond" panose="02020404030301010803" pitchFamily="18" charset="0"/>
              </a:rPr>
              <a:t>Physical evidence (e.g., text messages, emails, surveillance video, evidentiary examination, student/personnel files, etc.).</a:t>
            </a:r>
            <a:endParaRPr lang="en-US" sz="1400" dirty="0">
              <a:latin typeface="Garamond" panose="02020404030301010803" pitchFamily="18" charset="0"/>
            </a:endParaRPr>
          </a:p>
          <a:p>
            <a:pPr lvl="0"/>
            <a:r>
              <a:rPr lang="en-US" dirty="0">
                <a:latin typeface="Garamond" panose="02020404030301010803" pitchFamily="18" charset="0"/>
              </a:rPr>
              <a:t>Continue to work on chronology of events.</a:t>
            </a:r>
            <a:endParaRPr lang="en-US" sz="1600" dirty="0">
              <a:latin typeface="Garamond" panose="02020404030301010803" pitchFamily="18" charset="0"/>
            </a:endParaRPr>
          </a:p>
          <a:p>
            <a:pPr lvl="0"/>
            <a:r>
              <a:rPr lang="en-US" dirty="0">
                <a:latin typeface="Garamond" panose="02020404030301010803" pitchFamily="18" charset="0"/>
              </a:rPr>
              <a:t>Identify sources of evidence. </a:t>
            </a:r>
            <a:endParaRPr lang="en-US" sz="1600" dirty="0">
              <a:latin typeface="Garamond" panose="02020404030301010803" pitchFamily="18" charset="0"/>
            </a:endParaRPr>
          </a:p>
        </p:txBody>
      </p:sp>
      <p:sp>
        <p:nvSpPr>
          <p:cNvPr id="4" name="Content Placeholder 3"/>
          <p:cNvSpPr>
            <a:spLocks noGrp="1"/>
          </p:cNvSpPr>
          <p:nvPr>
            <p:ph sz="half" idx="2"/>
          </p:nvPr>
        </p:nvSpPr>
        <p:spPr>
          <a:xfrm>
            <a:off x="6607967" y="2186609"/>
            <a:ext cx="4895056" cy="3604591"/>
          </a:xfrm>
        </p:spPr>
        <p:txBody>
          <a:bodyPr>
            <a:normAutofit fontScale="92500" lnSpcReduction="10000"/>
          </a:bodyPr>
          <a:lstStyle/>
          <a:p>
            <a:pPr lvl="0"/>
            <a:r>
              <a:rPr lang="en-US" dirty="0">
                <a:latin typeface="Garamond" panose="02020404030301010803" pitchFamily="18" charset="0"/>
              </a:rPr>
              <a:t>Ask about consent.</a:t>
            </a:r>
          </a:p>
          <a:p>
            <a:pPr lvl="0"/>
            <a:r>
              <a:rPr lang="en-US" dirty="0">
                <a:latin typeface="Garamond" panose="02020404030301010803" pitchFamily="18" charset="0"/>
              </a:rPr>
              <a:t>Ask about alcohol.</a:t>
            </a:r>
          </a:p>
          <a:p>
            <a:pPr lvl="0"/>
            <a:r>
              <a:rPr lang="en-US" dirty="0">
                <a:latin typeface="Garamond" panose="02020404030301010803" pitchFamily="18" charset="0"/>
              </a:rPr>
              <a:t>Determine which witnesses should be interviewed and in what order.</a:t>
            </a:r>
          </a:p>
          <a:p>
            <a:pPr lvl="0"/>
            <a:r>
              <a:rPr lang="en-US" dirty="0">
                <a:latin typeface="Garamond" panose="02020404030301010803" pitchFamily="18" charset="0"/>
              </a:rPr>
              <a:t>Discuss non-retaliation and confidentiality.</a:t>
            </a:r>
          </a:p>
          <a:p>
            <a:pPr lvl="0"/>
            <a:r>
              <a:rPr lang="en-US" dirty="0">
                <a:latin typeface="Garamond" panose="02020404030301010803" pitchFamily="18" charset="0"/>
              </a:rPr>
              <a:t>Request to contact if further information.</a:t>
            </a:r>
          </a:p>
          <a:p>
            <a:pPr lvl="0"/>
            <a:r>
              <a:rPr lang="en-US" dirty="0">
                <a:latin typeface="Garamond" panose="02020404030301010803" pitchFamily="18" charset="0"/>
              </a:rPr>
              <a:t>Prepare a summary immediately following interview.</a:t>
            </a:r>
          </a:p>
          <a:p>
            <a:pPr lvl="0"/>
            <a:r>
              <a:rPr lang="en-US" dirty="0">
                <a:latin typeface="Garamond" panose="02020404030301010803" pitchFamily="18" charset="0"/>
              </a:rPr>
              <a:t>Note all meetings and interviews on timeline.</a:t>
            </a:r>
          </a:p>
          <a:p>
            <a:pPr lvl="0"/>
            <a:r>
              <a:rPr lang="en-US" dirty="0">
                <a:latin typeface="Garamond" panose="02020404030301010803" pitchFamily="18" charset="0"/>
              </a:rPr>
              <a:t>Update both parties weekly regarding status of investigation.</a:t>
            </a:r>
          </a:p>
        </p:txBody>
      </p:sp>
    </p:spTree>
    <p:extLst>
      <p:ext uri="{BB962C8B-B14F-4D97-AF65-F5344CB8AC3E}">
        <p14:creationId xmlns:p14="http://schemas.microsoft.com/office/powerpoint/2010/main" val="886710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408043"/>
          </a:xfrm>
        </p:spPr>
        <p:txBody>
          <a:bodyPr/>
          <a:lstStyle/>
          <a:p>
            <a:r>
              <a:rPr lang="en-US" dirty="0">
                <a:latin typeface="Garamond" panose="02020404030301010803" pitchFamily="18" charset="0"/>
              </a:rPr>
              <a:t>The Investigative Plan: Phase 4 – The Witnesses</a:t>
            </a:r>
          </a:p>
        </p:txBody>
      </p:sp>
      <p:sp>
        <p:nvSpPr>
          <p:cNvPr id="3" name="Content Placeholder 2"/>
          <p:cNvSpPr>
            <a:spLocks noGrp="1"/>
          </p:cNvSpPr>
          <p:nvPr>
            <p:ph sz="half" idx="1"/>
          </p:nvPr>
        </p:nvSpPr>
        <p:spPr>
          <a:xfrm>
            <a:off x="1484311" y="2256182"/>
            <a:ext cx="4895055" cy="3800061"/>
          </a:xfrm>
        </p:spPr>
        <p:txBody>
          <a:bodyPr>
            <a:normAutofit lnSpcReduction="10000"/>
          </a:bodyPr>
          <a:lstStyle/>
          <a:p>
            <a:pPr lvl="0"/>
            <a:r>
              <a:rPr lang="en-US" dirty="0">
                <a:latin typeface="Garamond" panose="02020404030301010803" pitchFamily="18" charset="0"/>
              </a:rPr>
              <a:t>Determine what information you need to substantiate the accounts by both parties.</a:t>
            </a:r>
          </a:p>
          <a:p>
            <a:pPr lvl="0"/>
            <a:r>
              <a:rPr lang="en-US" dirty="0">
                <a:latin typeface="Garamond" panose="02020404030301010803" pitchFamily="18" charset="0"/>
              </a:rPr>
              <a:t>Identify and strategize order for witnesses.</a:t>
            </a:r>
          </a:p>
          <a:p>
            <a:pPr lvl="0"/>
            <a:r>
              <a:rPr lang="en-US" dirty="0">
                <a:latin typeface="Garamond" panose="02020404030301010803" pitchFamily="18" charset="0"/>
              </a:rPr>
              <a:t>Identify topics for interviews.</a:t>
            </a:r>
          </a:p>
          <a:p>
            <a:pPr lvl="0"/>
            <a:r>
              <a:rPr lang="en-US" dirty="0">
                <a:latin typeface="Garamond" panose="02020404030301010803" pitchFamily="18" charset="0"/>
              </a:rPr>
              <a:t>Familiarize yourself with the setting(s) of the events.</a:t>
            </a:r>
          </a:p>
          <a:p>
            <a:pPr lvl="0"/>
            <a:r>
              <a:rPr lang="en-US" dirty="0">
                <a:latin typeface="Garamond" panose="02020404030301010803" pitchFamily="18" charset="0"/>
              </a:rPr>
              <a:t>Familiarize yourself with the witnesses as best you can.</a:t>
            </a:r>
          </a:p>
          <a:p>
            <a:pPr lvl="0"/>
            <a:r>
              <a:rPr lang="en-US" dirty="0">
                <a:latin typeface="Garamond" panose="02020404030301010803" pitchFamily="18" charset="0"/>
              </a:rPr>
              <a:t>Notify parties of meetings/interviews with the other party and all witnesses.</a:t>
            </a:r>
          </a:p>
          <a:p>
            <a:pPr lvl="0"/>
            <a:r>
              <a:rPr lang="en-US" dirty="0">
                <a:latin typeface="Garamond" panose="02020404030301010803" pitchFamily="18" charset="0"/>
              </a:rPr>
              <a:t>Attempt to establish chronology of events.</a:t>
            </a:r>
          </a:p>
        </p:txBody>
      </p:sp>
      <p:sp>
        <p:nvSpPr>
          <p:cNvPr id="4" name="Content Placeholder 3"/>
          <p:cNvSpPr>
            <a:spLocks noGrp="1"/>
          </p:cNvSpPr>
          <p:nvPr>
            <p:ph sz="half" idx="2"/>
          </p:nvPr>
        </p:nvSpPr>
        <p:spPr>
          <a:xfrm>
            <a:off x="6607968" y="2256182"/>
            <a:ext cx="4895056" cy="3697357"/>
          </a:xfrm>
        </p:spPr>
        <p:txBody>
          <a:bodyPr>
            <a:normAutofit lnSpcReduction="10000"/>
          </a:bodyPr>
          <a:lstStyle/>
          <a:p>
            <a:pPr lvl="0"/>
            <a:r>
              <a:rPr lang="en-US" dirty="0">
                <a:latin typeface="Garamond" panose="02020404030301010803" pitchFamily="18" charset="0"/>
              </a:rPr>
              <a:t>Ask witnesses to forward evidence/information immediately.</a:t>
            </a:r>
          </a:p>
          <a:p>
            <a:pPr lvl="0"/>
            <a:r>
              <a:rPr lang="en-US" dirty="0">
                <a:latin typeface="Garamond" panose="02020404030301010803" pitchFamily="18" charset="0"/>
              </a:rPr>
              <a:t>“Is there anything else?”</a:t>
            </a:r>
          </a:p>
          <a:p>
            <a:pPr lvl="0"/>
            <a:r>
              <a:rPr lang="en-US" dirty="0">
                <a:latin typeface="Garamond" panose="02020404030301010803" pitchFamily="18" charset="0"/>
              </a:rPr>
              <a:t>Discuss non-retaliation and confidentiality.</a:t>
            </a:r>
          </a:p>
          <a:p>
            <a:pPr lvl="0"/>
            <a:r>
              <a:rPr lang="en-US" dirty="0">
                <a:latin typeface="Garamond" panose="02020404030301010803" pitchFamily="18" charset="0"/>
              </a:rPr>
              <a:t>Request to contact if further information.</a:t>
            </a:r>
          </a:p>
          <a:p>
            <a:pPr lvl="0"/>
            <a:r>
              <a:rPr lang="en-US" dirty="0">
                <a:latin typeface="Garamond" panose="02020404030301010803" pitchFamily="18" charset="0"/>
              </a:rPr>
              <a:t>Prepare a summary immediately following interview.</a:t>
            </a:r>
          </a:p>
          <a:p>
            <a:pPr lvl="0"/>
            <a:r>
              <a:rPr lang="en-US" dirty="0">
                <a:latin typeface="Garamond" panose="02020404030301010803" pitchFamily="18" charset="0"/>
              </a:rPr>
              <a:t>Note all meetings and interviews on timeline.</a:t>
            </a:r>
          </a:p>
          <a:p>
            <a:pPr lvl="0"/>
            <a:r>
              <a:rPr lang="en-US" dirty="0">
                <a:latin typeface="Garamond" panose="02020404030301010803" pitchFamily="18" charset="0"/>
              </a:rPr>
              <a:t>Update both parties weekly regarding status of investigation.</a:t>
            </a:r>
          </a:p>
        </p:txBody>
      </p:sp>
    </p:spTree>
    <p:extLst>
      <p:ext uri="{BB962C8B-B14F-4D97-AF65-F5344CB8AC3E}">
        <p14:creationId xmlns:p14="http://schemas.microsoft.com/office/powerpoint/2010/main" val="1317576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The Investigative Plan: Phase 5 – Review, Revise, Re-interview</a:t>
            </a:r>
          </a:p>
        </p:txBody>
      </p:sp>
      <p:sp>
        <p:nvSpPr>
          <p:cNvPr id="3" name="Content Placeholder 2"/>
          <p:cNvSpPr>
            <a:spLocks noGrp="1"/>
          </p:cNvSpPr>
          <p:nvPr>
            <p:ph idx="1"/>
          </p:nvPr>
        </p:nvSpPr>
        <p:spPr>
          <a:xfrm>
            <a:off x="1484310" y="2438399"/>
            <a:ext cx="10018713" cy="3591339"/>
          </a:xfrm>
        </p:spPr>
        <p:txBody>
          <a:bodyPr>
            <a:normAutofit fontScale="92500" lnSpcReduction="20000"/>
          </a:bodyPr>
          <a:lstStyle/>
          <a:p>
            <a:pPr lvl="0"/>
            <a:r>
              <a:rPr lang="en-US" dirty="0">
                <a:latin typeface="Garamond" panose="02020404030301010803" pitchFamily="18" charset="0"/>
              </a:rPr>
              <a:t>Note all factual discrepancies.</a:t>
            </a:r>
            <a:endParaRPr lang="en-US" sz="2000" dirty="0">
              <a:latin typeface="Garamond" panose="02020404030301010803" pitchFamily="18" charset="0"/>
            </a:endParaRPr>
          </a:p>
          <a:p>
            <a:pPr lvl="0"/>
            <a:r>
              <a:rPr lang="en-US" dirty="0">
                <a:latin typeface="Garamond" panose="02020404030301010803" pitchFamily="18" charset="0"/>
              </a:rPr>
              <a:t>Assess additional investigation needs.</a:t>
            </a:r>
            <a:endParaRPr lang="en-US" sz="2000" dirty="0">
              <a:latin typeface="Garamond" panose="02020404030301010803" pitchFamily="18" charset="0"/>
            </a:endParaRPr>
          </a:p>
          <a:p>
            <a:pPr lvl="0"/>
            <a:r>
              <a:rPr lang="en-US" dirty="0">
                <a:latin typeface="Garamond" panose="02020404030301010803" pitchFamily="18" charset="0"/>
              </a:rPr>
              <a:t>Determine whether additional witnesses should be interviewed.</a:t>
            </a:r>
            <a:endParaRPr lang="en-US" sz="2000" dirty="0">
              <a:latin typeface="Garamond" panose="02020404030301010803" pitchFamily="18" charset="0"/>
            </a:endParaRPr>
          </a:p>
          <a:p>
            <a:pPr lvl="0"/>
            <a:r>
              <a:rPr lang="en-US" dirty="0">
                <a:latin typeface="Garamond" panose="02020404030301010803" pitchFamily="18" charset="0"/>
              </a:rPr>
              <a:t>Determine whether follow-ups with any previous witnesses are necessary.</a:t>
            </a:r>
            <a:endParaRPr lang="en-US" sz="2000" dirty="0">
              <a:latin typeface="Garamond" panose="02020404030301010803" pitchFamily="18" charset="0"/>
            </a:endParaRPr>
          </a:p>
          <a:p>
            <a:pPr lvl="0"/>
            <a:r>
              <a:rPr lang="en-US" dirty="0">
                <a:latin typeface="Garamond" panose="02020404030301010803" pitchFamily="18" charset="0"/>
              </a:rPr>
              <a:t>Re-interview complainant regarding respondent comments and interview findings.  </a:t>
            </a:r>
            <a:endParaRPr lang="en-US" sz="2000" dirty="0">
              <a:latin typeface="Garamond" panose="02020404030301010803" pitchFamily="18" charset="0"/>
            </a:endParaRPr>
          </a:p>
          <a:p>
            <a:pPr lvl="1"/>
            <a:r>
              <a:rPr lang="en-US" dirty="0">
                <a:latin typeface="Garamond" panose="02020404030301010803" pitchFamily="18" charset="0"/>
              </a:rPr>
              <a:t>Solicit feedback to potentially include in preliminary report.</a:t>
            </a:r>
            <a:endParaRPr lang="en-US" sz="1800" dirty="0">
              <a:latin typeface="Garamond" panose="02020404030301010803" pitchFamily="18" charset="0"/>
            </a:endParaRPr>
          </a:p>
          <a:p>
            <a:pPr lvl="0"/>
            <a:r>
              <a:rPr lang="en-US" dirty="0">
                <a:latin typeface="Garamond" panose="02020404030301010803" pitchFamily="18" charset="0"/>
              </a:rPr>
              <a:t>Re-interview respondent regarding complainant comments and interview findings.</a:t>
            </a:r>
            <a:endParaRPr lang="en-US" sz="2000" dirty="0">
              <a:latin typeface="Garamond" panose="02020404030301010803" pitchFamily="18" charset="0"/>
            </a:endParaRPr>
          </a:p>
          <a:p>
            <a:pPr lvl="1"/>
            <a:r>
              <a:rPr lang="en-US" dirty="0">
                <a:latin typeface="Garamond" panose="02020404030301010803" pitchFamily="18" charset="0"/>
              </a:rPr>
              <a:t>Solicit feedback to potentially include in preliminary report.</a:t>
            </a:r>
            <a:endParaRPr lang="en-US" sz="1800" dirty="0">
              <a:latin typeface="Garamond" panose="02020404030301010803" pitchFamily="18" charset="0"/>
            </a:endParaRPr>
          </a:p>
          <a:p>
            <a:pPr lvl="0"/>
            <a:r>
              <a:rPr lang="en-US" dirty="0">
                <a:latin typeface="Garamond" panose="02020404030301010803" pitchFamily="18" charset="0"/>
              </a:rPr>
              <a:t>Update both parties weekly regarding status of investigation.</a:t>
            </a:r>
            <a:endParaRPr lang="en-US" sz="2000" dirty="0">
              <a:latin typeface="Garamond" panose="02020404030301010803" pitchFamily="18" charset="0"/>
            </a:endParaRPr>
          </a:p>
        </p:txBody>
      </p:sp>
    </p:spTree>
    <p:extLst>
      <p:ext uri="{BB962C8B-B14F-4D97-AF65-F5344CB8AC3E}">
        <p14:creationId xmlns:p14="http://schemas.microsoft.com/office/powerpoint/2010/main" val="391029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302026"/>
          </a:xfrm>
        </p:spPr>
        <p:txBody>
          <a:bodyPr/>
          <a:lstStyle/>
          <a:p>
            <a:r>
              <a:rPr lang="en-US" dirty="0">
                <a:latin typeface="Garamond" panose="02020404030301010803" pitchFamily="18" charset="0"/>
              </a:rPr>
              <a:t>1. What is Title IX/Title IX at NGU</a:t>
            </a:r>
          </a:p>
        </p:txBody>
      </p:sp>
      <p:sp>
        <p:nvSpPr>
          <p:cNvPr id="3" name="Content Placeholder 2"/>
          <p:cNvSpPr>
            <a:spLocks noGrp="1"/>
          </p:cNvSpPr>
          <p:nvPr>
            <p:ph idx="1"/>
          </p:nvPr>
        </p:nvSpPr>
        <p:spPr>
          <a:xfrm>
            <a:off x="1484310" y="1783081"/>
            <a:ext cx="10018713" cy="4008120"/>
          </a:xfrm>
        </p:spPr>
        <p:txBody>
          <a:bodyPr/>
          <a:lstStyle/>
          <a:p>
            <a:r>
              <a:rPr lang="en-US" dirty="0">
                <a:latin typeface="Garamond" panose="02020404030301010803" pitchFamily="18" charset="0"/>
              </a:rPr>
              <a:t>“No person in the United States shall, on the basis of sex, be excluded from participation in, be denied the benefits of, or be subjected to discrimination under any educational program or activity receiving Federal financial assistance.” (20 U.S.C   1681)</a:t>
            </a:r>
          </a:p>
          <a:p>
            <a:r>
              <a:rPr lang="en-US" dirty="0">
                <a:latin typeface="Garamond" panose="02020404030301010803" pitchFamily="18" charset="0"/>
              </a:rPr>
              <a:t>In simple terms, Title IX protects people from discrimination based on sex in education programs or activities that receive federal financial assistance. </a:t>
            </a:r>
          </a:p>
        </p:txBody>
      </p:sp>
    </p:spTree>
    <p:extLst>
      <p:ext uri="{BB962C8B-B14F-4D97-AF65-F5344CB8AC3E}">
        <p14:creationId xmlns:p14="http://schemas.microsoft.com/office/powerpoint/2010/main" val="30794628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The Investigative Plan: Phase 6 – The Preliminary Report</a:t>
            </a:r>
          </a:p>
        </p:txBody>
      </p:sp>
      <p:sp>
        <p:nvSpPr>
          <p:cNvPr id="4" name="Content Placeholder 3"/>
          <p:cNvSpPr>
            <a:spLocks noGrp="1"/>
          </p:cNvSpPr>
          <p:nvPr>
            <p:ph sz="half" idx="1"/>
          </p:nvPr>
        </p:nvSpPr>
        <p:spPr>
          <a:xfrm>
            <a:off x="1484312" y="2226365"/>
            <a:ext cx="4895055" cy="3909392"/>
          </a:xfrm>
        </p:spPr>
        <p:txBody>
          <a:bodyPr>
            <a:normAutofit/>
          </a:bodyPr>
          <a:lstStyle/>
          <a:p>
            <a:pPr lvl="0"/>
            <a:r>
              <a:rPr lang="en-US" dirty="0">
                <a:latin typeface="Garamond" panose="02020404030301010803" pitchFamily="18" charset="0"/>
              </a:rPr>
              <a:t>Prepare a narrative of the chronology of the events leading up to the incident, the incident and the aftermath.  Include all relevant witness statements, including those that corroborate or fail to support statements by either party.  </a:t>
            </a:r>
          </a:p>
          <a:p>
            <a:pPr lvl="0"/>
            <a:r>
              <a:rPr lang="en-US" dirty="0">
                <a:latin typeface="Garamond" panose="02020404030301010803" pitchFamily="18" charset="0"/>
              </a:rPr>
              <a:t>Summarize evidence and facts gathered.</a:t>
            </a:r>
          </a:p>
          <a:p>
            <a:pPr lvl="0"/>
            <a:r>
              <a:rPr lang="en-US" dirty="0">
                <a:latin typeface="Garamond" panose="02020404030301010803" pitchFamily="18" charset="0"/>
              </a:rPr>
              <a:t>Make a determination of credibility.</a:t>
            </a:r>
          </a:p>
          <a:p>
            <a:pPr lvl="0"/>
            <a:r>
              <a:rPr lang="en-US" dirty="0">
                <a:latin typeface="Garamond" panose="02020404030301010803" pitchFamily="18" charset="0"/>
              </a:rPr>
              <a:t>Note any discrepancies.</a:t>
            </a:r>
          </a:p>
        </p:txBody>
      </p:sp>
      <p:sp>
        <p:nvSpPr>
          <p:cNvPr id="5" name="Content Placeholder 4"/>
          <p:cNvSpPr>
            <a:spLocks noGrp="1"/>
          </p:cNvSpPr>
          <p:nvPr>
            <p:ph sz="half" idx="2"/>
          </p:nvPr>
        </p:nvSpPr>
        <p:spPr>
          <a:xfrm>
            <a:off x="6607967" y="2438399"/>
            <a:ext cx="4895056" cy="3697358"/>
          </a:xfrm>
        </p:spPr>
        <p:txBody>
          <a:bodyPr>
            <a:normAutofit/>
          </a:bodyPr>
          <a:lstStyle/>
          <a:p>
            <a:pPr lvl="0"/>
            <a:r>
              <a:rPr lang="en-US" dirty="0">
                <a:latin typeface="Garamond" panose="02020404030301010803" pitchFamily="18" charset="0"/>
              </a:rPr>
              <a:t>Include any additional thoughts or impressions relevant to the outcome of the investigation.</a:t>
            </a:r>
          </a:p>
          <a:p>
            <a:pPr lvl="0"/>
            <a:r>
              <a:rPr lang="en-US" dirty="0">
                <a:latin typeface="Garamond" panose="02020404030301010803" pitchFamily="18" charset="0"/>
              </a:rPr>
              <a:t>Evaluate the report on the basis of its thoroughness: will someone who knows nothing about this case be able to understand, assess and make a determination of “more than likely” based on your written report.</a:t>
            </a:r>
          </a:p>
          <a:p>
            <a:pPr lvl="0"/>
            <a:r>
              <a:rPr lang="en-US" dirty="0">
                <a:latin typeface="Garamond" panose="02020404030301010803" pitchFamily="18" charset="0"/>
              </a:rPr>
              <a:t>Submit report to chief investigator or Title IX coordinator for review.</a:t>
            </a:r>
          </a:p>
          <a:p>
            <a:pPr lvl="0"/>
            <a:r>
              <a:rPr lang="en-US" dirty="0">
                <a:latin typeface="Garamond" panose="02020404030301010803" pitchFamily="18" charset="0"/>
              </a:rPr>
              <a:t>Update both parties weekly regarding status of investigation.</a:t>
            </a:r>
          </a:p>
        </p:txBody>
      </p:sp>
    </p:spTree>
    <p:extLst>
      <p:ext uri="{BB962C8B-B14F-4D97-AF65-F5344CB8AC3E}">
        <p14:creationId xmlns:p14="http://schemas.microsoft.com/office/powerpoint/2010/main" val="1805444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116496"/>
          </a:xfrm>
        </p:spPr>
        <p:txBody>
          <a:bodyPr/>
          <a:lstStyle/>
          <a:p>
            <a:r>
              <a:rPr lang="en-US" dirty="0">
                <a:latin typeface="Garamond" panose="02020404030301010803" pitchFamily="18" charset="0"/>
              </a:rPr>
              <a:t>5. Writing the Report</a:t>
            </a:r>
          </a:p>
        </p:txBody>
      </p:sp>
      <p:sp>
        <p:nvSpPr>
          <p:cNvPr id="3" name="Content Placeholder 2"/>
          <p:cNvSpPr>
            <a:spLocks noGrp="1"/>
          </p:cNvSpPr>
          <p:nvPr>
            <p:ph idx="1"/>
          </p:nvPr>
        </p:nvSpPr>
        <p:spPr>
          <a:xfrm>
            <a:off x="1484310" y="1934817"/>
            <a:ext cx="10018713" cy="3856383"/>
          </a:xfrm>
        </p:spPr>
        <p:txBody>
          <a:bodyPr/>
          <a:lstStyle/>
          <a:p>
            <a:r>
              <a:rPr lang="en-US" dirty="0">
                <a:latin typeface="Garamond" panose="02020404030301010803" pitchFamily="18" charset="0"/>
              </a:rPr>
              <a:t>Remember that you’re telling the story, as dispassionately as possible, to a panel of people who have not interviewed all persons of interest.  </a:t>
            </a:r>
          </a:p>
          <a:p>
            <a:r>
              <a:rPr lang="en-US" dirty="0">
                <a:latin typeface="Garamond" panose="02020404030301010803" pitchFamily="18" charset="0"/>
              </a:rPr>
              <a:t>Keep it chronological, as much as possible.</a:t>
            </a:r>
          </a:p>
          <a:p>
            <a:r>
              <a:rPr lang="en-US" dirty="0">
                <a:latin typeface="Garamond" panose="02020404030301010803" pitchFamily="18" charset="0"/>
              </a:rPr>
              <a:t>Acknowledge that much of the report will be “he said-she said,” but remain objective.</a:t>
            </a:r>
          </a:p>
        </p:txBody>
      </p:sp>
    </p:spTree>
    <p:extLst>
      <p:ext uri="{BB962C8B-B14F-4D97-AF65-F5344CB8AC3E}">
        <p14:creationId xmlns:p14="http://schemas.microsoft.com/office/powerpoint/2010/main" val="1870065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Report Writing - Using a Story Board</a:t>
            </a:r>
          </a:p>
        </p:txBody>
      </p:sp>
      <p:sp>
        <p:nvSpPr>
          <p:cNvPr id="4" name="Content Placeholder 3"/>
          <p:cNvSpPr>
            <a:spLocks noGrp="1"/>
          </p:cNvSpPr>
          <p:nvPr>
            <p:ph sz="half" idx="1"/>
          </p:nvPr>
        </p:nvSpPr>
        <p:spPr/>
        <p:txBody>
          <a:bodyPr>
            <a:noAutofit/>
          </a:bodyPr>
          <a:lstStyle/>
          <a:p>
            <a:r>
              <a:rPr lang="en-US" sz="2000" dirty="0">
                <a:latin typeface="Garamond" panose="02020404030301010803" pitchFamily="18" charset="0"/>
              </a:rPr>
              <a:t>Think of the interviewing process as gathering information to write a story.</a:t>
            </a:r>
          </a:p>
        </p:txBody>
      </p:sp>
      <p:sp>
        <p:nvSpPr>
          <p:cNvPr id="5" name="Content Placeholder 4"/>
          <p:cNvSpPr>
            <a:spLocks noGrp="1"/>
          </p:cNvSpPr>
          <p:nvPr>
            <p:ph sz="half" idx="2"/>
          </p:nvPr>
        </p:nvSpPr>
        <p:spPr/>
        <p:txBody>
          <a:bodyPr>
            <a:noAutofit/>
          </a:bodyPr>
          <a:lstStyle/>
          <a:p>
            <a:pPr marL="0" indent="0">
              <a:buNone/>
            </a:pPr>
            <a:r>
              <a:rPr lang="en-US" sz="2000" b="1" dirty="0">
                <a:latin typeface="Garamond" panose="02020404030301010803" pitchFamily="18" charset="0"/>
              </a:rPr>
              <a:t>The “chapters” of your story from every party should include:</a:t>
            </a:r>
          </a:p>
          <a:p>
            <a:r>
              <a:rPr lang="en-US" sz="2000" dirty="0">
                <a:latin typeface="Garamond" panose="02020404030301010803" pitchFamily="18" charset="0"/>
              </a:rPr>
              <a:t>History/Background</a:t>
            </a:r>
          </a:p>
          <a:p>
            <a:r>
              <a:rPr lang="en-US" sz="2000" dirty="0">
                <a:latin typeface="Garamond" panose="02020404030301010803" pitchFamily="18" charset="0"/>
              </a:rPr>
              <a:t>Leading up to the Incident(s)</a:t>
            </a:r>
          </a:p>
          <a:p>
            <a:r>
              <a:rPr lang="en-US" sz="2000" dirty="0">
                <a:latin typeface="Garamond" panose="02020404030301010803" pitchFamily="18" charset="0"/>
              </a:rPr>
              <a:t>Immediately prior to the incident(s)</a:t>
            </a:r>
          </a:p>
          <a:p>
            <a:r>
              <a:rPr lang="en-US" sz="2000" dirty="0">
                <a:latin typeface="Garamond" panose="02020404030301010803" pitchFamily="18" charset="0"/>
              </a:rPr>
              <a:t>Accounts of the incident(s)</a:t>
            </a:r>
          </a:p>
          <a:p>
            <a:r>
              <a:rPr lang="en-US" sz="2000" dirty="0">
                <a:latin typeface="Garamond" panose="02020404030301010803" pitchFamily="18" charset="0"/>
              </a:rPr>
              <a:t>Immediately after the incident(s)</a:t>
            </a:r>
          </a:p>
          <a:p>
            <a:r>
              <a:rPr lang="en-US" sz="2000" dirty="0">
                <a:latin typeface="Garamond" panose="02020404030301010803" pitchFamily="18" charset="0"/>
              </a:rPr>
              <a:t>Subsequent events and/or notes</a:t>
            </a:r>
          </a:p>
        </p:txBody>
      </p:sp>
    </p:spTree>
    <p:extLst>
      <p:ext uri="{BB962C8B-B14F-4D97-AF65-F5344CB8AC3E}">
        <p14:creationId xmlns:p14="http://schemas.microsoft.com/office/powerpoint/2010/main" val="13349531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0" y="602673"/>
            <a:ext cx="10018713" cy="1752599"/>
          </a:xfrm>
        </p:spPr>
        <p:txBody>
          <a:bodyPr/>
          <a:lstStyle/>
          <a:p>
            <a:r>
              <a:rPr lang="en-US" dirty="0">
                <a:latin typeface="Garamond" panose="02020404030301010803" pitchFamily="18" charset="0"/>
              </a:rPr>
              <a:t>Outline the Investigation</a:t>
            </a:r>
          </a:p>
        </p:txBody>
      </p:sp>
      <p:sp>
        <p:nvSpPr>
          <p:cNvPr id="4" name="Content Placeholder 3"/>
          <p:cNvSpPr>
            <a:spLocks noGrp="1"/>
          </p:cNvSpPr>
          <p:nvPr>
            <p:ph sz="half" idx="1"/>
          </p:nvPr>
        </p:nvSpPr>
        <p:spPr>
          <a:xfrm>
            <a:off x="1484312" y="1975105"/>
            <a:ext cx="4895055" cy="3816096"/>
          </a:xfrm>
        </p:spPr>
        <p:txBody>
          <a:bodyPr/>
          <a:lstStyle/>
          <a:p>
            <a:pPr marL="400050" indent="-400050">
              <a:buFont typeface="+mj-lt"/>
              <a:buAutoNum type="romanUcPeriod"/>
            </a:pPr>
            <a:r>
              <a:rPr lang="en-US" dirty="0">
                <a:latin typeface="Garamond" panose="02020404030301010803" pitchFamily="18" charset="0"/>
              </a:rPr>
              <a:t>Interview the complainant, using “Story Board” if possible</a:t>
            </a:r>
          </a:p>
          <a:p>
            <a:pPr marL="857250" lvl="1" indent="-400050">
              <a:buFont typeface="+mj-lt"/>
              <a:buAutoNum type="alphaLcParenR"/>
            </a:pPr>
            <a:r>
              <a:rPr lang="en-US" dirty="0">
                <a:latin typeface="Garamond" panose="02020404030301010803" pitchFamily="18" charset="0"/>
              </a:rPr>
              <a:t>Ask for list of witnesses</a:t>
            </a:r>
          </a:p>
          <a:p>
            <a:pPr marL="857250" lvl="1" indent="-400050">
              <a:buFont typeface="+mj-lt"/>
              <a:buAutoNum type="alphaLcParenR"/>
            </a:pPr>
            <a:r>
              <a:rPr lang="en-US" dirty="0">
                <a:latin typeface="Garamond" panose="02020404030301010803" pitchFamily="18" charset="0"/>
              </a:rPr>
              <a:t>Ask for evidence, if applicable</a:t>
            </a:r>
          </a:p>
          <a:p>
            <a:pPr marL="400050" indent="-400050">
              <a:buFont typeface="+mj-lt"/>
              <a:buAutoNum type="romanUcPeriod"/>
            </a:pPr>
            <a:r>
              <a:rPr lang="en-US" dirty="0">
                <a:latin typeface="Garamond" panose="02020404030301010803" pitchFamily="18" charset="0"/>
              </a:rPr>
              <a:t>Interview the respondent, using “Story Board” if possible</a:t>
            </a:r>
          </a:p>
          <a:p>
            <a:pPr marL="857250" lvl="1" indent="-400050">
              <a:buFont typeface="+mj-lt"/>
              <a:buAutoNum type="alphaLcParenR"/>
            </a:pPr>
            <a:r>
              <a:rPr lang="en-US" dirty="0">
                <a:latin typeface="Garamond" panose="02020404030301010803" pitchFamily="18" charset="0"/>
              </a:rPr>
              <a:t>Ask for list of witnesses</a:t>
            </a:r>
          </a:p>
          <a:p>
            <a:pPr marL="857250" lvl="1" indent="-400050">
              <a:buFont typeface="+mj-lt"/>
              <a:buAutoNum type="alphaLcParenR"/>
            </a:pPr>
            <a:r>
              <a:rPr lang="en-US" dirty="0">
                <a:latin typeface="Garamond" panose="02020404030301010803" pitchFamily="18" charset="0"/>
              </a:rPr>
              <a:t>Ask for evidence, if applicable</a:t>
            </a:r>
          </a:p>
        </p:txBody>
      </p:sp>
      <p:sp>
        <p:nvSpPr>
          <p:cNvPr id="5" name="Content Placeholder 4"/>
          <p:cNvSpPr>
            <a:spLocks noGrp="1"/>
          </p:cNvSpPr>
          <p:nvPr>
            <p:ph sz="half" idx="2"/>
          </p:nvPr>
        </p:nvSpPr>
        <p:spPr>
          <a:xfrm>
            <a:off x="6607967" y="1975104"/>
            <a:ext cx="4895056" cy="3816096"/>
          </a:xfrm>
        </p:spPr>
        <p:txBody>
          <a:bodyPr/>
          <a:lstStyle/>
          <a:p>
            <a:pPr marL="400050" indent="-400050">
              <a:buFont typeface="+mj-lt"/>
              <a:buAutoNum type="romanUcPeriod" startAt="3"/>
            </a:pPr>
            <a:r>
              <a:rPr lang="en-US" dirty="0">
                <a:latin typeface="Garamond" panose="02020404030301010803" pitchFamily="18" charset="0"/>
              </a:rPr>
              <a:t>Interview all witnesses</a:t>
            </a:r>
          </a:p>
          <a:p>
            <a:pPr marL="857250" lvl="1" indent="-400050">
              <a:buFont typeface="+mj-lt"/>
              <a:buAutoNum type="alphaLcParenR"/>
            </a:pPr>
            <a:r>
              <a:rPr lang="en-US" dirty="0">
                <a:latin typeface="Garamond" panose="02020404030301010803" pitchFamily="18" charset="0"/>
              </a:rPr>
              <a:t>Provided by Complainant</a:t>
            </a:r>
          </a:p>
          <a:p>
            <a:pPr marL="857250" lvl="1" indent="-400050">
              <a:buFont typeface="+mj-lt"/>
              <a:buAutoNum type="alphaLcParenR"/>
            </a:pPr>
            <a:r>
              <a:rPr lang="en-US" dirty="0">
                <a:latin typeface="Garamond" panose="02020404030301010803" pitchFamily="18" charset="0"/>
              </a:rPr>
              <a:t>Provided by Respondent</a:t>
            </a:r>
          </a:p>
          <a:p>
            <a:pPr marL="857250" lvl="1" indent="-400050">
              <a:buFont typeface="+mj-lt"/>
              <a:buAutoNum type="alphaLcParenR"/>
            </a:pPr>
            <a:r>
              <a:rPr lang="en-US" dirty="0">
                <a:latin typeface="Garamond" panose="02020404030301010803" pitchFamily="18" charset="0"/>
              </a:rPr>
              <a:t>Persons of Interest</a:t>
            </a:r>
          </a:p>
          <a:p>
            <a:pPr marL="400050" indent="-400050">
              <a:buFont typeface="+mj-lt"/>
              <a:buAutoNum type="romanUcPeriod" startAt="3"/>
            </a:pPr>
            <a:r>
              <a:rPr lang="en-US" dirty="0">
                <a:latin typeface="Garamond" panose="02020404030301010803" pitchFamily="18" charset="0"/>
              </a:rPr>
              <a:t>Re-Interview as needed to fill gaps</a:t>
            </a:r>
          </a:p>
          <a:p>
            <a:pPr marL="400050" indent="-400050">
              <a:buFont typeface="+mj-lt"/>
              <a:buAutoNum type="romanUcPeriod" startAt="3"/>
            </a:pPr>
            <a:r>
              <a:rPr lang="en-US" dirty="0">
                <a:latin typeface="Garamond" panose="02020404030301010803" pitchFamily="18" charset="0"/>
              </a:rPr>
              <a:t>Final Interview, as needed, with both parties to tell them what the other said and get their responses</a:t>
            </a:r>
          </a:p>
        </p:txBody>
      </p:sp>
    </p:spTree>
    <p:extLst>
      <p:ext uri="{BB962C8B-B14F-4D97-AF65-F5344CB8AC3E}">
        <p14:creationId xmlns:p14="http://schemas.microsoft.com/office/powerpoint/2010/main" val="28226616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103243"/>
          </a:xfrm>
        </p:spPr>
        <p:txBody>
          <a:bodyPr/>
          <a:lstStyle/>
          <a:p>
            <a:r>
              <a:rPr lang="en-US" dirty="0">
                <a:latin typeface="Garamond" panose="02020404030301010803" pitchFamily="18" charset="0"/>
              </a:rPr>
              <a:t>Keeping a File</a:t>
            </a:r>
          </a:p>
        </p:txBody>
      </p:sp>
      <p:sp>
        <p:nvSpPr>
          <p:cNvPr id="3" name="Content Placeholder 2"/>
          <p:cNvSpPr>
            <a:spLocks noGrp="1"/>
          </p:cNvSpPr>
          <p:nvPr>
            <p:ph idx="1"/>
          </p:nvPr>
        </p:nvSpPr>
        <p:spPr>
          <a:xfrm>
            <a:off x="1484310" y="1789043"/>
            <a:ext cx="10018713" cy="4002157"/>
          </a:xfrm>
        </p:spPr>
        <p:txBody>
          <a:bodyPr>
            <a:normAutofit lnSpcReduction="10000"/>
          </a:bodyPr>
          <a:lstStyle/>
          <a:p>
            <a:r>
              <a:rPr lang="en-US" dirty="0">
                <a:latin typeface="Garamond" panose="02020404030301010803" pitchFamily="18" charset="0"/>
              </a:rPr>
              <a:t>Keep a list with names, dates and locations of everyone interviewed, including phone calls.</a:t>
            </a:r>
          </a:p>
          <a:p>
            <a:r>
              <a:rPr lang="en-US" dirty="0">
                <a:latin typeface="Garamond" panose="02020404030301010803" pitchFamily="18" charset="0"/>
              </a:rPr>
              <a:t>Include all evidence, even if it is not used.</a:t>
            </a:r>
          </a:p>
          <a:p>
            <a:r>
              <a:rPr lang="en-US" dirty="0">
                <a:latin typeface="Garamond" panose="02020404030301010803" pitchFamily="18" charset="0"/>
              </a:rPr>
              <a:t>If one party supplies names of witnesses that were not interviewed, provide a note about why they were not included.</a:t>
            </a:r>
          </a:p>
          <a:p>
            <a:r>
              <a:rPr lang="en-US" dirty="0">
                <a:latin typeface="Garamond" panose="02020404030301010803" pitchFamily="18" charset="0"/>
              </a:rPr>
              <a:t>Include copies of the initial complaint and statement of allegations.</a:t>
            </a:r>
          </a:p>
          <a:p>
            <a:r>
              <a:rPr lang="en-US" dirty="0">
                <a:latin typeface="Garamond" panose="02020404030301010803" pitchFamily="18" charset="0"/>
              </a:rPr>
              <a:t>Hand-written notes are okay occasionally but should not constitute the bulk of your interview notes.</a:t>
            </a:r>
          </a:p>
          <a:p>
            <a:r>
              <a:rPr lang="en-US" dirty="0">
                <a:latin typeface="Garamond" panose="02020404030301010803" pitchFamily="18" charset="0"/>
              </a:rPr>
              <a:t>Always note the time, date and place of the interview on the interview notes.</a:t>
            </a:r>
          </a:p>
        </p:txBody>
      </p:sp>
    </p:spTree>
    <p:extLst>
      <p:ext uri="{BB962C8B-B14F-4D97-AF65-F5344CB8AC3E}">
        <p14:creationId xmlns:p14="http://schemas.microsoft.com/office/powerpoint/2010/main" val="12791990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Keeping a Timeline</a:t>
            </a:r>
            <a:endParaRPr lang="en-US" dirty="0"/>
          </a:p>
        </p:txBody>
      </p:sp>
      <p:sp>
        <p:nvSpPr>
          <p:cNvPr id="3" name="Content Placeholder 2"/>
          <p:cNvSpPr>
            <a:spLocks noGrp="1"/>
          </p:cNvSpPr>
          <p:nvPr>
            <p:ph idx="1"/>
          </p:nvPr>
        </p:nvSpPr>
        <p:spPr>
          <a:xfrm>
            <a:off x="1484310" y="2040835"/>
            <a:ext cx="10018713" cy="3750365"/>
          </a:xfrm>
        </p:spPr>
        <p:txBody>
          <a:bodyPr>
            <a:normAutofit/>
          </a:bodyPr>
          <a:lstStyle/>
          <a:p>
            <a:r>
              <a:rPr lang="en-US" dirty="0">
                <a:latin typeface="Garamond" panose="02020404030301010803" pitchFamily="18" charset="0"/>
              </a:rPr>
              <a:t>You MUST keep a detailed log of your activity during the course of the investigation.</a:t>
            </a:r>
          </a:p>
          <a:p>
            <a:r>
              <a:rPr lang="en-US" dirty="0">
                <a:latin typeface="Garamond" panose="02020404030301010803" pitchFamily="18" charset="0"/>
              </a:rPr>
              <a:t>You must note when any correspondence with either parties occurs.</a:t>
            </a:r>
          </a:p>
          <a:p>
            <a:r>
              <a:rPr lang="en-US" dirty="0">
                <a:latin typeface="Garamond" panose="02020404030301010803" pitchFamily="18" charset="0"/>
              </a:rPr>
              <a:t>You must note when any interviews occur.</a:t>
            </a:r>
          </a:p>
          <a:p>
            <a:r>
              <a:rPr lang="en-US" dirty="0">
                <a:latin typeface="Garamond" panose="02020404030301010803" pitchFamily="18" charset="0"/>
              </a:rPr>
              <a:t>You must keep parties apprised of the status of the investigation and this should also be logged.</a:t>
            </a:r>
          </a:p>
          <a:p>
            <a:r>
              <a:rPr lang="en-US" dirty="0">
                <a:latin typeface="Garamond" panose="02020404030301010803" pitchFamily="18" charset="0"/>
              </a:rPr>
              <a:t>If there is a delay, the reason and duration for the delay must be documented and communicated to both parties.</a:t>
            </a:r>
          </a:p>
        </p:txBody>
      </p:sp>
    </p:spTree>
    <p:extLst>
      <p:ext uri="{BB962C8B-B14F-4D97-AF65-F5344CB8AC3E}">
        <p14:creationId xmlns:p14="http://schemas.microsoft.com/office/powerpoint/2010/main" val="1206456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983974"/>
          </a:xfrm>
        </p:spPr>
        <p:txBody>
          <a:bodyPr/>
          <a:lstStyle/>
          <a:p>
            <a:r>
              <a:rPr lang="en-US" dirty="0">
                <a:latin typeface="Garamond" panose="02020404030301010803" pitchFamily="18" charset="0"/>
              </a:rPr>
              <a:t>A Couple of Other Points</a:t>
            </a:r>
          </a:p>
        </p:txBody>
      </p:sp>
      <p:sp>
        <p:nvSpPr>
          <p:cNvPr id="3" name="Content Placeholder 2"/>
          <p:cNvSpPr>
            <a:spLocks noGrp="1"/>
          </p:cNvSpPr>
          <p:nvPr>
            <p:ph idx="1"/>
          </p:nvPr>
        </p:nvSpPr>
        <p:spPr>
          <a:xfrm>
            <a:off x="1484310" y="1974575"/>
            <a:ext cx="10018713" cy="3816626"/>
          </a:xfrm>
        </p:spPr>
        <p:txBody>
          <a:bodyPr/>
          <a:lstStyle/>
          <a:p>
            <a:r>
              <a:rPr lang="en-US" dirty="0">
                <a:latin typeface="Garamond" panose="02020404030301010803" pitchFamily="18" charset="0"/>
              </a:rPr>
              <a:t>Any advisor that is present for an interview may only participate in the interview for points of clarity.  He/she may not answer for the interviewee.</a:t>
            </a:r>
          </a:p>
          <a:p>
            <a:r>
              <a:rPr lang="en-US" dirty="0">
                <a:latin typeface="Garamond" panose="02020404030301010803" pitchFamily="18" charset="0"/>
              </a:rPr>
              <a:t>Any student or employee at NGU who is a named witness is compelled to speak with Title IX investigators.  If you run into problems with this, report it.</a:t>
            </a:r>
          </a:p>
          <a:p>
            <a:r>
              <a:rPr lang="en-US" dirty="0">
                <a:latin typeface="Garamond" panose="02020404030301010803" pitchFamily="18" charset="0"/>
              </a:rPr>
              <a:t>Our investigations are separate from those by Campus Security or law enforcement, however we can (and they should) share information.</a:t>
            </a:r>
          </a:p>
        </p:txBody>
      </p:sp>
    </p:spTree>
    <p:extLst>
      <p:ext uri="{BB962C8B-B14F-4D97-AF65-F5344CB8AC3E}">
        <p14:creationId xmlns:p14="http://schemas.microsoft.com/office/powerpoint/2010/main" val="2176618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Garamond" panose="02020404030301010803" pitchFamily="18" charset="0"/>
              </a:rPr>
              <a:t>Questions?</a:t>
            </a:r>
            <a:endParaRPr lang="en-US" dirty="0">
              <a:latin typeface="Garamond" panose="02020404030301010803" pitchFamily="18" charset="0"/>
            </a:endParaRPr>
          </a:p>
        </p:txBody>
      </p:sp>
    </p:spTree>
    <p:extLst>
      <p:ext uri="{BB962C8B-B14F-4D97-AF65-F5344CB8AC3E}">
        <p14:creationId xmlns:p14="http://schemas.microsoft.com/office/powerpoint/2010/main" val="1259277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Defining Sexual Misconduct</a:t>
            </a:r>
          </a:p>
        </p:txBody>
      </p:sp>
      <p:sp>
        <p:nvSpPr>
          <p:cNvPr id="3" name="Content Placeholder 2"/>
          <p:cNvSpPr>
            <a:spLocks noGrp="1"/>
          </p:cNvSpPr>
          <p:nvPr>
            <p:ph idx="1"/>
          </p:nvPr>
        </p:nvSpPr>
        <p:spPr>
          <a:xfrm>
            <a:off x="2389185" y="2438399"/>
            <a:ext cx="3706815" cy="3124201"/>
          </a:xfrm>
        </p:spPr>
        <p:txBody>
          <a:bodyPr>
            <a:normAutofit/>
          </a:bodyPr>
          <a:lstStyle/>
          <a:p>
            <a:r>
              <a:rPr lang="en-US" sz="2200" dirty="0">
                <a:latin typeface="Garamond" panose="02020404030301010803" pitchFamily="18" charset="0"/>
              </a:rPr>
              <a:t>Sexual Harassment</a:t>
            </a:r>
          </a:p>
          <a:p>
            <a:r>
              <a:rPr lang="en-US" sz="2200" dirty="0">
                <a:latin typeface="Garamond" panose="02020404030301010803" pitchFamily="18" charset="0"/>
              </a:rPr>
              <a:t>Sexual Assault</a:t>
            </a:r>
          </a:p>
          <a:p>
            <a:r>
              <a:rPr lang="en-US" sz="2200" dirty="0">
                <a:latin typeface="Garamond" panose="02020404030301010803" pitchFamily="18" charset="0"/>
              </a:rPr>
              <a:t>Non-consensual Sexual Contact</a:t>
            </a:r>
          </a:p>
          <a:p>
            <a:r>
              <a:rPr lang="en-US" sz="2200" dirty="0">
                <a:latin typeface="Garamond" panose="02020404030301010803" pitchFamily="18" charset="0"/>
              </a:rPr>
              <a:t>Sexual assault/rape</a:t>
            </a:r>
          </a:p>
        </p:txBody>
      </p:sp>
      <p:sp>
        <p:nvSpPr>
          <p:cNvPr id="29" name="TextBox 28">
            <a:extLst>
              <a:ext uri="{FF2B5EF4-FFF2-40B4-BE49-F238E27FC236}">
                <a16:creationId xmlns:a16="http://schemas.microsoft.com/office/drawing/2014/main" id="{399E0879-B720-6C05-E1C3-AF85C3E2048A}"/>
              </a:ext>
            </a:extLst>
          </p:cNvPr>
          <p:cNvSpPr txBox="1"/>
          <p:nvPr/>
        </p:nvSpPr>
        <p:spPr>
          <a:xfrm>
            <a:off x="6096000" y="2729382"/>
            <a:ext cx="6096000" cy="1880515"/>
          </a:xfrm>
          <a:prstGeom prst="rect">
            <a:avLst/>
          </a:prstGeom>
          <a:noFill/>
        </p:spPr>
        <p:txBody>
          <a:bodyPr wrap="square">
            <a:spAutoFit/>
          </a:bodyPr>
          <a:lstStyle/>
          <a:p>
            <a:pPr marL="285750" indent="-285750">
              <a:spcBef>
                <a:spcPct val="20000"/>
              </a:spcBef>
              <a:spcAft>
                <a:spcPts val="600"/>
              </a:spcAft>
              <a:buClr>
                <a:schemeClr val="accent1">
                  <a:lumMod val="75000"/>
                </a:schemeClr>
              </a:buClr>
              <a:buSzPct val="145000"/>
              <a:buFont typeface="Arial"/>
              <a:buChar char="•"/>
            </a:pPr>
            <a:r>
              <a:rPr lang="en-US" sz="2200" dirty="0">
                <a:latin typeface="Garamond" panose="02020404030301010803" pitchFamily="18" charset="0"/>
              </a:rPr>
              <a:t>Dating/Domestic Violence</a:t>
            </a:r>
          </a:p>
          <a:p>
            <a:pPr marL="285750" indent="-285750">
              <a:spcBef>
                <a:spcPct val="20000"/>
              </a:spcBef>
              <a:spcAft>
                <a:spcPts val="600"/>
              </a:spcAft>
              <a:buClr>
                <a:schemeClr val="accent1">
                  <a:lumMod val="75000"/>
                </a:schemeClr>
              </a:buClr>
              <a:buSzPct val="145000"/>
              <a:buFont typeface="Arial"/>
              <a:buChar char="•"/>
            </a:pPr>
            <a:r>
              <a:rPr lang="en-US" sz="2200" dirty="0">
                <a:latin typeface="Garamond" panose="02020404030301010803" pitchFamily="18" charset="0"/>
              </a:rPr>
              <a:t>Stalking</a:t>
            </a:r>
          </a:p>
          <a:p>
            <a:pPr marL="285750" indent="-285750">
              <a:spcBef>
                <a:spcPct val="20000"/>
              </a:spcBef>
              <a:spcAft>
                <a:spcPts val="600"/>
              </a:spcAft>
              <a:buClr>
                <a:schemeClr val="accent1">
                  <a:lumMod val="75000"/>
                </a:schemeClr>
              </a:buClr>
              <a:buSzPct val="145000"/>
              <a:buFont typeface="Arial"/>
              <a:buChar char="•"/>
            </a:pPr>
            <a:r>
              <a:rPr lang="en-US" sz="2200" dirty="0">
                <a:latin typeface="Garamond" panose="02020404030301010803" pitchFamily="18" charset="0"/>
              </a:rPr>
              <a:t>Bullying (sex or sex stereotypes)</a:t>
            </a:r>
          </a:p>
          <a:p>
            <a:pPr marL="285750" indent="-285750">
              <a:spcBef>
                <a:spcPct val="20000"/>
              </a:spcBef>
              <a:spcAft>
                <a:spcPts val="600"/>
              </a:spcAft>
              <a:buClr>
                <a:schemeClr val="accent1">
                  <a:lumMod val="75000"/>
                </a:schemeClr>
              </a:buClr>
              <a:buSzPct val="145000"/>
              <a:buFont typeface="Arial"/>
              <a:buChar char="•"/>
            </a:pPr>
            <a:r>
              <a:rPr lang="en-US" sz="2200" dirty="0">
                <a:latin typeface="Garamond" panose="02020404030301010803" pitchFamily="18" charset="0"/>
              </a:rPr>
              <a:t>Sex Discrimination</a:t>
            </a:r>
          </a:p>
        </p:txBody>
      </p:sp>
    </p:spTree>
    <p:extLst>
      <p:ext uri="{BB962C8B-B14F-4D97-AF65-F5344CB8AC3E}">
        <p14:creationId xmlns:p14="http://schemas.microsoft.com/office/powerpoint/2010/main" val="195406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64704"/>
          </a:xfrm>
        </p:spPr>
        <p:txBody>
          <a:bodyPr/>
          <a:lstStyle/>
          <a:p>
            <a:r>
              <a:rPr lang="en-US" dirty="0">
                <a:latin typeface="Garamond" panose="02020404030301010803" pitchFamily="18" charset="0"/>
              </a:rPr>
              <a:t>Sexual Harassment</a:t>
            </a:r>
          </a:p>
        </p:txBody>
      </p:sp>
      <p:sp>
        <p:nvSpPr>
          <p:cNvPr id="3" name="Content Placeholder 2"/>
          <p:cNvSpPr>
            <a:spLocks noGrp="1"/>
          </p:cNvSpPr>
          <p:nvPr>
            <p:ph idx="1"/>
          </p:nvPr>
        </p:nvSpPr>
        <p:spPr>
          <a:xfrm>
            <a:off x="1484310" y="1550505"/>
            <a:ext cx="10018713" cy="4929808"/>
          </a:xfrm>
        </p:spPr>
        <p:txBody>
          <a:bodyPr>
            <a:normAutofit/>
          </a:bodyPr>
          <a:lstStyle/>
          <a:p>
            <a:r>
              <a:rPr lang="en-US" dirty="0">
                <a:latin typeface="Garamond" panose="02020404030301010803" pitchFamily="18" charset="0"/>
              </a:rPr>
              <a:t>Unwelcome conduct of a sexual nature or based on sex</a:t>
            </a:r>
          </a:p>
          <a:p>
            <a:r>
              <a:rPr lang="en-US" dirty="0">
                <a:latin typeface="Garamond" panose="02020404030301010803" pitchFamily="18" charset="0"/>
              </a:rPr>
              <a:t>Quid pro quo</a:t>
            </a:r>
          </a:p>
          <a:p>
            <a:pPr lvl="1"/>
            <a:r>
              <a:rPr lang="en-US" dirty="0">
                <a:latin typeface="Garamond" panose="02020404030301010803" pitchFamily="18" charset="0"/>
              </a:rPr>
              <a:t>Individual in position of authority</a:t>
            </a:r>
          </a:p>
          <a:p>
            <a:pPr lvl="1"/>
            <a:r>
              <a:rPr lang="en-US" dirty="0">
                <a:latin typeface="Garamond" panose="02020404030301010803" pitchFamily="18" charset="0"/>
              </a:rPr>
              <a:t>Conditions a benefit</a:t>
            </a:r>
          </a:p>
          <a:p>
            <a:pPr lvl="1"/>
            <a:r>
              <a:rPr lang="en-US" dirty="0">
                <a:latin typeface="Garamond" panose="02020404030301010803" pitchFamily="18" charset="0"/>
              </a:rPr>
              <a:t>Sexual advance, favors, or other conduct of a sexual nature</a:t>
            </a:r>
          </a:p>
          <a:p>
            <a:r>
              <a:rPr lang="en-US" dirty="0">
                <a:latin typeface="Garamond" panose="02020404030301010803" pitchFamily="18" charset="0"/>
              </a:rPr>
              <a:t>Hostile Environment</a:t>
            </a:r>
          </a:p>
          <a:p>
            <a:pPr lvl="1"/>
            <a:r>
              <a:rPr lang="en-US" dirty="0">
                <a:latin typeface="Garamond" panose="02020404030301010803" pitchFamily="18" charset="0"/>
              </a:rPr>
              <a:t>[Student] Sufficiently serious that it denies or limits a student’s ability to participate in or benefit from an educational program or activity.</a:t>
            </a:r>
          </a:p>
          <a:p>
            <a:pPr lvl="1"/>
            <a:r>
              <a:rPr lang="en-US" dirty="0">
                <a:latin typeface="Garamond" panose="02020404030301010803" pitchFamily="18" charset="0"/>
              </a:rPr>
              <a:t>[Employee] Severe or pervasive enough to create a work environment that a reasonable person would consider intimidating, hostile, or abusive.</a:t>
            </a:r>
          </a:p>
        </p:txBody>
      </p:sp>
    </p:spTree>
    <p:extLst>
      <p:ext uri="{BB962C8B-B14F-4D97-AF65-F5344CB8AC3E}">
        <p14:creationId xmlns:p14="http://schemas.microsoft.com/office/powerpoint/2010/main" val="475711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Sexual Assault</a:t>
            </a:r>
          </a:p>
        </p:txBody>
      </p:sp>
      <p:sp>
        <p:nvSpPr>
          <p:cNvPr id="3" name="Content Placeholder 2"/>
          <p:cNvSpPr>
            <a:spLocks noGrp="1"/>
          </p:cNvSpPr>
          <p:nvPr>
            <p:ph idx="1"/>
          </p:nvPr>
        </p:nvSpPr>
        <p:spPr>
          <a:xfrm>
            <a:off x="2777402" y="1952889"/>
            <a:ext cx="7059326" cy="3644348"/>
          </a:xfrm>
        </p:spPr>
        <p:txBody>
          <a:bodyPr/>
          <a:lstStyle/>
          <a:p>
            <a:pPr marL="0" indent="0">
              <a:buNone/>
            </a:pPr>
            <a:r>
              <a:rPr lang="en-US" dirty="0">
                <a:latin typeface="Garamond" panose="02020404030301010803" pitchFamily="18" charset="0"/>
              </a:rPr>
              <a:t>Includes:</a:t>
            </a:r>
          </a:p>
          <a:p>
            <a:r>
              <a:rPr lang="en-US" dirty="0">
                <a:latin typeface="Garamond" panose="02020404030301010803" pitchFamily="18" charset="0"/>
              </a:rPr>
              <a:t>Rape</a:t>
            </a:r>
          </a:p>
          <a:p>
            <a:r>
              <a:rPr lang="en-US" dirty="0">
                <a:latin typeface="Garamond" panose="02020404030301010803" pitchFamily="18" charset="0"/>
              </a:rPr>
              <a:t>Fondling</a:t>
            </a:r>
          </a:p>
          <a:p>
            <a:r>
              <a:rPr lang="en-US" dirty="0">
                <a:latin typeface="Garamond" panose="02020404030301010803" pitchFamily="18" charset="0"/>
              </a:rPr>
              <a:t>Domestic Violence</a:t>
            </a:r>
          </a:p>
          <a:p>
            <a:r>
              <a:rPr lang="en-US" dirty="0">
                <a:latin typeface="Garamond" panose="02020404030301010803" pitchFamily="18" charset="0"/>
              </a:rPr>
              <a:t>Dating Violence</a:t>
            </a:r>
          </a:p>
          <a:p>
            <a:r>
              <a:rPr lang="en-US" dirty="0">
                <a:latin typeface="Garamond" panose="02020404030301010803" pitchFamily="18" charset="0"/>
              </a:rPr>
              <a:t>Stalking</a:t>
            </a:r>
          </a:p>
        </p:txBody>
      </p:sp>
    </p:spTree>
    <p:extLst>
      <p:ext uri="{BB962C8B-B14F-4D97-AF65-F5344CB8AC3E}">
        <p14:creationId xmlns:p14="http://schemas.microsoft.com/office/powerpoint/2010/main" val="1225120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AA6DC2-C88E-1C43-5327-A447F32FBB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C12398-D021-D969-1445-7958F3442FA3}"/>
              </a:ext>
            </a:extLst>
          </p:cNvPr>
          <p:cNvSpPr>
            <a:spLocks noGrp="1"/>
          </p:cNvSpPr>
          <p:nvPr>
            <p:ph type="title"/>
          </p:nvPr>
        </p:nvSpPr>
        <p:spPr/>
        <p:txBody>
          <a:bodyPr/>
          <a:lstStyle/>
          <a:p>
            <a:r>
              <a:rPr lang="en-US" dirty="0">
                <a:latin typeface="Garamond" panose="02020404030301010803" pitchFamily="18" charset="0"/>
              </a:rPr>
              <a:t>When does Title IX apply?</a:t>
            </a:r>
          </a:p>
        </p:txBody>
      </p:sp>
      <p:sp>
        <p:nvSpPr>
          <p:cNvPr id="3" name="Content Placeholder 2">
            <a:extLst>
              <a:ext uri="{FF2B5EF4-FFF2-40B4-BE49-F238E27FC236}">
                <a16:creationId xmlns:a16="http://schemas.microsoft.com/office/drawing/2014/main" id="{E6B08B3C-2B3F-9D09-FD36-8E4E45F5BBA8}"/>
              </a:ext>
            </a:extLst>
          </p:cNvPr>
          <p:cNvSpPr>
            <a:spLocks noGrp="1"/>
          </p:cNvSpPr>
          <p:nvPr>
            <p:ph idx="1"/>
          </p:nvPr>
        </p:nvSpPr>
        <p:spPr>
          <a:xfrm>
            <a:off x="1484310" y="2146853"/>
            <a:ext cx="10018713" cy="3644348"/>
          </a:xfrm>
        </p:spPr>
        <p:txBody>
          <a:bodyPr/>
          <a:lstStyle/>
          <a:p>
            <a:pPr marL="0" indent="0">
              <a:buNone/>
            </a:pPr>
            <a:r>
              <a:rPr lang="en-US" dirty="0">
                <a:latin typeface="Garamond" panose="02020404030301010803" pitchFamily="18" charset="0"/>
              </a:rPr>
              <a:t>All educational programs and activities and conduct on any NGU owned or controlled property.</a:t>
            </a:r>
          </a:p>
          <a:p>
            <a:pPr marL="0" indent="0">
              <a:buNone/>
            </a:pPr>
            <a:r>
              <a:rPr lang="en-US" dirty="0">
                <a:latin typeface="Garamond" panose="02020404030301010803" pitchFamily="18" charset="0"/>
              </a:rPr>
              <a:t>Examples: Classrooms, Dorms, Campus, Online, Internships, Field Trips, Club/Team Trips, etc.</a:t>
            </a:r>
          </a:p>
        </p:txBody>
      </p:sp>
    </p:spTree>
    <p:extLst>
      <p:ext uri="{BB962C8B-B14F-4D97-AF65-F5344CB8AC3E}">
        <p14:creationId xmlns:p14="http://schemas.microsoft.com/office/powerpoint/2010/main" val="1044090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249017"/>
          </a:xfrm>
        </p:spPr>
        <p:txBody>
          <a:bodyPr/>
          <a:lstStyle/>
          <a:p>
            <a:r>
              <a:rPr lang="en-US" dirty="0">
                <a:latin typeface="Garamond" panose="02020404030301010803" pitchFamily="18" charset="0"/>
              </a:rPr>
              <a:t>Notes on Alcohol</a:t>
            </a:r>
          </a:p>
        </p:txBody>
      </p:sp>
      <p:sp>
        <p:nvSpPr>
          <p:cNvPr id="3" name="Content Placeholder 2"/>
          <p:cNvSpPr>
            <a:spLocks noGrp="1"/>
          </p:cNvSpPr>
          <p:nvPr>
            <p:ph sz="half" idx="1"/>
          </p:nvPr>
        </p:nvSpPr>
        <p:spPr>
          <a:xfrm>
            <a:off x="1484312" y="1842052"/>
            <a:ext cx="4895055" cy="4545495"/>
          </a:xfrm>
        </p:spPr>
        <p:txBody>
          <a:bodyPr>
            <a:normAutofit/>
          </a:bodyPr>
          <a:lstStyle/>
          <a:p>
            <a:r>
              <a:rPr lang="en-US" sz="2000" dirty="0">
                <a:latin typeface="Garamond" panose="02020404030301010803" pitchFamily="18" charset="0"/>
              </a:rPr>
              <a:t>NGU has an amnesty policy for complainants and witnesses in furtherance of the truth.  This may not apply to the respondent.</a:t>
            </a:r>
          </a:p>
          <a:p>
            <a:r>
              <a:rPr lang="en-US" sz="2000" dirty="0">
                <a:latin typeface="Garamond" panose="02020404030301010803" pitchFamily="18" charset="0"/>
              </a:rPr>
              <a:t>When alcohol was involved, use the following scale, even if law enforcement can provide blood-alcohol levels:</a:t>
            </a:r>
          </a:p>
          <a:p>
            <a:pPr lvl="1"/>
            <a:r>
              <a:rPr lang="en-US" sz="1800" dirty="0">
                <a:latin typeface="Garamond" panose="02020404030301010803" pitchFamily="18" charset="0"/>
              </a:rPr>
              <a:t>On a scale of 1 to 10 with 1 being completely sober and 10 being passed out drunk, rate yourself (and/or the other party) at this particular point.</a:t>
            </a:r>
          </a:p>
        </p:txBody>
      </p:sp>
      <p:sp>
        <p:nvSpPr>
          <p:cNvPr id="4" name="Content Placeholder 3"/>
          <p:cNvSpPr>
            <a:spLocks noGrp="1"/>
          </p:cNvSpPr>
          <p:nvPr>
            <p:ph sz="half" idx="2"/>
          </p:nvPr>
        </p:nvSpPr>
        <p:spPr>
          <a:xfrm>
            <a:off x="6607967" y="1842053"/>
            <a:ext cx="4895056" cy="4545494"/>
          </a:xfrm>
        </p:spPr>
        <p:txBody>
          <a:bodyPr>
            <a:normAutofit/>
          </a:bodyPr>
          <a:lstStyle/>
          <a:p>
            <a:r>
              <a:rPr lang="en-US" sz="2000" dirty="0">
                <a:latin typeface="Garamond" panose="02020404030301010803" pitchFamily="18" charset="0"/>
              </a:rPr>
              <a:t>You should administer the scale at every point and at every time alcohol was consumed.  Examples:</a:t>
            </a:r>
          </a:p>
          <a:p>
            <a:pPr lvl="1"/>
            <a:r>
              <a:rPr lang="en-US" sz="1800" dirty="0">
                <a:latin typeface="Garamond" panose="02020404030301010803" pitchFamily="18" charset="0"/>
              </a:rPr>
              <a:t>At the party/bar/house</a:t>
            </a:r>
          </a:p>
          <a:p>
            <a:pPr lvl="1"/>
            <a:r>
              <a:rPr lang="en-US" sz="1800" dirty="0">
                <a:latin typeface="Garamond" panose="02020404030301010803" pitchFamily="18" charset="0"/>
              </a:rPr>
              <a:t>At the time you left the party/bar/house</a:t>
            </a:r>
          </a:p>
          <a:p>
            <a:pPr lvl="1"/>
            <a:r>
              <a:rPr lang="en-US" sz="1800" dirty="0">
                <a:latin typeface="Garamond" panose="02020404030301010803" pitchFamily="18" charset="0"/>
              </a:rPr>
              <a:t>At the time you arrived at your dorm/house/location</a:t>
            </a:r>
          </a:p>
          <a:p>
            <a:r>
              <a:rPr lang="en-US" sz="2000" dirty="0">
                <a:latin typeface="Garamond" panose="02020404030301010803" pitchFamily="18" charset="0"/>
              </a:rPr>
              <a:t>If both parties were consuming alcohol, ask both to rate themselves and each other at every point as above.</a:t>
            </a:r>
          </a:p>
        </p:txBody>
      </p:sp>
    </p:spTree>
    <p:extLst>
      <p:ext uri="{BB962C8B-B14F-4D97-AF65-F5344CB8AC3E}">
        <p14:creationId xmlns:p14="http://schemas.microsoft.com/office/powerpoint/2010/main" val="354102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B0892-C5A4-71E4-CE7F-E0A5C39BC793}"/>
              </a:ext>
            </a:extLst>
          </p:cNvPr>
          <p:cNvSpPr>
            <a:spLocks noGrp="1"/>
          </p:cNvSpPr>
          <p:nvPr>
            <p:ph type="title"/>
          </p:nvPr>
        </p:nvSpPr>
        <p:spPr>
          <a:xfrm>
            <a:off x="1760706" y="685800"/>
            <a:ext cx="9742318" cy="1752599"/>
          </a:xfrm>
        </p:spPr>
        <p:txBody>
          <a:bodyPr>
            <a:normAutofit/>
          </a:bodyPr>
          <a:lstStyle/>
          <a:p>
            <a:r>
              <a:rPr lang="en-US" dirty="0">
                <a:latin typeface="Garamond" panose="02020404030301010803" pitchFamily="18" charset="0"/>
              </a:rPr>
              <a:t>2. The Title IX Process</a:t>
            </a:r>
          </a:p>
        </p:txBody>
      </p:sp>
      <p:graphicFrame>
        <p:nvGraphicFramePr>
          <p:cNvPr id="21" name="Content Placeholder 2">
            <a:extLst>
              <a:ext uri="{FF2B5EF4-FFF2-40B4-BE49-F238E27FC236}">
                <a16:creationId xmlns:a16="http://schemas.microsoft.com/office/drawing/2014/main" id="{4377440D-CC82-326C-AC5B-E16BE03BEBA2}"/>
              </a:ext>
            </a:extLst>
          </p:cNvPr>
          <p:cNvGraphicFramePr>
            <a:graphicFrameLocks noGrp="1"/>
          </p:cNvGraphicFramePr>
          <p:nvPr>
            <p:ph idx="1"/>
            <p:extLst>
              <p:ext uri="{D42A27DB-BD31-4B8C-83A1-F6EECF244321}">
                <p14:modId xmlns:p14="http://schemas.microsoft.com/office/powerpoint/2010/main" val="1092986445"/>
              </p:ext>
            </p:extLst>
          </p:nvPr>
        </p:nvGraphicFramePr>
        <p:xfrm>
          <a:off x="1760705" y="2694562"/>
          <a:ext cx="9742319" cy="309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rrow: Down 3">
            <a:extLst>
              <a:ext uri="{FF2B5EF4-FFF2-40B4-BE49-F238E27FC236}">
                <a16:creationId xmlns:a16="http://schemas.microsoft.com/office/drawing/2014/main" id="{D5B54C88-F39B-ACB0-3890-31DC03B4FAD4}"/>
              </a:ext>
            </a:extLst>
          </p:cNvPr>
          <p:cNvSpPr/>
          <p:nvPr/>
        </p:nvSpPr>
        <p:spPr>
          <a:xfrm rot="10800000">
            <a:off x="6867524" y="4547997"/>
            <a:ext cx="1200150" cy="1704975"/>
          </a:xfrm>
          <a:prstGeom prst="downArrow">
            <a:avLst/>
          </a:prstGeom>
          <a:ln>
            <a:solidFill>
              <a:srgbClr val="BC1C1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54942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 Boardroom</Template>
  <TotalTime>965</TotalTime>
  <Words>2868</Words>
  <Application>Microsoft Office PowerPoint</Application>
  <PresentationFormat>Widescreen</PresentationFormat>
  <Paragraphs>295</Paragraphs>
  <Slides>37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Aptos</vt:lpstr>
      <vt:lpstr>Arial</vt:lpstr>
      <vt:lpstr>Corbel</vt:lpstr>
      <vt:lpstr>Garamond</vt:lpstr>
      <vt:lpstr>Parallax</vt:lpstr>
      <vt:lpstr>North Greenville University  Title IX Investigator Training</vt:lpstr>
      <vt:lpstr>Activities</vt:lpstr>
      <vt:lpstr>1. What is Title IX/Title IX at NGU</vt:lpstr>
      <vt:lpstr>Defining Sexual Misconduct</vt:lpstr>
      <vt:lpstr>Sexual Harassment</vt:lpstr>
      <vt:lpstr>Sexual Assault</vt:lpstr>
      <vt:lpstr>When does Title IX apply?</vt:lpstr>
      <vt:lpstr>Notes on Alcohol</vt:lpstr>
      <vt:lpstr>2. The Title IX Process</vt:lpstr>
      <vt:lpstr>The Investigation Process at NGU</vt:lpstr>
      <vt:lpstr>Before the Investigation Begins</vt:lpstr>
      <vt:lpstr>3. Stages of Investigation/Pre-Investigation</vt:lpstr>
      <vt:lpstr>PowerPoint Presentation</vt:lpstr>
      <vt:lpstr>Prior to the Interview</vt:lpstr>
      <vt:lpstr>Title IX Advisors</vt:lpstr>
      <vt:lpstr>4. Conducting the Investigation</vt:lpstr>
      <vt:lpstr>Expectations</vt:lpstr>
      <vt:lpstr>The Investigative Plan</vt:lpstr>
      <vt:lpstr>Working with the Complainant/Respondent</vt:lpstr>
      <vt:lpstr>Working with the Complainant</vt:lpstr>
      <vt:lpstr>Working with the Respondent</vt:lpstr>
      <vt:lpstr>The Important Question to Ask: Sexual Assault</vt:lpstr>
      <vt:lpstr>Subsequent Events</vt:lpstr>
      <vt:lpstr>Wrap Up Interview</vt:lpstr>
      <vt:lpstr>The Investigative Plan: Phase 1 – The Preliminaries</vt:lpstr>
      <vt:lpstr>The Investigative Plan: Phase 2 – The Complainant</vt:lpstr>
      <vt:lpstr>The Investigative Plan: Phase 3 – The Respondent</vt:lpstr>
      <vt:lpstr>The Investigative Plan: Phase 4 – The Witnesses</vt:lpstr>
      <vt:lpstr>The Investigative Plan: Phase 5 – Review, Revise, Re-interview</vt:lpstr>
      <vt:lpstr>The Investigative Plan: Phase 6 – The Preliminary Report</vt:lpstr>
      <vt:lpstr>5. Writing the Report</vt:lpstr>
      <vt:lpstr>Report Writing - Using a Story Board</vt:lpstr>
      <vt:lpstr>Outline the Investigation</vt:lpstr>
      <vt:lpstr>Keeping a File</vt:lpstr>
      <vt:lpstr>Keeping a Timeline</vt:lpstr>
      <vt:lpstr>A Couple of Other Points</vt:lpstr>
      <vt:lpstr>Questions?</vt:lpstr>
    </vt:vector>
  </TitlesOfParts>
  <Company>North Greenville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Greenville University  Title IX Investigator Training</dc:title>
  <dc:creator>Tracy Kramer</dc:creator>
  <cp:lastModifiedBy>Tracy Kramer</cp:lastModifiedBy>
  <cp:revision>30</cp:revision>
  <dcterms:created xsi:type="dcterms:W3CDTF">2019-10-02T01:06:18Z</dcterms:created>
  <dcterms:modified xsi:type="dcterms:W3CDTF">2024-12-05T19:44:16Z</dcterms:modified>
</cp:coreProperties>
</file>