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63" r:id="rId1"/>
  </p:sldMasterIdLst>
  <p:notesMasterIdLst>
    <p:notesMasterId r:id="rId39"/>
  </p:notesMasterIdLst>
  <p:sldIdLst>
    <p:sldId id="292" r:id="rId2"/>
    <p:sldId id="293" r:id="rId3"/>
    <p:sldId id="294" r:id="rId4"/>
    <p:sldId id="260" r:id="rId5"/>
    <p:sldId id="259" r:id="rId6"/>
    <p:sldId id="295" r:id="rId7"/>
    <p:sldId id="261" r:id="rId8"/>
    <p:sldId id="296" r:id="rId9"/>
    <p:sldId id="291" r:id="rId10"/>
    <p:sldId id="262" r:id="rId11"/>
    <p:sldId id="284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81" r:id="rId26"/>
    <p:sldId id="276" r:id="rId27"/>
    <p:sldId id="277" r:id="rId28"/>
    <p:sldId id="278" r:id="rId29"/>
    <p:sldId id="279" r:id="rId30"/>
    <p:sldId id="298" r:id="rId31"/>
    <p:sldId id="297" r:id="rId32"/>
    <p:sldId id="282" r:id="rId33"/>
    <p:sldId id="283" r:id="rId34"/>
    <p:sldId id="299" r:id="rId35"/>
    <p:sldId id="287" r:id="rId36"/>
    <p:sldId id="288" r:id="rId37"/>
    <p:sldId id="289" r:id="rId38"/>
  </p:sldIdLst>
  <p:sldSz cx="10058400" cy="7772400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>
      <p:cViewPr varScale="1">
        <p:scale>
          <a:sx n="99" d="100"/>
          <a:sy n="99" d="100"/>
        </p:scale>
        <p:origin x="136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B89415-C726-497E-99DD-52815DE2D7D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01A26B6-E115-4F3F-9FB9-BBAB3B700BAF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Title IX</a:t>
          </a:r>
        </a:p>
      </dgm:t>
    </dgm:pt>
    <dgm:pt modelId="{879CEF2C-F8CC-4308-8C3C-B1D42CC80701}" type="parTrans" cxnId="{0D5BB1D5-5005-4E51-BC40-F14425B50A0D}">
      <dgm:prSet/>
      <dgm:spPr/>
      <dgm:t>
        <a:bodyPr/>
        <a:lstStyle/>
        <a:p>
          <a:endParaRPr lang="en-US"/>
        </a:p>
      </dgm:t>
    </dgm:pt>
    <dgm:pt modelId="{8075885F-957A-4DDE-B510-27CE200C97F5}" type="sibTrans" cxnId="{0D5BB1D5-5005-4E51-BC40-F14425B50A0D}">
      <dgm:prSet/>
      <dgm:spPr/>
      <dgm:t>
        <a:bodyPr/>
        <a:lstStyle/>
        <a:p>
          <a:endParaRPr lang="en-US"/>
        </a:p>
      </dgm:t>
    </dgm:pt>
    <dgm:pt modelId="{E113E0BD-7659-4AB4-9A8D-EC33DD2C7009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Student Conduct</a:t>
          </a:r>
        </a:p>
      </dgm:t>
    </dgm:pt>
    <dgm:pt modelId="{E0B4EC7C-4F00-490B-85FE-C422BEE697C4}" type="parTrans" cxnId="{9F701FC8-2FC0-4B77-93F1-57ACB03A202C}">
      <dgm:prSet/>
      <dgm:spPr/>
      <dgm:t>
        <a:bodyPr/>
        <a:lstStyle/>
        <a:p>
          <a:endParaRPr lang="en-US"/>
        </a:p>
      </dgm:t>
    </dgm:pt>
    <dgm:pt modelId="{2B93EC8F-D3A0-469D-B9ED-526C07A59486}" type="sibTrans" cxnId="{9F701FC8-2FC0-4B77-93F1-57ACB03A202C}">
      <dgm:prSet/>
      <dgm:spPr/>
      <dgm:t>
        <a:bodyPr/>
        <a:lstStyle/>
        <a:p>
          <a:endParaRPr lang="en-US"/>
        </a:p>
      </dgm:t>
    </dgm:pt>
    <dgm:pt modelId="{CE19954B-CB05-47F0-858D-F16816E09F24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Employee Misconduct (not performance)</a:t>
          </a:r>
        </a:p>
      </dgm:t>
    </dgm:pt>
    <dgm:pt modelId="{B68A5D8C-4B35-408F-A016-214AC1D69E47}" type="parTrans" cxnId="{E333D774-E572-4A97-8B4A-51A381E35032}">
      <dgm:prSet/>
      <dgm:spPr/>
      <dgm:t>
        <a:bodyPr/>
        <a:lstStyle/>
        <a:p>
          <a:endParaRPr lang="en-US"/>
        </a:p>
      </dgm:t>
    </dgm:pt>
    <dgm:pt modelId="{5ED5E270-18B6-413D-B84C-8BDDA99EE5F4}" type="sibTrans" cxnId="{E333D774-E572-4A97-8B4A-51A381E35032}">
      <dgm:prSet/>
      <dgm:spPr/>
      <dgm:t>
        <a:bodyPr/>
        <a:lstStyle/>
        <a:p>
          <a:endParaRPr lang="en-US"/>
        </a:p>
      </dgm:t>
    </dgm:pt>
    <dgm:pt modelId="{AE8114E3-4881-47E2-A3F1-36ABDD5024D5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Student Complaints</a:t>
          </a:r>
        </a:p>
      </dgm:t>
    </dgm:pt>
    <dgm:pt modelId="{6F4081CB-6C26-4D23-BA21-5F18120EC720}" type="parTrans" cxnId="{C0658166-699D-4ABE-9276-B21A2314B629}">
      <dgm:prSet/>
      <dgm:spPr/>
      <dgm:t>
        <a:bodyPr/>
        <a:lstStyle/>
        <a:p>
          <a:endParaRPr lang="en-US"/>
        </a:p>
      </dgm:t>
    </dgm:pt>
    <dgm:pt modelId="{F0934BEB-7277-4BA0-AC83-E4A21D68C525}" type="sibTrans" cxnId="{C0658166-699D-4ABE-9276-B21A2314B629}">
      <dgm:prSet/>
      <dgm:spPr/>
      <dgm:t>
        <a:bodyPr/>
        <a:lstStyle/>
        <a:p>
          <a:endParaRPr lang="en-US"/>
        </a:p>
      </dgm:t>
    </dgm:pt>
    <dgm:pt modelId="{10A02037-2DF5-4D24-8CEE-A502E1C6BC71}" type="pres">
      <dgm:prSet presAssocID="{5CB89415-C726-497E-99DD-52815DE2D7D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2AFC889-6710-4CE2-AFA2-6609730E3991}" type="pres">
      <dgm:prSet presAssocID="{F01A26B6-E115-4F3F-9FB9-BBAB3B700BAF}" presName="hierRoot1" presStyleCnt="0"/>
      <dgm:spPr/>
    </dgm:pt>
    <dgm:pt modelId="{A99B33A9-C09F-4BD9-A3B7-C3B4373D56D4}" type="pres">
      <dgm:prSet presAssocID="{F01A26B6-E115-4F3F-9FB9-BBAB3B700BAF}" presName="composite" presStyleCnt="0"/>
      <dgm:spPr/>
    </dgm:pt>
    <dgm:pt modelId="{7D227E09-B9D4-4715-8FC1-53E0756D5A62}" type="pres">
      <dgm:prSet presAssocID="{F01A26B6-E115-4F3F-9FB9-BBAB3B700BAF}" presName="background" presStyleLbl="node0" presStyleIdx="0" presStyleCnt="4"/>
      <dgm:spPr/>
    </dgm:pt>
    <dgm:pt modelId="{8AF70BA1-3B7A-45C5-B5FB-428A4C4084D6}" type="pres">
      <dgm:prSet presAssocID="{F01A26B6-E115-4F3F-9FB9-BBAB3B700BAF}" presName="text" presStyleLbl="fgAcc0" presStyleIdx="0" presStyleCnt="4" custLinFactNeighborX="-2471" custLinFactNeighborY="-1886">
        <dgm:presLayoutVars>
          <dgm:chPref val="3"/>
        </dgm:presLayoutVars>
      </dgm:prSet>
      <dgm:spPr/>
    </dgm:pt>
    <dgm:pt modelId="{4444902A-7E8B-4835-8DCB-1D88A355386A}" type="pres">
      <dgm:prSet presAssocID="{F01A26B6-E115-4F3F-9FB9-BBAB3B700BAF}" presName="hierChild2" presStyleCnt="0"/>
      <dgm:spPr/>
    </dgm:pt>
    <dgm:pt modelId="{E4A1B1EF-AD53-4F0A-ABAD-2220026A483C}" type="pres">
      <dgm:prSet presAssocID="{E113E0BD-7659-4AB4-9A8D-EC33DD2C7009}" presName="hierRoot1" presStyleCnt="0"/>
      <dgm:spPr/>
    </dgm:pt>
    <dgm:pt modelId="{6C12A711-2D78-49A2-AE70-988D2C360CB0}" type="pres">
      <dgm:prSet presAssocID="{E113E0BD-7659-4AB4-9A8D-EC33DD2C7009}" presName="composite" presStyleCnt="0"/>
      <dgm:spPr/>
    </dgm:pt>
    <dgm:pt modelId="{51896BE6-3567-4EB3-8B8C-08765BC6C508}" type="pres">
      <dgm:prSet presAssocID="{E113E0BD-7659-4AB4-9A8D-EC33DD2C7009}" presName="background" presStyleLbl="node0" presStyleIdx="1" presStyleCnt="4"/>
      <dgm:spPr/>
    </dgm:pt>
    <dgm:pt modelId="{F79C925A-78BB-49AC-8A85-E0901B39DE99}" type="pres">
      <dgm:prSet presAssocID="{E113E0BD-7659-4AB4-9A8D-EC33DD2C7009}" presName="text" presStyleLbl="fgAcc0" presStyleIdx="1" presStyleCnt="4">
        <dgm:presLayoutVars>
          <dgm:chPref val="3"/>
        </dgm:presLayoutVars>
      </dgm:prSet>
      <dgm:spPr/>
    </dgm:pt>
    <dgm:pt modelId="{C821F9F0-C07C-49F5-A5F6-4D70F33B90DE}" type="pres">
      <dgm:prSet presAssocID="{E113E0BD-7659-4AB4-9A8D-EC33DD2C7009}" presName="hierChild2" presStyleCnt="0"/>
      <dgm:spPr/>
    </dgm:pt>
    <dgm:pt modelId="{1C59FCE8-F5E1-49C8-9AB2-3ECE2A6F400F}" type="pres">
      <dgm:prSet presAssocID="{CE19954B-CB05-47F0-858D-F16816E09F24}" presName="hierRoot1" presStyleCnt="0"/>
      <dgm:spPr/>
    </dgm:pt>
    <dgm:pt modelId="{1A6EEA15-508A-4C25-8D77-6B91FD0AE50A}" type="pres">
      <dgm:prSet presAssocID="{CE19954B-CB05-47F0-858D-F16816E09F24}" presName="composite" presStyleCnt="0"/>
      <dgm:spPr/>
    </dgm:pt>
    <dgm:pt modelId="{FB649FD6-C996-4753-9CC1-9F643DDB5E64}" type="pres">
      <dgm:prSet presAssocID="{CE19954B-CB05-47F0-858D-F16816E09F24}" presName="background" presStyleLbl="node0" presStyleIdx="2" presStyleCnt="4"/>
      <dgm:spPr/>
    </dgm:pt>
    <dgm:pt modelId="{0A7F37D3-6C20-4305-B617-AE49E4876AE6}" type="pres">
      <dgm:prSet presAssocID="{CE19954B-CB05-47F0-858D-F16816E09F24}" presName="text" presStyleLbl="fgAcc0" presStyleIdx="2" presStyleCnt="4">
        <dgm:presLayoutVars>
          <dgm:chPref val="3"/>
        </dgm:presLayoutVars>
      </dgm:prSet>
      <dgm:spPr/>
    </dgm:pt>
    <dgm:pt modelId="{CB36C815-0102-41E6-903C-97D59B9868C7}" type="pres">
      <dgm:prSet presAssocID="{CE19954B-CB05-47F0-858D-F16816E09F24}" presName="hierChild2" presStyleCnt="0"/>
      <dgm:spPr/>
    </dgm:pt>
    <dgm:pt modelId="{3DD486FD-9810-42A2-8E33-77759D35FF0C}" type="pres">
      <dgm:prSet presAssocID="{AE8114E3-4881-47E2-A3F1-36ABDD5024D5}" presName="hierRoot1" presStyleCnt="0"/>
      <dgm:spPr/>
    </dgm:pt>
    <dgm:pt modelId="{4BF5F091-BAA2-4123-8CA9-CF3FB9CB1A35}" type="pres">
      <dgm:prSet presAssocID="{AE8114E3-4881-47E2-A3F1-36ABDD5024D5}" presName="composite" presStyleCnt="0"/>
      <dgm:spPr/>
    </dgm:pt>
    <dgm:pt modelId="{B7AC4103-EE8D-4AEE-9EDC-6A7C69E0A37C}" type="pres">
      <dgm:prSet presAssocID="{AE8114E3-4881-47E2-A3F1-36ABDD5024D5}" presName="background" presStyleLbl="node0" presStyleIdx="3" presStyleCnt="4"/>
      <dgm:spPr/>
    </dgm:pt>
    <dgm:pt modelId="{A6F64DDD-5534-4CE9-B4F7-414AFEAD3F6B}" type="pres">
      <dgm:prSet presAssocID="{AE8114E3-4881-47E2-A3F1-36ABDD5024D5}" presName="text" presStyleLbl="fgAcc0" presStyleIdx="3" presStyleCnt="4" custLinFactNeighborX="-1082" custLinFactNeighborY="-1886">
        <dgm:presLayoutVars>
          <dgm:chPref val="3"/>
        </dgm:presLayoutVars>
      </dgm:prSet>
      <dgm:spPr/>
    </dgm:pt>
    <dgm:pt modelId="{BECE48B4-A86C-4897-B18E-AE4737C96662}" type="pres">
      <dgm:prSet presAssocID="{AE8114E3-4881-47E2-A3F1-36ABDD5024D5}" presName="hierChild2" presStyleCnt="0"/>
      <dgm:spPr/>
    </dgm:pt>
  </dgm:ptLst>
  <dgm:cxnLst>
    <dgm:cxn modelId="{E5F7F838-B519-4745-A0E5-7E2AA8413572}" type="presOf" srcId="{5CB89415-C726-497E-99DD-52815DE2D7D5}" destId="{10A02037-2DF5-4D24-8CEE-A502E1C6BC71}" srcOrd="0" destOrd="0" presId="urn:microsoft.com/office/officeart/2005/8/layout/hierarchy1"/>
    <dgm:cxn modelId="{8AE4F65B-D569-44BF-AF8C-7D21A1423FD5}" type="presOf" srcId="{CE19954B-CB05-47F0-858D-F16816E09F24}" destId="{0A7F37D3-6C20-4305-B617-AE49E4876AE6}" srcOrd="0" destOrd="0" presId="urn:microsoft.com/office/officeart/2005/8/layout/hierarchy1"/>
    <dgm:cxn modelId="{C0658166-699D-4ABE-9276-B21A2314B629}" srcId="{5CB89415-C726-497E-99DD-52815DE2D7D5}" destId="{AE8114E3-4881-47E2-A3F1-36ABDD5024D5}" srcOrd="3" destOrd="0" parTransId="{6F4081CB-6C26-4D23-BA21-5F18120EC720}" sibTransId="{F0934BEB-7277-4BA0-AC83-E4A21D68C525}"/>
    <dgm:cxn modelId="{7F8CA769-8DE1-424C-ADCE-B06E0798FBAC}" type="presOf" srcId="{AE8114E3-4881-47E2-A3F1-36ABDD5024D5}" destId="{A6F64DDD-5534-4CE9-B4F7-414AFEAD3F6B}" srcOrd="0" destOrd="0" presId="urn:microsoft.com/office/officeart/2005/8/layout/hierarchy1"/>
    <dgm:cxn modelId="{E333D774-E572-4A97-8B4A-51A381E35032}" srcId="{5CB89415-C726-497E-99DD-52815DE2D7D5}" destId="{CE19954B-CB05-47F0-858D-F16816E09F24}" srcOrd="2" destOrd="0" parTransId="{B68A5D8C-4B35-408F-A016-214AC1D69E47}" sibTransId="{5ED5E270-18B6-413D-B84C-8BDDA99EE5F4}"/>
    <dgm:cxn modelId="{B75E7A7E-426D-47F4-91D3-C1424497A77B}" type="presOf" srcId="{F01A26B6-E115-4F3F-9FB9-BBAB3B700BAF}" destId="{8AF70BA1-3B7A-45C5-B5FB-428A4C4084D6}" srcOrd="0" destOrd="0" presId="urn:microsoft.com/office/officeart/2005/8/layout/hierarchy1"/>
    <dgm:cxn modelId="{26DBEEBA-B62B-4C12-83F1-2B8A9204A56F}" type="presOf" srcId="{E113E0BD-7659-4AB4-9A8D-EC33DD2C7009}" destId="{F79C925A-78BB-49AC-8A85-E0901B39DE99}" srcOrd="0" destOrd="0" presId="urn:microsoft.com/office/officeart/2005/8/layout/hierarchy1"/>
    <dgm:cxn modelId="{9F701FC8-2FC0-4B77-93F1-57ACB03A202C}" srcId="{5CB89415-C726-497E-99DD-52815DE2D7D5}" destId="{E113E0BD-7659-4AB4-9A8D-EC33DD2C7009}" srcOrd="1" destOrd="0" parTransId="{E0B4EC7C-4F00-490B-85FE-C422BEE697C4}" sibTransId="{2B93EC8F-D3A0-469D-B9ED-526C07A59486}"/>
    <dgm:cxn modelId="{0D5BB1D5-5005-4E51-BC40-F14425B50A0D}" srcId="{5CB89415-C726-497E-99DD-52815DE2D7D5}" destId="{F01A26B6-E115-4F3F-9FB9-BBAB3B700BAF}" srcOrd="0" destOrd="0" parTransId="{879CEF2C-F8CC-4308-8C3C-B1D42CC80701}" sibTransId="{8075885F-957A-4DDE-B510-27CE200C97F5}"/>
    <dgm:cxn modelId="{F91DBF61-9681-42AC-AE4D-AB6508585F7C}" type="presParOf" srcId="{10A02037-2DF5-4D24-8CEE-A502E1C6BC71}" destId="{92AFC889-6710-4CE2-AFA2-6609730E3991}" srcOrd="0" destOrd="0" presId="urn:microsoft.com/office/officeart/2005/8/layout/hierarchy1"/>
    <dgm:cxn modelId="{35EBCB8E-FBC4-448B-BB19-8023EA0783DE}" type="presParOf" srcId="{92AFC889-6710-4CE2-AFA2-6609730E3991}" destId="{A99B33A9-C09F-4BD9-A3B7-C3B4373D56D4}" srcOrd="0" destOrd="0" presId="urn:microsoft.com/office/officeart/2005/8/layout/hierarchy1"/>
    <dgm:cxn modelId="{B75DE8B1-6D3A-47F9-B6CD-6C3FAD06176B}" type="presParOf" srcId="{A99B33A9-C09F-4BD9-A3B7-C3B4373D56D4}" destId="{7D227E09-B9D4-4715-8FC1-53E0756D5A62}" srcOrd="0" destOrd="0" presId="urn:microsoft.com/office/officeart/2005/8/layout/hierarchy1"/>
    <dgm:cxn modelId="{512DE9BB-F37A-4185-A0F7-E3EABD06C5DE}" type="presParOf" srcId="{A99B33A9-C09F-4BD9-A3B7-C3B4373D56D4}" destId="{8AF70BA1-3B7A-45C5-B5FB-428A4C4084D6}" srcOrd="1" destOrd="0" presId="urn:microsoft.com/office/officeart/2005/8/layout/hierarchy1"/>
    <dgm:cxn modelId="{5082CFB5-42AA-45D5-B8FA-2DD070F41DAD}" type="presParOf" srcId="{92AFC889-6710-4CE2-AFA2-6609730E3991}" destId="{4444902A-7E8B-4835-8DCB-1D88A355386A}" srcOrd="1" destOrd="0" presId="urn:microsoft.com/office/officeart/2005/8/layout/hierarchy1"/>
    <dgm:cxn modelId="{BC8266F8-0D59-4D7A-9D05-C3AD853AF107}" type="presParOf" srcId="{10A02037-2DF5-4D24-8CEE-A502E1C6BC71}" destId="{E4A1B1EF-AD53-4F0A-ABAD-2220026A483C}" srcOrd="1" destOrd="0" presId="urn:microsoft.com/office/officeart/2005/8/layout/hierarchy1"/>
    <dgm:cxn modelId="{F63F17B6-9A66-42B3-A3DA-FBF1EBA82220}" type="presParOf" srcId="{E4A1B1EF-AD53-4F0A-ABAD-2220026A483C}" destId="{6C12A711-2D78-49A2-AE70-988D2C360CB0}" srcOrd="0" destOrd="0" presId="urn:microsoft.com/office/officeart/2005/8/layout/hierarchy1"/>
    <dgm:cxn modelId="{0C9F1CC1-6DD2-46D2-ACA3-EAFD6E26C4B1}" type="presParOf" srcId="{6C12A711-2D78-49A2-AE70-988D2C360CB0}" destId="{51896BE6-3567-4EB3-8B8C-08765BC6C508}" srcOrd="0" destOrd="0" presId="urn:microsoft.com/office/officeart/2005/8/layout/hierarchy1"/>
    <dgm:cxn modelId="{9E5BB058-F02F-4AA6-9A80-F24509C927FA}" type="presParOf" srcId="{6C12A711-2D78-49A2-AE70-988D2C360CB0}" destId="{F79C925A-78BB-49AC-8A85-E0901B39DE99}" srcOrd="1" destOrd="0" presId="urn:microsoft.com/office/officeart/2005/8/layout/hierarchy1"/>
    <dgm:cxn modelId="{2A5AB400-E5A7-47ED-A159-591EA9BA10F5}" type="presParOf" srcId="{E4A1B1EF-AD53-4F0A-ABAD-2220026A483C}" destId="{C821F9F0-C07C-49F5-A5F6-4D70F33B90DE}" srcOrd="1" destOrd="0" presId="urn:microsoft.com/office/officeart/2005/8/layout/hierarchy1"/>
    <dgm:cxn modelId="{3F937066-1C0A-47DA-AD94-53868C61F372}" type="presParOf" srcId="{10A02037-2DF5-4D24-8CEE-A502E1C6BC71}" destId="{1C59FCE8-F5E1-49C8-9AB2-3ECE2A6F400F}" srcOrd="2" destOrd="0" presId="urn:microsoft.com/office/officeart/2005/8/layout/hierarchy1"/>
    <dgm:cxn modelId="{D33BDD81-D739-45A1-AFED-642DB5A2728B}" type="presParOf" srcId="{1C59FCE8-F5E1-49C8-9AB2-3ECE2A6F400F}" destId="{1A6EEA15-508A-4C25-8D77-6B91FD0AE50A}" srcOrd="0" destOrd="0" presId="urn:microsoft.com/office/officeart/2005/8/layout/hierarchy1"/>
    <dgm:cxn modelId="{57C2F795-F791-4919-8F36-12522392E753}" type="presParOf" srcId="{1A6EEA15-508A-4C25-8D77-6B91FD0AE50A}" destId="{FB649FD6-C996-4753-9CC1-9F643DDB5E64}" srcOrd="0" destOrd="0" presId="urn:microsoft.com/office/officeart/2005/8/layout/hierarchy1"/>
    <dgm:cxn modelId="{98E94801-0EF2-4BFC-9798-6F13FA40CE1F}" type="presParOf" srcId="{1A6EEA15-508A-4C25-8D77-6B91FD0AE50A}" destId="{0A7F37D3-6C20-4305-B617-AE49E4876AE6}" srcOrd="1" destOrd="0" presId="urn:microsoft.com/office/officeart/2005/8/layout/hierarchy1"/>
    <dgm:cxn modelId="{BBB60153-7E1D-4A58-823D-B94B10071A66}" type="presParOf" srcId="{1C59FCE8-F5E1-49C8-9AB2-3ECE2A6F400F}" destId="{CB36C815-0102-41E6-903C-97D59B9868C7}" srcOrd="1" destOrd="0" presId="urn:microsoft.com/office/officeart/2005/8/layout/hierarchy1"/>
    <dgm:cxn modelId="{0695AF51-5E2B-46EC-8606-6DF07008B2EB}" type="presParOf" srcId="{10A02037-2DF5-4D24-8CEE-A502E1C6BC71}" destId="{3DD486FD-9810-42A2-8E33-77759D35FF0C}" srcOrd="3" destOrd="0" presId="urn:microsoft.com/office/officeart/2005/8/layout/hierarchy1"/>
    <dgm:cxn modelId="{9E6D1D90-D6C0-4E5D-A584-713B24BDF7B8}" type="presParOf" srcId="{3DD486FD-9810-42A2-8E33-77759D35FF0C}" destId="{4BF5F091-BAA2-4123-8CA9-CF3FB9CB1A35}" srcOrd="0" destOrd="0" presId="urn:microsoft.com/office/officeart/2005/8/layout/hierarchy1"/>
    <dgm:cxn modelId="{456AB61E-F592-479F-9CAB-B5D8A7BF0462}" type="presParOf" srcId="{4BF5F091-BAA2-4123-8CA9-CF3FB9CB1A35}" destId="{B7AC4103-EE8D-4AEE-9EDC-6A7C69E0A37C}" srcOrd="0" destOrd="0" presId="urn:microsoft.com/office/officeart/2005/8/layout/hierarchy1"/>
    <dgm:cxn modelId="{7B5017BA-9CAB-4ADB-9896-89F508208ED3}" type="presParOf" srcId="{4BF5F091-BAA2-4123-8CA9-CF3FB9CB1A35}" destId="{A6F64DDD-5534-4CE9-B4F7-414AFEAD3F6B}" srcOrd="1" destOrd="0" presId="urn:microsoft.com/office/officeart/2005/8/layout/hierarchy1"/>
    <dgm:cxn modelId="{DC3D179F-CF47-4877-B9A0-6906B9C65AB5}" type="presParOf" srcId="{3DD486FD-9810-42A2-8E33-77759D35FF0C}" destId="{BECE48B4-A86C-4897-B18E-AE4737C9666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2E433F-43B4-4A32-A6BB-F8358C59A95F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8CD15C-96F0-4591-816A-E06ADC393124}">
      <dgm:prSet/>
      <dgm:spPr/>
      <dgm:t>
        <a:bodyPr/>
        <a:lstStyle/>
        <a:p>
          <a:pPr>
            <a:defRPr b="1"/>
          </a:pPr>
          <a:r>
            <a:rPr lang="en-US" dirty="0">
              <a:highlight>
                <a:srgbClr val="000000"/>
              </a:highlight>
              <a:latin typeface="Aptos Black" panose="020B0004020202020204" pitchFamily="34" charset="0"/>
            </a:rPr>
            <a:t>Identify the Law/ Policy alleged to be broken</a:t>
          </a:r>
        </a:p>
      </dgm:t>
    </dgm:pt>
    <dgm:pt modelId="{B496F363-728A-4983-9EFC-BAEDBABF5C98}" type="parTrans" cxnId="{A4C211F2-F8F3-4B73-98B4-048995E02C4B}">
      <dgm:prSet/>
      <dgm:spPr/>
      <dgm:t>
        <a:bodyPr/>
        <a:lstStyle/>
        <a:p>
          <a:endParaRPr lang="en-US"/>
        </a:p>
      </dgm:t>
    </dgm:pt>
    <dgm:pt modelId="{A9083998-7771-413D-8FC2-CEBB9D2ABB93}" type="sibTrans" cxnId="{A4C211F2-F8F3-4B73-98B4-048995E02C4B}">
      <dgm:prSet/>
      <dgm:spPr/>
      <dgm:t>
        <a:bodyPr/>
        <a:lstStyle/>
        <a:p>
          <a:endParaRPr lang="en-US" dirty="0"/>
        </a:p>
      </dgm:t>
    </dgm:pt>
    <dgm:pt modelId="{1BE4A302-CF41-493E-962C-24CFF92CF76C}">
      <dgm:prSet/>
      <dgm:spPr/>
      <dgm:t>
        <a:bodyPr/>
        <a:lstStyle/>
        <a:p>
          <a:pPr>
            <a:defRPr b="1"/>
          </a:pPr>
          <a:r>
            <a:rPr lang="en-US" dirty="0">
              <a:highlight>
                <a:srgbClr val="000000"/>
              </a:highlight>
              <a:latin typeface="Aptos Black" panose="020B0004020202020204" pitchFamily="34" charset="0"/>
            </a:rPr>
            <a:t>Break down the Elements of the Law/Policy</a:t>
          </a:r>
        </a:p>
      </dgm:t>
    </dgm:pt>
    <dgm:pt modelId="{53BCA25D-2597-4372-B4DD-C8AEBBB43942}" type="parTrans" cxnId="{146DC9FB-D09F-4FDD-BB60-634A2DAAE085}">
      <dgm:prSet/>
      <dgm:spPr/>
      <dgm:t>
        <a:bodyPr/>
        <a:lstStyle/>
        <a:p>
          <a:endParaRPr lang="en-US"/>
        </a:p>
      </dgm:t>
    </dgm:pt>
    <dgm:pt modelId="{A03CFE8D-7D3B-4BBA-BA38-72B8CCE97EDA}" type="sibTrans" cxnId="{146DC9FB-D09F-4FDD-BB60-634A2DAAE085}">
      <dgm:prSet/>
      <dgm:spPr/>
      <dgm:t>
        <a:bodyPr/>
        <a:lstStyle/>
        <a:p>
          <a:endParaRPr lang="en-US" dirty="0"/>
        </a:p>
      </dgm:t>
    </dgm:pt>
    <dgm:pt modelId="{8D91A272-31C1-4AE8-A9E5-DAEE29991B32}">
      <dgm:prSet/>
      <dgm:spPr/>
      <dgm:t>
        <a:bodyPr/>
        <a:lstStyle/>
        <a:p>
          <a:pPr algn="ctr">
            <a:defRPr b="1"/>
          </a:pPr>
          <a:r>
            <a:rPr lang="en-US">
              <a:highlight>
                <a:srgbClr val="000000"/>
              </a:highlight>
              <a:latin typeface="Aptos Black" panose="020B0004020202020204" pitchFamily="34" charset="0"/>
            </a:rPr>
            <a:t>Review the Facts</a:t>
          </a:r>
          <a:endParaRPr lang="en-US" dirty="0">
            <a:highlight>
              <a:srgbClr val="000000"/>
            </a:highlight>
            <a:latin typeface="Aptos Black" panose="020B0004020202020204" pitchFamily="34" charset="0"/>
          </a:endParaRPr>
        </a:p>
      </dgm:t>
    </dgm:pt>
    <dgm:pt modelId="{C442DB92-2EA7-4CBD-BDEF-5152D16403A6}" type="parTrans" cxnId="{AF25D6CF-34B3-4117-AD9D-511BCEB9DC4B}">
      <dgm:prSet/>
      <dgm:spPr/>
      <dgm:t>
        <a:bodyPr/>
        <a:lstStyle/>
        <a:p>
          <a:endParaRPr lang="en-US"/>
        </a:p>
      </dgm:t>
    </dgm:pt>
    <dgm:pt modelId="{E1AEEB82-A37C-48FE-B1B9-BF92A32662F6}" type="sibTrans" cxnId="{AF25D6CF-34B3-4117-AD9D-511BCEB9DC4B}">
      <dgm:prSet/>
      <dgm:spPr/>
      <dgm:t>
        <a:bodyPr/>
        <a:lstStyle/>
        <a:p>
          <a:endParaRPr lang="en-US" dirty="0"/>
        </a:p>
      </dgm:t>
    </dgm:pt>
    <dgm:pt modelId="{CEC5B007-B8F8-4AC5-A70C-3807AC3F09E3}">
      <dgm:prSet/>
      <dgm:spPr/>
      <dgm:t>
        <a:bodyPr/>
        <a:lstStyle/>
        <a:p>
          <a:pPr algn="ctr"/>
          <a:r>
            <a:rPr lang="en-US" b="1">
              <a:highlight>
                <a:srgbClr val="000000"/>
              </a:highlight>
              <a:latin typeface="Aptos Black" panose="020B0004020202020204" pitchFamily="34" charset="0"/>
            </a:rPr>
            <a:t>Investigators Report</a:t>
          </a:r>
          <a:endParaRPr lang="en-US" b="1" dirty="0">
            <a:highlight>
              <a:srgbClr val="000000"/>
            </a:highlight>
            <a:latin typeface="Aptos Black" panose="020B0004020202020204" pitchFamily="34" charset="0"/>
          </a:endParaRPr>
        </a:p>
      </dgm:t>
    </dgm:pt>
    <dgm:pt modelId="{998BB4C3-3051-42DC-99D7-931C64F87E36}" type="parTrans" cxnId="{41ADBB84-BACF-4B02-8813-09F0881B8626}">
      <dgm:prSet/>
      <dgm:spPr/>
      <dgm:t>
        <a:bodyPr/>
        <a:lstStyle/>
        <a:p>
          <a:endParaRPr lang="en-US"/>
        </a:p>
      </dgm:t>
    </dgm:pt>
    <dgm:pt modelId="{C2503831-B68F-40D0-BDC4-FB6EA3E2BD16}" type="sibTrans" cxnId="{41ADBB84-BACF-4B02-8813-09F0881B8626}">
      <dgm:prSet/>
      <dgm:spPr/>
      <dgm:t>
        <a:bodyPr/>
        <a:lstStyle/>
        <a:p>
          <a:endParaRPr lang="en-US"/>
        </a:p>
      </dgm:t>
    </dgm:pt>
    <dgm:pt modelId="{23DEADD8-E72C-4803-BA95-F85C9A6B96F1}">
      <dgm:prSet/>
      <dgm:spPr/>
      <dgm:t>
        <a:bodyPr/>
        <a:lstStyle/>
        <a:p>
          <a:pPr algn="ctr"/>
          <a:r>
            <a:rPr lang="en-US" b="1">
              <a:highlight>
                <a:srgbClr val="000000"/>
              </a:highlight>
              <a:latin typeface="Aptos Black" panose="020B0004020202020204" pitchFamily="34" charset="0"/>
            </a:rPr>
            <a:t>Are there unanswered questions – how will you get the information?</a:t>
          </a:r>
          <a:endParaRPr lang="en-US" b="1" dirty="0">
            <a:highlight>
              <a:srgbClr val="000000"/>
            </a:highlight>
            <a:latin typeface="Aptos Black" panose="020B0004020202020204" pitchFamily="34" charset="0"/>
          </a:endParaRPr>
        </a:p>
      </dgm:t>
    </dgm:pt>
    <dgm:pt modelId="{336626E7-2149-47A5-892D-2A49B7869EBE}" type="parTrans" cxnId="{AE4EF4C9-7C31-4B55-BBC7-0DE94D021BB3}">
      <dgm:prSet/>
      <dgm:spPr/>
      <dgm:t>
        <a:bodyPr/>
        <a:lstStyle/>
        <a:p>
          <a:endParaRPr lang="en-US"/>
        </a:p>
      </dgm:t>
    </dgm:pt>
    <dgm:pt modelId="{7283F342-CEC6-494A-8DAD-2D2B8AE64EEE}" type="sibTrans" cxnId="{AE4EF4C9-7C31-4B55-BBC7-0DE94D021BB3}">
      <dgm:prSet/>
      <dgm:spPr/>
      <dgm:t>
        <a:bodyPr/>
        <a:lstStyle/>
        <a:p>
          <a:endParaRPr lang="en-US"/>
        </a:p>
      </dgm:t>
    </dgm:pt>
    <dgm:pt modelId="{DC5A5A47-5714-45D3-A626-47AF26C4EE83}">
      <dgm:prSet/>
      <dgm:spPr/>
      <dgm:t>
        <a:bodyPr/>
        <a:lstStyle/>
        <a:p>
          <a:pPr algn="ctr"/>
          <a:r>
            <a:rPr lang="en-US" b="1">
              <a:highlight>
                <a:srgbClr val="000000"/>
              </a:highlight>
              <a:latin typeface="Aptos Black" panose="020B0004020202020204" pitchFamily="34" charset="0"/>
            </a:rPr>
            <a:t>Follow up with Investigator</a:t>
          </a:r>
          <a:endParaRPr lang="en-US" b="1" dirty="0">
            <a:highlight>
              <a:srgbClr val="000000"/>
            </a:highlight>
            <a:latin typeface="Aptos Black" panose="020B0004020202020204" pitchFamily="34" charset="0"/>
          </a:endParaRPr>
        </a:p>
      </dgm:t>
    </dgm:pt>
    <dgm:pt modelId="{49255CC0-D869-438A-AE0D-F230D4F6C9BA}" type="parTrans" cxnId="{78549030-B5A0-42FB-8D0B-AF169337B352}">
      <dgm:prSet/>
      <dgm:spPr/>
      <dgm:t>
        <a:bodyPr/>
        <a:lstStyle/>
        <a:p>
          <a:endParaRPr lang="en-US"/>
        </a:p>
      </dgm:t>
    </dgm:pt>
    <dgm:pt modelId="{284B2202-9033-4C48-BCC5-36B7F03CD94B}" type="sibTrans" cxnId="{78549030-B5A0-42FB-8D0B-AF169337B352}">
      <dgm:prSet/>
      <dgm:spPr/>
      <dgm:t>
        <a:bodyPr/>
        <a:lstStyle/>
        <a:p>
          <a:endParaRPr lang="en-US"/>
        </a:p>
      </dgm:t>
    </dgm:pt>
    <dgm:pt modelId="{3C90A545-8C2A-4679-B56F-6FF8C9B65AFE}">
      <dgm:prSet/>
      <dgm:spPr/>
      <dgm:t>
        <a:bodyPr/>
        <a:lstStyle/>
        <a:p>
          <a:pPr algn="ctr"/>
          <a:r>
            <a:rPr lang="en-US" b="1">
              <a:highlight>
                <a:srgbClr val="000000"/>
              </a:highlight>
              <a:latin typeface="Aptos Black" panose="020B0004020202020204" pitchFamily="34" charset="0"/>
            </a:rPr>
            <a:t>Live questioning (identify party, witness, etc.)</a:t>
          </a:r>
          <a:endParaRPr lang="en-US" b="1" dirty="0">
            <a:highlight>
              <a:srgbClr val="000000"/>
            </a:highlight>
            <a:latin typeface="Aptos Black" panose="020B0004020202020204" pitchFamily="34" charset="0"/>
          </a:endParaRPr>
        </a:p>
      </dgm:t>
    </dgm:pt>
    <dgm:pt modelId="{03DC7076-BCEB-4EFF-9C0F-84596D58CCF5}" type="parTrans" cxnId="{2521B364-BCCF-462D-9389-D21F5FDBABDC}">
      <dgm:prSet/>
      <dgm:spPr/>
      <dgm:t>
        <a:bodyPr/>
        <a:lstStyle/>
        <a:p>
          <a:endParaRPr lang="en-US"/>
        </a:p>
      </dgm:t>
    </dgm:pt>
    <dgm:pt modelId="{D9972E70-8A1D-4550-B548-7B89297E0BBC}" type="sibTrans" cxnId="{2521B364-BCCF-462D-9389-D21F5FDBABDC}">
      <dgm:prSet/>
      <dgm:spPr/>
      <dgm:t>
        <a:bodyPr/>
        <a:lstStyle/>
        <a:p>
          <a:endParaRPr lang="en-US"/>
        </a:p>
      </dgm:t>
    </dgm:pt>
    <dgm:pt modelId="{B514CFB9-AF67-451B-B4CE-EE852BB92C89}">
      <dgm:prSet/>
      <dgm:spPr/>
      <dgm:t>
        <a:bodyPr/>
        <a:lstStyle/>
        <a:p>
          <a:pPr>
            <a:defRPr b="1"/>
          </a:pPr>
          <a:r>
            <a:rPr lang="en-US" dirty="0">
              <a:highlight>
                <a:srgbClr val="000000"/>
              </a:highlight>
              <a:latin typeface="Aptos Black" panose="020B0004020202020204" pitchFamily="34" charset="0"/>
            </a:rPr>
            <a:t>Weigh the Evidence</a:t>
          </a:r>
        </a:p>
      </dgm:t>
    </dgm:pt>
    <dgm:pt modelId="{BAF8F3B7-605C-4252-B7EE-53B3E487B6B2}" type="parTrans" cxnId="{A9D98A82-B0CE-49D4-AD9A-A4DF74A48CED}">
      <dgm:prSet/>
      <dgm:spPr/>
      <dgm:t>
        <a:bodyPr/>
        <a:lstStyle/>
        <a:p>
          <a:endParaRPr lang="en-US"/>
        </a:p>
      </dgm:t>
    </dgm:pt>
    <dgm:pt modelId="{CDE8E20D-4FC7-4317-BD8E-70A25BC13A1B}" type="sibTrans" cxnId="{A9D98A82-B0CE-49D4-AD9A-A4DF74A48CED}">
      <dgm:prSet/>
      <dgm:spPr/>
      <dgm:t>
        <a:bodyPr/>
        <a:lstStyle/>
        <a:p>
          <a:endParaRPr lang="en-US" dirty="0"/>
        </a:p>
      </dgm:t>
    </dgm:pt>
    <dgm:pt modelId="{575E3FD4-FEB3-4A0C-858C-C1641F728650}">
      <dgm:prSet/>
      <dgm:spPr/>
      <dgm:t>
        <a:bodyPr/>
        <a:lstStyle/>
        <a:p>
          <a:pPr>
            <a:defRPr b="1"/>
          </a:pPr>
          <a:r>
            <a:rPr lang="en-US" dirty="0">
              <a:highlight>
                <a:srgbClr val="000000"/>
              </a:highlight>
              <a:latin typeface="Aptos Black" panose="020B0004020202020204" pitchFamily="34" charset="0"/>
            </a:rPr>
            <a:t>Make the best decision</a:t>
          </a:r>
        </a:p>
      </dgm:t>
    </dgm:pt>
    <dgm:pt modelId="{23ED2D44-5C84-48B6-B539-B9386F64F295}" type="parTrans" cxnId="{72288380-52FA-44F7-9166-0B7F46627D2C}">
      <dgm:prSet/>
      <dgm:spPr/>
      <dgm:t>
        <a:bodyPr/>
        <a:lstStyle/>
        <a:p>
          <a:endParaRPr lang="en-US"/>
        </a:p>
      </dgm:t>
    </dgm:pt>
    <dgm:pt modelId="{5809FCDB-9796-476C-9129-CC576491B260}" type="sibTrans" cxnId="{72288380-52FA-44F7-9166-0B7F46627D2C}">
      <dgm:prSet/>
      <dgm:spPr/>
      <dgm:t>
        <a:bodyPr/>
        <a:lstStyle/>
        <a:p>
          <a:endParaRPr lang="en-US"/>
        </a:p>
      </dgm:t>
    </dgm:pt>
    <dgm:pt modelId="{21C13B69-2E54-4167-81E9-090C276A4CF5}" type="pres">
      <dgm:prSet presAssocID="{DC2E433F-43B4-4A32-A6BB-F8358C59A95F}" presName="Name0" presStyleCnt="0">
        <dgm:presLayoutVars>
          <dgm:dir/>
          <dgm:resizeHandles val="exact"/>
        </dgm:presLayoutVars>
      </dgm:prSet>
      <dgm:spPr/>
    </dgm:pt>
    <dgm:pt modelId="{86761877-BC6E-4AB2-9722-EEB13524685B}" type="pres">
      <dgm:prSet presAssocID="{868CD15C-96F0-4591-816A-E06ADC393124}" presName="node" presStyleLbl="node1" presStyleIdx="0" presStyleCnt="5">
        <dgm:presLayoutVars>
          <dgm:bulletEnabled val="1"/>
        </dgm:presLayoutVars>
      </dgm:prSet>
      <dgm:spPr/>
    </dgm:pt>
    <dgm:pt modelId="{809F547B-A441-440C-BAD5-0D42FEEA88C7}" type="pres">
      <dgm:prSet presAssocID="{A9083998-7771-413D-8FC2-CEBB9D2ABB93}" presName="sibTrans" presStyleLbl="sibTrans1D1" presStyleIdx="0" presStyleCnt="4"/>
      <dgm:spPr/>
    </dgm:pt>
    <dgm:pt modelId="{66FD4857-23DB-4B83-B1A7-B1E6913CC9A9}" type="pres">
      <dgm:prSet presAssocID="{A9083998-7771-413D-8FC2-CEBB9D2ABB93}" presName="connectorText" presStyleLbl="sibTrans1D1" presStyleIdx="0" presStyleCnt="4"/>
      <dgm:spPr/>
    </dgm:pt>
    <dgm:pt modelId="{71BA5CD1-7C08-4688-8AC9-312ACA8DE4E3}" type="pres">
      <dgm:prSet presAssocID="{1BE4A302-CF41-493E-962C-24CFF92CF76C}" presName="node" presStyleLbl="node1" presStyleIdx="1" presStyleCnt="5">
        <dgm:presLayoutVars>
          <dgm:bulletEnabled val="1"/>
        </dgm:presLayoutVars>
      </dgm:prSet>
      <dgm:spPr/>
    </dgm:pt>
    <dgm:pt modelId="{7B59A3EF-97AC-4152-AD69-7EF0B0BF1CBA}" type="pres">
      <dgm:prSet presAssocID="{A03CFE8D-7D3B-4BBA-BA38-72B8CCE97EDA}" presName="sibTrans" presStyleLbl="sibTrans1D1" presStyleIdx="1" presStyleCnt="4"/>
      <dgm:spPr/>
    </dgm:pt>
    <dgm:pt modelId="{04D29D15-D1C9-4B34-9245-085F4338479F}" type="pres">
      <dgm:prSet presAssocID="{A03CFE8D-7D3B-4BBA-BA38-72B8CCE97EDA}" presName="connectorText" presStyleLbl="sibTrans1D1" presStyleIdx="1" presStyleCnt="4"/>
      <dgm:spPr/>
    </dgm:pt>
    <dgm:pt modelId="{6116DF1D-1572-4DA8-8A3B-4B7567D392C3}" type="pres">
      <dgm:prSet presAssocID="{8D91A272-31C1-4AE8-A9E5-DAEE29991B32}" presName="node" presStyleLbl="node1" presStyleIdx="2" presStyleCnt="5">
        <dgm:presLayoutVars>
          <dgm:bulletEnabled val="1"/>
        </dgm:presLayoutVars>
      </dgm:prSet>
      <dgm:spPr/>
    </dgm:pt>
    <dgm:pt modelId="{212B859D-B17A-47D3-A624-4481BBF2CC97}" type="pres">
      <dgm:prSet presAssocID="{E1AEEB82-A37C-48FE-B1B9-BF92A32662F6}" presName="sibTrans" presStyleLbl="sibTrans1D1" presStyleIdx="2" presStyleCnt="4"/>
      <dgm:spPr/>
    </dgm:pt>
    <dgm:pt modelId="{2D58E041-E987-476B-8156-F37DAF1F8A56}" type="pres">
      <dgm:prSet presAssocID="{E1AEEB82-A37C-48FE-B1B9-BF92A32662F6}" presName="connectorText" presStyleLbl="sibTrans1D1" presStyleIdx="2" presStyleCnt="4"/>
      <dgm:spPr/>
    </dgm:pt>
    <dgm:pt modelId="{1E49B9A2-8114-4025-AD69-115663FB8303}" type="pres">
      <dgm:prSet presAssocID="{B514CFB9-AF67-451B-B4CE-EE852BB92C89}" presName="node" presStyleLbl="node1" presStyleIdx="3" presStyleCnt="5">
        <dgm:presLayoutVars>
          <dgm:bulletEnabled val="1"/>
        </dgm:presLayoutVars>
      </dgm:prSet>
      <dgm:spPr/>
    </dgm:pt>
    <dgm:pt modelId="{8BDC34EA-3E88-468D-BB1E-6505152EBBC2}" type="pres">
      <dgm:prSet presAssocID="{CDE8E20D-4FC7-4317-BD8E-70A25BC13A1B}" presName="sibTrans" presStyleLbl="sibTrans1D1" presStyleIdx="3" presStyleCnt="4"/>
      <dgm:spPr/>
    </dgm:pt>
    <dgm:pt modelId="{D3EAF3D7-71AF-4FAE-A840-9F4188B0844D}" type="pres">
      <dgm:prSet presAssocID="{CDE8E20D-4FC7-4317-BD8E-70A25BC13A1B}" presName="connectorText" presStyleLbl="sibTrans1D1" presStyleIdx="3" presStyleCnt="4"/>
      <dgm:spPr/>
    </dgm:pt>
    <dgm:pt modelId="{0E6FC5F5-F116-4FC5-85EB-71DC4E24BF0C}" type="pres">
      <dgm:prSet presAssocID="{575E3FD4-FEB3-4A0C-858C-C1641F728650}" presName="node" presStyleLbl="node1" presStyleIdx="4" presStyleCnt="5" custLinFactNeighborX="268" custLinFactNeighborY="-4586">
        <dgm:presLayoutVars>
          <dgm:bulletEnabled val="1"/>
        </dgm:presLayoutVars>
      </dgm:prSet>
      <dgm:spPr/>
    </dgm:pt>
  </dgm:ptLst>
  <dgm:cxnLst>
    <dgm:cxn modelId="{7279C310-DE95-4872-BCE9-B590635836AE}" type="presOf" srcId="{DC5A5A47-5714-45D3-A626-47AF26C4EE83}" destId="{6116DF1D-1572-4DA8-8A3B-4B7567D392C3}" srcOrd="0" destOrd="3" presId="urn:microsoft.com/office/officeart/2016/7/layout/RepeatingBendingProcessNew"/>
    <dgm:cxn modelId="{78549030-B5A0-42FB-8D0B-AF169337B352}" srcId="{23DEADD8-E72C-4803-BA95-F85C9A6B96F1}" destId="{DC5A5A47-5714-45D3-A626-47AF26C4EE83}" srcOrd="0" destOrd="0" parTransId="{49255CC0-D869-438A-AE0D-F230D4F6C9BA}" sibTransId="{284B2202-9033-4C48-BCC5-36B7F03CD94B}"/>
    <dgm:cxn modelId="{DD933C40-2568-4954-B473-85D5F3894EF7}" type="presOf" srcId="{E1AEEB82-A37C-48FE-B1B9-BF92A32662F6}" destId="{212B859D-B17A-47D3-A624-4481BBF2CC97}" srcOrd="0" destOrd="0" presId="urn:microsoft.com/office/officeart/2016/7/layout/RepeatingBendingProcessNew"/>
    <dgm:cxn modelId="{CD09E461-5A65-48DB-B737-D696809F350F}" type="presOf" srcId="{A9083998-7771-413D-8FC2-CEBB9D2ABB93}" destId="{809F547B-A441-440C-BAD5-0D42FEEA88C7}" srcOrd="0" destOrd="0" presId="urn:microsoft.com/office/officeart/2016/7/layout/RepeatingBendingProcessNew"/>
    <dgm:cxn modelId="{2521B364-BCCF-462D-9389-D21F5FDBABDC}" srcId="{23DEADD8-E72C-4803-BA95-F85C9A6B96F1}" destId="{3C90A545-8C2A-4679-B56F-6FF8C9B65AFE}" srcOrd="1" destOrd="0" parTransId="{03DC7076-BCEB-4EFF-9C0F-84596D58CCF5}" sibTransId="{D9972E70-8A1D-4550-B548-7B89297E0BBC}"/>
    <dgm:cxn modelId="{A895FC66-95A4-41EC-8840-94E15C6461FC}" type="presOf" srcId="{CEC5B007-B8F8-4AC5-A70C-3807AC3F09E3}" destId="{6116DF1D-1572-4DA8-8A3B-4B7567D392C3}" srcOrd="0" destOrd="1" presId="urn:microsoft.com/office/officeart/2016/7/layout/RepeatingBendingProcessNew"/>
    <dgm:cxn modelId="{CD4B9249-3C16-4136-B001-CEDF3AA77573}" type="presOf" srcId="{A9083998-7771-413D-8FC2-CEBB9D2ABB93}" destId="{66FD4857-23DB-4B83-B1A7-B1E6913CC9A9}" srcOrd="1" destOrd="0" presId="urn:microsoft.com/office/officeart/2016/7/layout/RepeatingBendingProcessNew"/>
    <dgm:cxn modelId="{0263EF7B-A7EB-41D0-93C1-4212BAC2AE67}" type="presOf" srcId="{CDE8E20D-4FC7-4317-BD8E-70A25BC13A1B}" destId="{8BDC34EA-3E88-468D-BB1E-6505152EBBC2}" srcOrd="0" destOrd="0" presId="urn:microsoft.com/office/officeart/2016/7/layout/RepeatingBendingProcessNew"/>
    <dgm:cxn modelId="{72288380-52FA-44F7-9166-0B7F46627D2C}" srcId="{DC2E433F-43B4-4A32-A6BB-F8358C59A95F}" destId="{575E3FD4-FEB3-4A0C-858C-C1641F728650}" srcOrd="4" destOrd="0" parTransId="{23ED2D44-5C84-48B6-B539-B9386F64F295}" sibTransId="{5809FCDB-9796-476C-9129-CC576491B260}"/>
    <dgm:cxn modelId="{A9D98A82-B0CE-49D4-AD9A-A4DF74A48CED}" srcId="{DC2E433F-43B4-4A32-A6BB-F8358C59A95F}" destId="{B514CFB9-AF67-451B-B4CE-EE852BB92C89}" srcOrd="3" destOrd="0" parTransId="{BAF8F3B7-605C-4252-B7EE-53B3E487B6B2}" sibTransId="{CDE8E20D-4FC7-4317-BD8E-70A25BC13A1B}"/>
    <dgm:cxn modelId="{41ADBB84-BACF-4B02-8813-09F0881B8626}" srcId="{8D91A272-31C1-4AE8-A9E5-DAEE29991B32}" destId="{CEC5B007-B8F8-4AC5-A70C-3807AC3F09E3}" srcOrd="0" destOrd="0" parTransId="{998BB4C3-3051-42DC-99D7-931C64F87E36}" sibTransId="{C2503831-B68F-40D0-BDC4-FB6EA3E2BD16}"/>
    <dgm:cxn modelId="{90A2D28E-6373-44EB-936D-C5D9F9F9E7E7}" type="presOf" srcId="{B514CFB9-AF67-451B-B4CE-EE852BB92C89}" destId="{1E49B9A2-8114-4025-AD69-115663FB8303}" srcOrd="0" destOrd="0" presId="urn:microsoft.com/office/officeart/2016/7/layout/RepeatingBendingProcessNew"/>
    <dgm:cxn modelId="{E8981290-67A4-403E-952E-D445BB71635C}" type="presOf" srcId="{8D91A272-31C1-4AE8-A9E5-DAEE29991B32}" destId="{6116DF1D-1572-4DA8-8A3B-4B7567D392C3}" srcOrd="0" destOrd="0" presId="urn:microsoft.com/office/officeart/2016/7/layout/RepeatingBendingProcessNew"/>
    <dgm:cxn modelId="{06850D91-395C-401B-BA55-CF2A448B3D93}" type="presOf" srcId="{E1AEEB82-A37C-48FE-B1B9-BF92A32662F6}" destId="{2D58E041-E987-476B-8156-F37DAF1F8A56}" srcOrd="1" destOrd="0" presId="urn:microsoft.com/office/officeart/2016/7/layout/RepeatingBendingProcessNew"/>
    <dgm:cxn modelId="{DA60DF97-4318-4CDB-96A3-033452B3639B}" type="presOf" srcId="{A03CFE8D-7D3B-4BBA-BA38-72B8CCE97EDA}" destId="{7B59A3EF-97AC-4152-AD69-7EF0B0BF1CBA}" srcOrd="0" destOrd="0" presId="urn:microsoft.com/office/officeart/2016/7/layout/RepeatingBendingProcessNew"/>
    <dgm:cxn modelId="{2E656D9C-999D-4A33-B5D8-E2B2AE96F96F}" type="presOf" srcId="{DC2E433F-43B4-4A32-A6BB-F8358C59A95F}" destId="{21C13B69-2E54-4167-81E9-090C276A4CF5}" srcOrd="0" destOrd="0" presId="urn:microsoft.com/office/officeart/2016/7/layout/RepeatingBendingProcessNew"/>
    <dgm:cxn modelId="{0627EFA6-40D7-4023-B198-1C62FE5814C3}" type="presOf" srcId="{23DEADD8-E72C-4803-BA95-F85C9A6B96F1}" destId="{6116DF1D-1572-4DA8-8A3B-4B7567D392C3}" srcOrd="0" destOrd="2" presId="urn:microsoft.com/office/officeart/2016/7/layout/RepeatingBendingProcessNew"/>
    <dgm:cxn modelId="{AE4EF4C9-7C31-4B55-BBC7-0DE94D021BB3}" srcId="{8D91A272-31C1-4AE8-A9E5-DAEE29991B32}" destId="{23DEADD8-E72C-4803-BA95-F85C9A6B96F1}" srcOrd="1" destOrd="0" parTransId="{336626E7-2149-47A5-892D-2A49B7869EBE}" sibTransId="{7283F342-CEC6-494A-8DAD-2D2B8AE64EEE}"/>
    <dgm:cxn modelId="{AF25D6CF-34B3-4117-AD9D-511BCEB9DC4B}" srcId="{DC2E433F-43B4-4A32-A6BB-F8358C59A95F}" destId="{8D91A272-31C1-4AE8-A9E5-DAEE29991B32}" srcOrd="2" destOrd="0" parTransId="{C442DB92-2EA7-4CBD-BDEF-5152D16403A6}" sibTransId="{E1AEEB82-A37C-48FE-B1B9-BF92A32662F6}"/>
    <dgm:cxn modelId="{4A864DEB-E684-42AE-83EB-4B005C45DE4F}" type="presOf" srcId="{1BE4A302-CF41-493E-962C-24CFF92CF76C}" destId="{71BA5CD1-7C08-4688-8AC9-312ACA8DE4E3}" srcOrd="0" destOrd="0" presId="urn:microsoft.com/office/officeart/2016/7/layout/RepeatingBendingProcessNew"/>
    <dgm:cxn modelId="{269DBBEF-429E-4200-B217-E7B61797B8CD}" type="presOf" srcId="{3C90A545-8C2A-4679-B56F-6FF8C9B65AFE}" destId="{6116DF1D-1572-4DA8-8A3B-4B7567D392C3}" srcOrd="0" destOrd="4" presId="urn:microsoft.com/office/officeart/2016/7/layout/RepeatingBendingProcessNew"/>
    <dgm:cxn modelId="{A4C211F2-F8F3-4B73-98B4-048995E02C4B}" srcId="{DC2E433F-43B4-4A32-A6BB-F8358C59A95F}" destId="{868CD15C-96F0-4591-816A-E06ADC393124}" srcOrd="0" destOrd="0" parTransId="{B496F363-728A-4983-9EFC-BAEDBABF5C98}" sibTransId="{A9083998-7771-413D-8FC2-CEBB9D2ABB93}"/>
    <dgm:cxn modelId="{51A0CEF7-F45C-414F-953A-E662C0F983D6}" type="presOf" srcId="{A03CFE8D-7D3B-4BBA-BA38-72B8CCE97EDA}" destId="{04D29D15-D1C9-4B34-9245-085F4338479F}" srcOrd="1" destOrd="0" presId="urn:microsoft.com/office/officeart/2016/7/layout/RepeatingBendingProcessNew"/>
    <dgm:cxn modelId="{CB6A3AF9-B2D1-4926-AD0F-CAE0A10727CF}" type="presOf" srcId="{CDE8E20D-4FC7-4317-BD8E-70A25BC13A1B}" destId="{D3EAF3D7-71AF-4FAE-A840-9F4188B0844D}" srcOrd="1" destOrd="0" presId="urn:microsoft.com/office/officeart/2016/7/layout/RepeatingBendingProcessNew"/>
    <dgm:cxn modelId="{146DC9FB-D09F-4FDD-BB60-634A2DAAE085}" srcId="{DC2E433F-43B4-4A32-A6BB-F8358C59A95F}" destId="{1BE4A302-CF41-493E-962C-24CFF92CF76C}" srcOrd="1" destOrd="0" parTransId="{53BCA25D-2597-4372-B4DD-C8AEBBB43942}" sibTransId="{A03CFE8D-7D3B-4BBA-BA38-72B8CCE97EDA}"/>
    <dgm:cxn modelId="{BF1EC6FD-1FD5-4C17-BCDC-2FA6F567B8FF}" type="presOf" srcId="{575E3FD4-FEB3-4A0C-858C-C1641F728650}" destId="{0E6FC5F5-F116-4FC5-85EB-71DC4E24BF0C}" srcOrd="0" destOrd="0" presId="urn:microsoft.com/office/officeart/2016/7/layout/RepeatingBendingProcessNew"/>
    <dgm:cxn modelId="{F2A85BFE-8F4F-4FC4-859A-0FCE18CE7F0C}" type="presOf" srcId="{868CD15C-96F0-4591-816A-E06ADC393124}" destId="{86761877-BC6E-4AB2-9722-EEB13524685B}" srcOrd="0" destOrd="0" presId="urn:microsoft.com/office/officeart/2016/7/layout/RepeatingBendingProcessNew"/>
    <dgm:cxn modelId="{057AAE54-1195-49B2-B089-37A0C58AACDB}" type="presParOf" srcId="{21C13B69-2E54-4167-81E9-090C276A4CF5}" destId="{86761877-BC6E-4AB2-9722-EEB13524685B}" srcOrd="0" destOrd="0" presId="urn:microsoft.com/office/officeart/2016/7/layout/RepeatingBendingProcessNew"/>
    <dgm:cxn modelId="{6B588554-22A8-4297-BB64-3664C3AE6949}" type="presParOf" srcId="{21C13B69-2E54-4167-81E9-090C276A4CF5}" destId="{809F547B-A441-440C-BAD5-0D42FEEA88C7}" srcOrd="1" destOrd="0" presId="urn:microsoft.com/office/officeart/2016/7/layout/RepeatingBendingProcessNew"/>
    <dgm:cxn modelId="{6D20AC11-F462-449C-A40D-B667E76A7329}" type="presParOf" srcId="{809F547B-A441-440C-BAD5-0D42FEEA88C7}" destId="{66FD4857-23DB-4B83-B1A7-B1E6913CC9A9}" srcOrd="0" destOrd="0" presId="urn:microsoft.com/office/officeart/2016/7/layout/RepeatingBendingProcessNew"/>
    <dgm:cxn modelId="{CB06EE3A-9EB3-4DB8-BD03-EC7F1CD5A963}" type="presParOf" srcId="{21C13B69-2E54-4167-81E9-090C276A4CF5}" destId="{71BA5CD1-7C08-4688-8AC9-312ACA8DE4E3}" srcOrd="2" destOrd="0" presId="urn:microsoft.com/office/officeart/2016/7/layout/RepeatingBendingProcessNew"/>
    <dgm:cxn modelId="{32A8EA40-D762-46A2-A124-55F26439AC8D}" type="presParOf" srcId="{21C13B69-2E54-4167-81E9-090C276A4CF5}" destId="{7B59A3EF-97AC-4152-AD69-7EF0B0BF1CBA}" srcOrd="3" destOrd="0" presId="urn:microsoft.com/office/officeart/2016/7/layout/RepeatingBendingProcessNew"/>
    <dgm:cxn modelId="{C09591D9-59D7-4A16-B605-8218923AC8C6}" type="presParOf" srcId="{7B59A3EF-97AC-4152-AD69-7EF0B0BF1CBA}" destId="{04D29D15-D1C9-4B34-9245-085F4338479F}" srcOrd="0" destOrd="0" presId="urn:microsoft.com/office/officeart/2016/7/layout/RepeatingBendingProcessNew"/>
    <dgm:cxn modelId="{1706B520-BAF7-4AE4-8311-AE2EDB6160A2}" type="presParOf" srcId="{21C13B69-2E54-4167-81E9-090C276A4CF5}" destId="{6116DF1D-1572-4DA8-8A3B-4B7567D392C3}" srcOrd="4" destOrd="0" presId="urn:microsoft.com/office/officeart/2016/7/layout/RepeatingBendingProcessNew"/>
    <dgm:cxn modelId="{A321BD57-F5B8-4874-A14C-91F6B7074A49}" type="presParOf" srcId="{21C13B69-2E54-4167-81E9-090C276A4CF5}" destId="{212B859D-B17A-47D3-A624-4481BBF2CC97}" srcOrd="5" destOrd="0" presId="urn:microsoft.com/office/officeart/2016/7/layout/RepeatingBendingProcessNew"/>
    <dgm:cxn modelId="{96DB82F6-ABEB-4F36-85BB-3D4F4FD9C350}" type="presParOf" srcId="{212B859D-B17A-47D3-A624-4481BBF2CC97}" destId="{2D58E041-E987-476B-8156-F37DAF1F8A56}" srcOrd="0" destOrd="0" presId="urn:microsoft.com/office/officeart/2016/7/layout/RepeatingBendingProcessNew"/>
    <dgm:cxn modelId="{87C01B6E-F035-4FE3-A712-F3FA209E83B3}" type="presParOf" srcId="{21C13B69-2E54-4167-81E9-090C276A4CF5}" destId="{1E49B9A2-8114-4025-AD69-115663FB8303}" srcOrd="6" destOrd="0" presId="urn:microsoft.com/office/officeart/2016/7/layout/RepeatingBendingProcessNew"/>
    <dgm:cxn modelId="{B3CA72D3-2CDE-4E57-A14F-ABDFE1AD56EC}" type="presParOf" srcId="{21C13B69-2E54-4167-81E9-090C276A4CF5}" destId="{8BDC34EA-3E88-468D-BB1E-6505152EBBC2}" srcOrd="7" destOrd="0" presId="urn:microsoft.com/office/officeart/2016/7/layout/RepeatingBendingProcessNew"/>
    <dgm:cxn modelId="{3534300B-1E4A-4C62-BBAC-9744E414931C}" type="presParOf" srcId="{8BDC34EA-3E88-468D-BB1E-6505152EBBC2}" destId="{D3EAF3D7-71AF-4FAE-A840-9F4188B0844D}" srcOrd="0" destOrd="0" presId="urn:microsoft.com/office/officeart/2016/7/layout/RepeatingBendingProcessNew"/>
    <dgm:cxn modelId="{C295BA5B-7419-4B45-ACE4-2C71D1CA6BB5}" type="presParOf" srcId="{21C13B69-2E54-4167-81E9-090C276A4CF5}" destId="{0E6FC5F5-F116-4FC5-85EB-71DC4E24BF0C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9591C1-EEEB-4041-898E-0CB5CB50E226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BE77CC8-734B-404A-88A1-EB74BD6A28E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latin typeface="Aptos Black" panose="020B0004020202020204" pitchFamily="34" charset="0"/>
            </a:rPr>
            <a:t>The University</a:t>
          </a:r>
        </a:p>
      </dgm:t>
    </dgm:pt>
    <dgm:pt modelId="{4A4A1593-77E1-4CAB-ADAB-505C162038CC}" type="parTrans" cxnId="{283BF4D5-B242-4AB6-9A14-4C1C22AA3338}">
      <dgm:prSet/>
      <dgm:spPr/>
      <dgm:t>
        <a:bodyPr/>
        <a:lstStyle/>
        <a:p>
          <a:endParaRPr lang="en-US"/>
        </a:p>
      </dgm:t>
    </dgm:pt>
    <dgm:pt modelId="{746EAA49-B22A-4EE1-8556-B7199939AD5B}" type="sibTrans" cxnId="{283BF4D5-B242-4AB6-9A14-4C1C22AA3338}">
      <dgm:prSet/>
      <dgm:spPr/>
      <dgm:t>
        <a:bodyPr/>
        <a:lstStyle/>
        <a:p>
          <a:endParaRPr lang="en-US"/>
        </a:p>
      </dgm:t>
    </dgm:pt>
    <dgm:pt modelId="{0BC15A48-64C8-45DC-A2C7-7D0B611980D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latin typeface="Aptos Black" panose="020B0004020202020204" pitchFamily="34" charset="0"/>
            </a:rPr>
            <a:t>All Employees</a:t>
          </a:r>
        </a:p>
      </dgm:t>
    </dgm:pt>
    <dgm:pt modelId="{59862474-19C7-4191-B4D0-97056F5B6DEB}" type="parTrans" cxnId="{4C78CA78-0C9F-440C-8512-FA2F366DDDB9}">
      <dgm:prSet/>
      <dgm:spPr/>
      <dgm:t>
        <a:bodyPr/>
        <a:lstStyle/>
        <a:p>
          <a:endParaRPr lang="en-US"/>
        </a:p>
      </dgm:t>
    </dgm:pt>
    <dgm:pt modelId="{8C94BFFE-FE2E-44A9-9133-7DB44FE590A5}" type="sibTrans" cxnId="{4C78CA78-0C9F-440C-8512-FA2F366DDDB9}">
      <dgm:prSet/>
      <dgm:spPr/>
      <dgm:t>
        <a:bodyPr/>
        <a:lstStyle/>
        <a:p>
          <a:endParaRPr lang="en-US"/>
        </a:p>
      </dgm:t>
    </dgm:pt>
    <dgm:pt modelId="{1D2B481C-C2B2-4597-9D7A-C84AC87A604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300" b="1" dirty="0">
              <a:latin typeface="Aptos Black" panose="020B0004020202020204" pitchFamily="34" charset="0"/>
            </a:rPr>
            <a:t>Vendors / Third parties</a:t>
          </a:r>
        </a:p>
        <a:p>
          <a:pPr>
            <a:lnSpc>
              <a:spcPct val="100000"/>
            </a:lnSpc>
          </a:pPr>
          <a:r>
            <a:rPr lang="en-US" sz="1200" b="1" dirty="0">
              <a:latin typeface="Aptos Black" panose="020B0004020202020204" pitchFamily="34" charset="0"/>
            </a:rPr>
            <a:t>*To the extent we can control</a:t>
          </a:r>
          <a:r>
            <a:rPr lang="en-US" sz="1200" dirty="0">
              <a:latin typeface="Aptos Black" panose="020B0004020202020204" pitchFamily="34" charset="0"/>
            </a:rPr>
            <a:t>*</a:t>
          </a:r>
        </a:p>
      </dgm:t>
    </dgm:pt>
    <dgm:pt modelId="{854EEE15-ED1D-46BA-A43A-067E136E18BA}" type="parTrans" cxnId="{B4DA50C1-E134-4CB4-B0E4-BF3E7E838361}">
      <dgm:prSet/>
      <dgm:spPr/>
      <dgm:t>
        <a:bodyPr/>
        <a:lstStyle/>
        <a:p>
          <a:endParaRPr lang="en-US"/>
        </a:p>
      </dgm:t>
    </dgm:pt>
    <dgm:pt modelId="{CCDB910A-E3B8-4FE2-9651-321043F2018A}" type="sibTrans" cxnId="{B4DA50C1-E134-4CB4-B0E4-BF3E7E838361}">
      <dgm:prSet/>
      <dgm:spPr/>
      <dgm:t>
        <a:bodyPr/>
        <a:lstStyle/>
        <a:p>
          <a:endParaRPr lang="en-US"/>
        </a:p>
      </dgm:t>
    </dgm:pt>
    <dgm:pt modelId="{E7AF983F-9B7C-4C7B-84E3-D6065DE21415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2ED38730-715A-42E9-8A46-4839AC09A77D}" type="parTrans" cxnId="{E632D2E7-6B48-49EE-AF5D-7EFC1BB3C599}">
      <dgm:prSet/>
      <dgm:spPr/>
      <dgm:t>
        <a:bodyPr/>
        <a:lstStyle/>
        <a:p>
          <a:endParaRPr lang="en-US"/>
        </a:p>
      </dgm:t>
    </dgm:pt>
    <dgm:pt modelId="{7645DF7C-1B3D-4506-910A-94EA1B725D56}" type="sibTrans" cxnId="{E632D2E7-6B48-49EE-AF5D-7EFC1BB3C599}">
      <dgm:prSet/>
      <dgm:spPr/>
      <dgm:t>
        <a:bodyPr/>
        <a:lstStyle/>
        <a:p>
          <a:endParaRPr lang="en-US"/>
        </a:p>
      </dgm:t>
    </dgm:pt>
    <dgm:pt modelId="{05597611-B1B2-4F68-B45E-D57B176B98B0}" type="pres">
      <dgm:prSet presAssocID="{FB9591C1-EEEB-4041-898E-0CB5CB50E226}" presName="root" presStyleCnt="0">
        <dgm:presLayoutVars>
          <dgm:dir/>
          <dgm:resizeHandles val="exact"/>
        </dgm:presLayoutVars>
      </dgm:prSet>
      <dgm:spPr/>
    </dgm:pt>
    <dgm:pt modelId="{D296AEBA-E620-46E5-8FCB-652364B1A0B4}" type="pres">
      <dgm:prSet presAssocID="{0BE77CC8-734B-404A-88A1-EB74BD6A28E3}" presName="compNode" presStyleCnt="0"/>
      <dgm:spPr/>
    </dgm:pt>
    <dgm:pt modelId="{67C33678-2D3B-4528-98D6-5B935851B354}" type="pres">
      <dgm:prSet presAssocID="{0BE77CC8-734B-404A-88A1-EB74BD6A28E3}" presName="bgRect" presStyleLbl="bgShp" presStyleIdx="0" presStyleCnt="3"/>
      <dgm:spPr/>
    </dgm:pt>
    <dgm:pt modelId="{F127FE0C-D31A-441C-A078-2AE4EBD05BCC}" type="pres">
      <dgm:prSet presAssocID="{0BE77CC8-734B-404A-88A1-EB74BD6A28E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F3DD6CBC-502C-47C1-8C6A-2B40A679E772}" type="pres">
      <dgm:prSet presAssocID="{0BE77CC8-734B-404A-88A1-EB74BD6A28E3}" presName="spaceRect" presStyleCnt="0"/>
      <dgm:spPr/>
    </dgm:pt>
    <dgm:pt modelId="{8E93EDE7-5CF4-4CC9-AB2D-37A535220D88}" type="pres">
      <dgm:prSet presAssocID="{0BE77CC8-734B-404A-88A1-EB74BD6A28E3}" presName="parTx" presStyleLbl="revTx" presStyleIdx="0" presStyleCnt="4">
        <dgm:presLayoutVars>
          <dgm:chMax val="0"/>
          <dgm:chPref val="0"/>
        </dgm:presLayoutVars>
      </dgm:prSet>
      <dgm:spPr/>
    </dgm:pt>
    <dgm:pt modelId="{AAD104F8-F0AF-4F6A-91EC-F5A4A5307B8C}" type="pres">
      <dgm:prSet presAssocID="{746EAA49-B22A-4EE1-8556-B7199939AD5B}" presName="sibTrans" presStyleCnt="0"/>
      <dgm:spPr/>
    </dgm:pt>
    <dgm:pt modelId="{7BE4A3B2-07F3-42F7-B083-D44C99113D2E}" type="pres">
      <dgm:prSet presAssocID="{0BC15A48-64C8-45DC-A2C7-7D0B611980D3}" presName="compNode" presStyleCnt="0"/>
      <dgm:spPr/>
    </dgm:pt>
    <dgm:pt modelId="{6BAE59AE-26B8-4556-82C6-B71C961E5977}" type="pres">
      <dgm:prSet presAssocID="{0BC15A48-64C8-45DC-A2C7-7D0B611980D3}" presName="bgRect" presStyleLbl="bgShp" presStyleIdx="1" presStyleCnt="3" custLinFactNeighborX="581" custLinFactNeighborY="-3929"/>
      <dgm:spPr/>
    </dgm:pt>
    <dgm:pt modelId="{D160B107-FC27-418B-AA1C-97787DF2FB85}" type="pres">
      <dgm:prSet presAssocID="{0BC15A48-64C8-45DC-A2C7-7D0B611980D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022D75F7-13F0-40DE-80C0-A9D071B014B0}" type="pres">
      <dgm:prSet presAssocID="{0BC15A48-64C8-45DC-A2C7-7D0B611980D3}" presName="spaceRect" presStyleCnt="0"/>
      <dgm:spPr/>
    </dgm:pt>
    <dgm:pt modelId="{6BA7D0C7-A31B-43BA-8707-CEE4E95388A3}" type="pres">
      <dgm:prSet presAssocID="{0BC15A48-64C8-45DC-A2C7-7D0B611980D3}" presName="parTx" presStyleLbl="revTx" presStyleIdx="1" presStyleCnt="4">
        <dgm:presLayoutVars>
          <dgm:chMax val="0"/>
          <dgm:chPref val="0"/>
        </dgm:presLayoutVars>
      </dgm:prSet>
      <dgm:spPr/>
    </dgm:pt>
    <dgm:pt modelId="{D965333D-8D34-4228-922F-D84AE735AF52}" type="pres">
      <dgm:prSet presAssocID="{8C94BFFE-FE2E-44A9-9133-7DB44FE590A5}" presName="sibTrans" presStyleCnt="0"/>
      <dgm:spPr/>
    </dgm:pt>
    <dgm:pt modelId="{CCE04570-FE35-4D40-B7BE-F1073D967D6D}" type="pres">
      <dgm:prSet presAssocID="{1D2B481C-C2B2-4597-9D7A-C84AC87A6048}" presName="compNode" presStyleCnt="0"/>
      <dgm:spPr/>
    </dgm:pt>
    <dgm:pt modelId="{B8A30CFD-401D-4313-BA72-88ED3515694E}" type="pres">
      <dgm:prSet presAssocID="{1D2B481C-C2B2-4597-9D7A-C84AC87A6048}" presName="bgRect" presStyleLbl="bgShp" presStyleIdx="2" presStyleCnt="3"/>
      <dgm:spPr/>
    </dgm:pt>
    <dgm:pt modelId="{C354CEF5-7B40-4B50-90FF-E0B78AE00C8D}" type="pres">
      <dgm:prSet presAssocID="{1D2B481C-C2B2-4597-9D7A-C84AC87A604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actory"/>
        </a:ext>
      </dgm:extLst>
    </dgm:pt>
    <dgm:pt modelId="{F8B346C0-A5D3-44DC-8048-CC53C1BE1E40}" type="pres">
      <dgm:prSet presAssocID="{1D2B481C-C2B2-4597-9D7A-C84AC87A6048}" presName="spaceRect" presStyleCnt="0"/>
      <dgm:spPr/>
    </dgm:pt>
    <dgm:pt modelId="{C9D34BD9-4C6E-49E1-831D-D91A00EC36B9}" type="pres">
      <dgm:prSet presAssocID="{1D2B481C-C2B2-4597-9D7A-C84AC87A6048}" presName="parTx" presStyleLbl="revTx" presStyleIdx="2" presStyleCnt="4" custScaleX="138198">
        <dgm:presLayoutVars>
          <dgm:chMax val="0"/>
          <dgm:chPref val="0"/>
        </dgm:presLayoutVars>
      </dgm:prSet>
      <dgm:spPr/>
    </dgm:pt>
    <dgm:pt modelId="{BB0F9953-B506-4D74-AD3D-65A8D3EB39F5}" type="pres">
      <dgm:prSet presAssocID="{1D2B481C-C2B2-4597-9D7A-C84AC87A6048}" presName="desTx" presStyleLbl="revTx" presStyleIdx="3" presStyleCnt="4" custFlipHor="1" custScaleX="13302">
        <dgm:presLayoutVars/>
      </dgm:prSet>
      <dgm:spPr/>
    </dgm:pt>
  </dgm:ptLst>
  <dgm:cxnLst>
    <dgm:cxn modelId="{377E3E46-07EF-4B83-8574-42DB541A04EE}" type="presOf" srcId="{0BC15A48-64C8-45DC-A2C7-7D0B611980D3}" destId="{6BA7D0C7-A31B-43BA-8707-CEE4E95388A3}" srcOrd="0" destOrd="0" presId="urn:microsoft.com/office/officeart/2018/2/layout/IconVerticalSolidList"/>
    <dgm:cxn modelId="{C0A27478-213C-4CD0-9455-A55A8AB75306}" type="presOf" srcId="{FB9591C1-EEEB-4041-898E-0CB5CB50E226}" destId="{05597611-B1B2-4F68-B45E-D57B176B98B0}" srcOrd="0" destOrd="0" presId="urn:microsoft.com/office/officeart/2018/2/layout/IconVerticalSolidList"/>
    <dgm:cxn modelId="{4C78CA78-0C9F-440C-8512-FA2F366DDDB9}" srcId="{FB9591C1-EEEB-4041-898E-0CB5CB50E226}" destId="{0BC15A48-64C8-45DC-A2C7-7D0B611980D3}" srcOrd="1" destOrd="0" parTransId="{59862474-19C7-4191-B4D0-97056F5B6DEB}" sibTransId="{8C94BFFE-FE2E-44A9-9133-7DB44FE590A5}"/>
    <dgm:cxn modelId="{A2B386BD-3B75-4728-AE97-12771A43FB6D}" type="presOf" srcId="{1D2B481C-C2B2-4597-9D7A-C84AC87A6048}" destId="{C9D34BD9-4C6E-49E1-831D-D91A00EC36B9}" srcOrd="0" destOrd="0" presId="urn:microsoft.com/office/officeart/2018/2/layout/IconVerticalSolidList"/>
    <dgm:cxn modelId="{B4DA50C1-E134-4CB4-B0E4-BF3E7E838361}" srcId="{FB9591C1-EEEB-4041-898E-0CB5CB50E226}" destId="{1D2B481C-C2B2-4597-9D7A-C84AC87A6048}" srcOrd="2" destOrd="0" parTransId="{854EEE15-ED1D-46BA-A43A-067E136E18BA}" sibTransId="{CCDB910A-E3B8-4FE2-9651-321043F2018A}"/>
    <dgm:cxn modelId="{283BF4D5-B242-4AB6-9A14-4C1C22AA3338}" srcId="{FB9591C1-EEEB-4041-898E-0CB5CB50E226}" destId="{0BE77CC8-734B-404A-88A1-EB74BD6A28E3}" srcOrd="0" destOrd="0" parTransId="{4A4A1593-77E1-4CAB-ADAB-505C162038CC}" sibTransId="{746EAA49-B22A-4EE1-8556-B7199939AD5B}"/>
    <dgm:cxn modelId="{09F93BE1-4482-4117-8B6B-CF7E9BE4E653}" type="presOf" srcId="{0BE77CC8-734B-404A-88A1-EB74BD6A28E3}" destId="{8E93EDE7-5CF4-4CC9-AB2D-37A535220D88}" srcOrd="0" destOrd="0" presId="urn:microsoft.com/office/officeart/2018/2/layout/IconVerticalSolidList"/>
    <dgm:cxn modelId="{E632D2E7-6B48-49EE-AF5D-7EFC1BB3C599}" srcId="{1D2B481C-C2B2-4597-9D7A-C84AC87A6048}" destId="{E7AF983F-9B7C-4C7B-84E3-D6065DE21415}" srcOrd="0" destOrd="0" parTransId="{2ED38730-715A-42E9-8A46-4839AC09A77D}" sibTransId="{7645DF7C-1B3D-4506-910A-94EA1B725D56}"/>
    <dgm:cxn modelId="{B39747F2-6A75-4545-BC4A-084203E4843A}" type="presOf" srcId="{E7AF983F-9B7C-4C7B-84E3-D6065DE21415}" destId="{BB0F9953-B506-4D74-AD3D-65A8D3EB39F5}" srcOrd="0" destOrd="0" presId="urn:microsoft.com/office/officeart/2018/2/layout/IconVerticalSolidList"/>
    <dgm:cxn modelId="{0ECCDB44-F1FF-4510-B17E-6D030D1EAA15}" type="presParOf" srcId="{05597611-B1B2-4F68-B45E-D57B176B98B0}" destId="{D296AEBA-E620-46E5-8FCB-652364B1A0B4}" srcOrd="0" destOrd="0" presId="urn:microsoft.com/office/officeart/2018/2/layout/IconVerticalSolidList"/>
    <dgm:cxn modelId="{5EE75649-532B-475F-812D-3BB27F060E2B}" type="presParOf" srcId="{D296AEBA-E620-46E5-8FCB-652364B1A0B4}" destId="{67C33678-2D3B-4528-98D6-5B935851B354}" srcOrd="0" destOrd="0" presId="urn:microsoft.com/office/officeart/2018/2/layout/IconVerticalSolidList"/>
    <dgm:cxn modelId="{5408D832-A7A3-4B99-AE8F-5B1E9E6E7DE8}" type="presParOf" srcId="{D296AEBA-E620-46E5-8FCB-652364B1A0B4}" destId="{F127FE0C-D31A-441C-A078-2AE4EBD05BCC}" srcOrd="1" destOrd="0" presId="urn:microsoft.com/office/officeart/2018/2/layout/IconVerticalSolidList"/>
    <dgm:cxn modelId="{8E5B237D-89B5-4D4F-BD30-E9848E895208}" type="presParOf" srcId="{D296AEBA-E620-46E5-8FCB-652364B1A0B4}" destId="{F3DD6CBC-502C-47C1-8C6A-2B40A679E772}" srcOrd="2" destOrd="0" presId="urn:microsoft.com/office/officeart/2018/2/layout/IconVerticalSolidList"/>
    <dgm:cxn modelId="{F02058F2-6792-43CF-83F6-2544F2355B2B}" type="presParOf" srcId="{D296AEBA-E620-46E5-8FCB-652364B1A0B4}" destId="{8E93EDE7-5CF4-4CC9-AB2D-37A535220D88}" srcOrd="3" destOrd="0" presId="urn:microsoft.com/office/officeart/2018/2/layout/IconVerticalSolidList"/>
    <dgm:cxn modelId="{6A5A2A3E-BB67-4762-A815-8E3859C97A33}" type="presParOf" srcId="{05597611-B1B2-4F68-B45E-D57B176B98B0}" destId="{AAD104F8-F0AF-4F6A-91EC-F5A4A5307B8C}" srcOrd="1" destOrd="0" presId="urn:microsoft.com/office/officeart/2018/2/layout/IconVerticalSolidList"/>
    <dgm:cxn modelId="{78B2EF98-F58E-44D1-AA3D-7742594C978F}" type="presParOf" srcId="{05597611-B1B2-4F68-B45E-D57B176B98B0}" destId="{7BE4A3B2-07F3-42F7-B083-D44C99113D2E}" srcOrd="2" destOrd="0" presId="urn:microsoft.com/office/officeart/2018/2/layout/IconVerticalSolidList"/>
    <dgm:cxn modelId="{DA55C257-4EE6-4DD4-9E69-6C27CF19957D}" type="presParOf" srcId="{7BE4A3B2-07F3-42F7-B083-D44C99113D2E}" destId="{6BAE59AE-26B8-4556-82C6-B71C961E5977}" srcOrd="0" destOrd="0" presId="urn:microsoft.com/office/officeart/2018/2/layout/IconVerticalSolidList"/>
    <dgm:cxn modelId="{CF8329FA-A486-4A16-91F4-EA5C061A4042}" type="presParOf" srcId="{7BE4A3B2-07F3-42F7-B083-D44C99113D2E}" destId="{D160B107-FC27-418B-AA1C-97787DF2FB85}" srcOrd="1" destOrd="0" presId="urn:microsoft.com/office/officeart/2018/2/layout/IconVerticalSolidList"/>
    <dgm:cxn modelId="{18FD9A92-2D8E-44DA-BC18-281C59DF1FE6}" type="presParOf" srcId="{7BE4A3B2-07F3-42F7-B083-D44C99113D2E}" destId="{022D75F7-13F0-40DE-80C0-A9D071B014B0}" srcOrd="2" destOrd="0" presId="urn:microsoft.com/office/officeart/2018/2/layout/IconVerticalSolidList"/>
    <dgm:cxn modelId="{FC44BE99-BF8E-46D6-88EB-27B4397B6A9F}" type="presParOf" srcId="{7BE4A3B2-07F3-42F7-B083-D44C99113D2E}" destId="{6BA7D0C7-A31B-43BA-8707-CEE4E95388A3}" srcOrd="3" destOrd="0" presId="urn:microsoft.com/office/officeart/2018/2/layout/IconVerticalSolidList"/>
    <dgm:cxn modelId="{A8BC999A-1A1C-46D6-9B19-7637F625CC56}" type="presParOf" srcId="{05597611-B1B2-4F68-B45E-D57B176B98B0}" destId="{D965333D-8D34-4228-922F-D84AE735AF52}" srcOrd="3" destOrd="0" presId="urn:microsoft.com/office/officeart/2018/2/layout/IconVerticalSolidList"/>
    <dgm:cxn modelId="{0A265A4C-AA1B-4CED-9461-8C5C96B85095}" type="presParOf" srcId="{05597611-B1B2-4F68-B45E-D57B176B98B0}" destId="{CCE04570-FE35-4D40-B7BE-F1073D967D6D}" srcOrd="4" destOrd="0" presId="urn:microsoft.com/office/officeart/2018/2/layout/IconVerticalSolidList"/>
    <dgm:cxn modelId="{7F2349FF-CCEC-495A-931E-9EBF80906782}" type="presParOf" srcId="{CCE04570-FE35-4D40-B7BE-F1073D967D6D}" destId="{B8A30CFD-401D-4313-BA72-88ED3515694E}" srcOrd="0" destOrd="0" presId="urn:microsoft.com/office/officeart/2018/2/layout/IconVerticalSolidList"/>
    <dgm:cxn modelId="{7C75DBA8-205A-4E68-853C-F2179E5EA01B}" type="presParOf" srcId="{CCE04570-FE35-4D40-B7BE-F1073D967D6D}" destId="{C354CEF5-7B40-4B50-90FF-E0B78AE00C8D}" srcOrd="1" destOrd="0" presId="urn:microsoft.com/office/officeart/2018/2/layout/IconVerticalSolidList"/>
    <dgm:cxn modelId="{6E80AD75-17D6-4F4F-B578-965AF18A13A4}" type="presParOf" srcId="{CCE04570-FE35-4D40-B7BE-F1073D967D6D}" destId="{F8B346C0-A5D3-44DC-8048-CC53C1BE1E40}" srcOrd="2" destOrd="0" presId="urn:microsoft.com/office/officeart/2018/2/layout/IconVerticalSolidList"/>
    <dgm:cxn modelId="{5A0F98B2-AF22-4CD3-B67F-C3B5008E01A9}" type="presParOf" srcId="{CCE04570-FE35-4D40-B7BE-F1073D967D6D}" destId="{C9D34BD9-4C6E-49E1-831D-D91A00EC36B9}" srcOrd="3" destOrd="0" presId="urn:microsoft.com/office/officeart/2018/2/layout/IconVerticalSolidList"/>
    <dgm:cxn modelId="{280F88C5-223D-4EEB-9A53-F399D2DA393B}" type="presParOf" srcId="{CCE04570-FE35-4D40-B7BE-F1073D967D6D}" destId="{BB0F9953-B506-4D74-AD3D-65A8D3EB39F5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F5FADA-7C8A-4F26-AB36-4A2DCC83BF3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B417C1-4C47-4365-A155-54A70A623C28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A VIOLATION OF TITLE IX (or other law) </a:t>
          </a:r>
          <a:r>
            <a:rPr lang="en-US" b="1" i="1" u="sng" dirty="0">
              <a:latin typeface="Aptos Black" panose="020B0004020202020204" pitchFamily="34" charset="0"/>
            </a:rPr>
            <a:t>WILL</a:t>
          </a:r>
          <a:r>
            <a:rPr lang="en-US" dirty="0">
              <a:latin typeface="Aptos Black" panose="020B0004020202020204" pitchFamily="34" charset="0"/>
            </a:rPr>
            <a:t> RESULT IN DISCIPLINARY ACTION AND/OR </a:t>
          </a:r>
          <a:r>
            <a:rPr lang="en-US" i="1" dirty="0">
              <a:latin typeface="Aptos Black" panose="020B0004020202020204" pitchFamily="34" charset="0"/>
            </a:rPr>
            <a:t>RESTORATIVE </a:t>
          </a:r>
          <a:r>
            <a:rPr lang="en-US" dirty="0">
              <a:latin typeface="Aptos Black" panose="020B0004020202020204" pitchFamily="34" charset="0"/>
            </a:rPr>
            <a:t>ACTIONS</a:t>
          </a:r>
        </a:p>
      </dgm:t>
    </dgm:pt>
    <dgm:pt modelId="{A21249FB-D135-478D-A339-39FCF121CE99}" type="parTrans" cxnId="{F2B3ED15-A851-4AA5-954D-DB13FF79A2A3}">
      <dgm:prSet/>
      <dgm:spPr/>
      <dgm:t>
        <a:bodyPr/>
        <a:lstStyle/>
        <a:p>
          <a:endParaRPr lang="en-US"/>
        </a:p>
      </dgm:t>
    </dgm:pt>
    <dgm:pt modelId="{618E9455-C27D-4BC4-AF2A-5AC90352C27A}" type="sibTrans" cxnId="{F2B3ED15-A851-4AA5-954D-DB13FF79A2A3}">
      <dgm:prSet/>
      <dgm:spPr/>
      <dgm:t>
        <a:bodyPr/>
        <a:lstStyle/>
        <a:p>
          <a:endParaRPr lang="en-US"/>
        </a:p>
      </dgm:t>
    </dgm:pt>
    <dgm:pt modelId="{3069169A-52D9-44FF-B40D-7884E829331E}">
      <dgm:prSet/>
      <dgm:spPr/>
      <dgm:t>
        <a:bodyPr/>
        <a:lstStyle/>
        <a:p>
          <a:r>
            <a:rPr lang="en-US" i="1" dirty="0">
              <a:latin typeface="Aptos Black" panose="020B0004020202020204" pitchFamily="34" charset="0"/>
            </a:rPr>
            <a:t>There is NO discretion. The University MUST correct it.</a:t>
          </a:r>
        </a:p>
      </dgm:t>
    </dgm:pt>
    <dgm:pt modelId="{2888B894-A3E2-4692-90C6-877AB0201BD0}" type="parTrans" cxnId="{87B07546-F9E2-4B89-A844-F5F338EDE53E}">
      <dgm:prSet/>
      <dgm:spPr/>
      <dgm:t>
        <a:bodyPr/>
        <a:lstStyle/>
        <a:p>
          <a:endParaRPr lang="en-US"/>
        </a:p>
      </dgm:t>
    </dgm:pt>
    <dgm:pt modelId="{242A9432-7B2B-4BC1-96CA-A7DA5AE06970}" type="sibTrans" cxnId="{87B07546-F9E2-4B89-A844-F5F338EDE53E}">
      <dgm:prSet/>
      <dgm:spPr/>
      <dgm:t>
        <a:bodyPr/>
        <a:lstStyle/>
        <a:p>
          <a:endParaRPr lang="en-US"/>
        </a:p>
      </dgm:t>
    </dgm:pt>
    <dgm:pt modelId="{B039E112-26A1-41AA-B781-CD0C0B2C986F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NGU POLICY VIOLATIONS</a:t>
          </a:r>
          <a:r>
            <a:rPr lang="en-US" dirty="0">
              <a:solidFill>
                <a:srgbClr val="C00000"/>
              </a:solidFill>
              <a:latin typeface="Aptos Black" panose="020B0004020202020204" pitchFamily="34" charset="0"/>
            </a:rPr>
            <a:t> </a:t>
          </a:r>
          <a:r>
            <a:rPr lang="en-US" b="1" i="1" u="sng" dirty="0">
              <a:latin typeface="Aptos Black" panose="020B0004020202020204" pitchFamily="34" charset="0"/>
            </a:rPr>
            <a:t>MAY </a:t>
          </a:r>
          <a:r>
            <a:rPr lang="en-US" dirty="0">
              <a:latin typeface="Aptos Black" panose="020B0004020202020204" pitchFamily="34" charset="0"/>
            </a:rPr>
            <a:t> ALSO RESULT IN DISPLINARY AND/OR RESTORATIVE ACTIONS</a:t>
          </a:r>
        </a:p>
      </dgm:t>
    </dgm:pt>
    <dgm:pt modelId="{C6EBB982-C808-4C86-8F57-B772CFA90D45}" type="parTrans" cxnId="{091B4BF2-0FAA-4D64-A47E-41DD1EAF6FCB}">
      <dgm:prSet/>
      <dgm:spPr/>
      <dgm:t>
        <a:bodyPr/>
        <a:lstStyle/>
        <a:p>
          <a:endParaRPr lang="en-US"/>
        </a:p>
      </dgm:t>
    </dgm:pt>
    <dgm:pt modelId="{28F7C40A-7888-42D9-B7AD-4DA405AA2B38}" type="sibTrans" cxnId="{091B4BF2-0FAA-4D64-A47E-41DD1EAF6FCB}">
      <dgm:prSet/>
      <dgm:spPr/>
      <dgm:t>
        <a:bodyPr/>
        <a:lstStyle/>
        <a:p>
          <a:endParaRPr lang="en-US"/>
        </a:p>
      </dgm:t>
    </dgm:pt>
    <dgm:pt modelId="{E74E81E0-DEAA-411E-BF7E-138759AD2C66}">
      <dgm:prSet/>
      <dgm:spPr/>
      <dgm:t>
        <a:bodyPr/>
        <a:lstStyle/>
        <a:p>
          <a:r>
            <a:rPr lang="en-US" i="1" dirty="0">
              <a:latin typeface="Aptos Black" panose="020B0004020202020204" pitchFamily="34" charset="0"/>
            </a:rPr>
            <a:t>It is within the discretion of the University how and when to enforce violations.</a:t>
          </a:r>
        </a:p>
      </dgm:t>
    </dgm:pt>
    <dgm:pt modelId="{4EC951DC-19F8-4F80-BCEB-3B4CA7CB961A}" type="parTrans" cxnId="{65ABB8EC-7873-49F3-ABD2-72F05A7F3008}">
      <dgm:prSet/>
      <dgm:spPr/>
      <dgm:t>
        <a:bodyPr/>
        <a:lstStyle/>
        <a:p>
          <a:endParaRPr lang="en-US"/>
        </a:p>
      </dgm:t>
    </dgm:pt>
    <dgm:pt modelId="{10CBEE05-F935-41D1-A8AA-752769436A30}" type="sibTrans" cxnId="{65ABB8EC-7873-49F3-ABD2-72F05A7F3008}">
      <dgm:prSet/>
      <dgm:spPr/>
      <dgm:t>
        <a:bodyPr/>
        <a:lstStyle/>
        <a:p>
          <a:endParaRPr lang="en-US"/>
        </a:p>
      </dgm:t>
    </dgm:pt>
    <dgm:pt modelId="{8F5EA4F2-D1E2-40F4-A8E7-A80B848CB355}" type="pres">
      <dgm:prSet presAssocID="{4DF5FADA-7C8A-4F26-AB36-4A2DCC83BF3E}" presName="Name0" presStyleCnt="0">
        <dgm:presLayoutVars>
          <dgm:dir/>
          <dgm:animLvl val="lvl"/>
          <dgm:resizeHandles val="exact"/>
        </dgm:presLayoutVars>
      </dgm:prSet>
      <dgm:spPr/>
    </dgm:pt>
    <dgm:pt modelId="{60F1E150-13A4-40D5-9768-BA9AB1B0AC5B}" type="pres">
      <dgm:prSet presAssocID="{99B417C1-4C47-4365-A155-54A70A623C28}" presName="composite" presStyleCnt="0"/>
      <dgm:spPr/>
    </dgm:pt>
    <dgm:pt modelId="{6EAE6CF8-E771-4DA2-9DEC-F9C8A63595B8}" type="pres">
      <dgm:prSet presAssocID="{99B417C1-4C47-4365-A155-54A70A623C2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9D5C73D4-2667-4D8B-B8A0-B124A5AC0BE5}" type="pres">
      <dgm:prSet presAssocID="{99B417C1-4C47-4365-A155-54A70A623C28}" presName="desTx" presStyleLbl="alignAccFollowNode1" presStyleIdx="0" presStyleCnt="2" custLinFactNeighborX="-1" custLinFactNeighborY="1612">
        <dgm:presLayoutVars>
          <dgm:bulletEnabled val="1"/>
        </dgm:presLayoutVars>
      </dgm:prSet>
      <dgm:spPr/>
    </dgm:pt>
    <dgm:pt modelId="{3D6CBA39-34BA-4B54-AB44-58CAAFB4CFF1}" type="pres">
      <dgm:prSet presAssocID="{618E9455-C27D-4BC4-AF2A-5AC90352C27A}" presName="space" presStyleCnt="0"/>
      <dgm:spPr/>
    </dgm:pt>
    <dgm:pt modelId="{F74DEADF-1FF0-4AF4-9FCB-57A901D78584}" type="pres">
      <dgm:prSet presAssocID="{B039E112-26A1-41AA-B781-CD0C0B2C986F}" presName="composite" presStyleCnt="0"/>
      <dgm:spPr/>
    </dgm:pt>
    <dgm:pt modelId="{9674F62A-5CF1-46A0-96D6-A7FF560A34BB}" type="pres">
      <dgm:prSet presAssocID="{B039E112-26A1-41AA-B781-CD0C0B2C986F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0EF23EB0-AFFE-4AE0-BDCF-6F4C665FC301}" type="pres">
      <dgm:prSet presAssocID="{B039E112-26A1-41AA-B781-CD0C0B2C986F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F2B3ED15-A851-4AA5-954D-DB13FF79A2A3}" srcId="{4DF5FADA-7C8A-4F26-AB36-4A2DCC83BF3E}" destId="{99B417C1-4C47-4365-A155-54A70A623C28}" srcOrd="0" destOrd="0" parTransId="{A21249FB-D135-478D-A339-39FCF121CE99}" sibTransId="{618E9455-C27D-4BC4-AF2A-5AC90352C27A}"/>
    <dgm:cxn modelId="{E423B119-F11E-4ACB-9445-5C576AC6E335}" type="presOf" srcId="{4DF5FADA-7C8A-4F26-AB36-4A2DCC83BF3E}" destId="{8F5EA4F2-D1E2-40F4-A8E7-A80B848CB355}" srcOrd="0" destOrd="0" presId="urn:microsoft.com/office/officeart/2005/8/layout/hList1"/>
    <dgm:cxn modelId="{EA75B919-DDF4-47F3-92B7-A20EA35B0359}" type="presOf" srcId="{B039E112-26A1-41AA-B781-CD0C0B2C986F}" destId="{9674F62A-5CF1-46A0-96D6-A7FF560A34BB}" srcOrd="0" destOrd="0" presId="urn:microsoft.com/office/officeart/2005/8/layout/hList1"/>
    <dgm:cxn modelId="{87B07546-F9E2-4B89-A844-F5F338EDE53E}" srcId="{99B417C1-4C47-4365-A155-54A70A623C28}" destId="{3069169A-52D9-44FF-B40D-7884E829331E}" srcOrd="0" destOrd="0" parTransId="{2888B894-A3E2-4692-90C6-877AB0201BD0}" sibTransId="{242A9432-7B2B-4BC1-96CA-A7DA5AE06970}"/>
    <dgm:cxn modelId="{72DC955A-27E9-4B68-821F-91995A09F700}" type="presOf" srcId="{99B417C1-4C47-4365-A155-54A70A623C28}" destId="{6EAE6CF8-E771-4DA2-9DEC-F9C8A63595B8}" srcOrd="0" destOrd="0" presId="urn:microsoft.com/office/officeart/2005/8/layout/hList1"/>
    <dgm:cxn modelId="{4DCCFFAB-CE65-4B5E-B0AF-B6AE424E91CF}" type="presOf" srcId="{3069169A-52D9-44FF-B40D-7884E829331E}" destId="{9D5C73D4-2667-4D8B-B8A0-B124A5AC0BE5}" srcOrd="0" destOrd="0" presId="urn:microsoft.com/office/officeart/2005/8/layout/hList1"/>
    <dgm:cxn modelId="{E32BB8DE-8812-47CD-9EF2-58AB6D23144A}" type="presOf" srcId="{E74E81E0-DEAA-411E-BF7E-138759AD2C66}" destId="{0EF23EB0-AFFE-4AE0-BDCF-6F4C665FC301}" srcOrd="0" destOrd="0" presId="urn:microsoft.com/office/officeart/2005/8/layout/hList1"/>
    <dgm:cxn modelId="{65ABB8EC-7873-49F3-ABD2-72F05A7F3008}" srcId="{B039E112-26A1-41AA-B781-CD0C0B2C986F}" destId="{E74E81E0-DEAA-411E-BF7E-138759AD2C66}" srcOrd="0" destOrd="0" parTransId="{4EC951DC-19F8-4F80-BCEB-3B4CA7CB961A}" sibTransId="{10CBEE05-F935-41D1-A8AA-752769436A30}"/>
    <dgm:cxn modelId="{091B4BF2-0FAA-4D64-A47E-41DD1EAF6FCB}" srcId="{4DF5FADA-7C8A-4F26-AB36-4A2DCC83BF3E}" destId="{B039E112-26A1-41AA-B781-CD0C0B2C986F}" srcOrd="1" destOrd="0" parTransId="{C6EBB982-C808-4C86-8F57-B772CFA90D45}" sibTransId="{28F7C40A-7888-42D9-B7AD-4DA405AA2B38}"/>
    <dgm:cxn modelId="{4A610D03-A1B8-4423-AEB6-61CC0C199245}" type="presParOf" srcId="{8F5EA4F2-D1E2-40F4-A8E7-A80B848CB355}" destId="{60F1E150-13A4-40D5-9768-BA9AB1B0AC5B}" srcOrd="0" destOrd="0" presId="urn:microsoft.com/office/officeart/2005/8/layout/hList1"/>
    <dgm:cxn modelId="{B4D78F82-3A93-47C6-AD7E-4D37638A7D85}" type="presParOf" srcId="{60F1E150-13A4-40D5-9768-BA9AB1B0AC5B}" destId="{6EAE6CF8-E771-4DA2-9DEC-F9C8A63595B8}" srcOrd="0" destOrd="0" presId="urn:microsoft.com/office/officeart/2005/8/layout/hList1"/>
    <dgm:cxn modelId="{D1CBDE1A-AB53-4DC5-8FC2-E2961C762BA3}" type="presParOf" srcId="{60F1E150-13A4-40D5-9768-BA9AB1B0AC5B}" destId="{9D5C73D4-2667-4D8B-B8A0-B124A5AC0BE5}" srcOrd="1" destOrd="0" presId="urn:microsoft.com/office/officeart/2005/8/layout/hList1"/>
    <dgm:cxn modelId="{83127053-E510-43CB-94CD-DBB88FEB98F4}" type="presParOf" srcId="{8F5EA4F2-D1E2-40F4-A8E7-A80B848CB355}" destId="{3D6CBA39-34BA-4B54-AB44-58CAAFB4CFF1}" srcOrd="1" destOrd="0" presId="urn:microsoft.com/office/officeart/2005/8/layout/hList1"/>
    <dgm:cxn modelId="{5B5E9CDF-912F-4CAC-A23A-2304261863B3}" type="presParOf" srcId="{8F5EA4F2-D1E2-40F4-A8E7-A80B848CB355}" destId="{F74DEADF-1FF0-4AF4-9FCB-57A901D78584}" srcOrd="2" destOrd="0" presId="urn:microsoft.com/office/officeart/2005/8/layout/hList1"/>
    <dgm:cxn modelId="{791263C2-03DE-4CFE-B8A7-7B3B0EFD4787}" type="presParOf" srcId="{F74DEADF-1FF0-4AF4-9FCB-57A901D78584}" destId="{9674F62A-5CF1-46A0-96D6-A7FF560A34BB}" srcOrd="0" destOrd="0" presId="urn:microsoft.com/office/officeart/2005/8/layout/hList1"/>
    <dgm:cxn modelId="{9E65C657-3FC3-42C8-8FF6-D9B738CB6BC3}" type="presParOf" srcId="{F74DEADF-1FF0-4AF4-9FCB-57A901D78584}" destId="{0EF23EB0-AFFE-4AE0-BDCF-6F4C665FC301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85BD00D-352B-42AD-BAE6-71403114CD16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76802F-F55F-433F-B11A-B1C2076DE419}">
      <dgm:prSet/>
      <dgm:spPr>
        <a:gradFill rotWithShape="0">
          <a:gsLst>
            <a:gs pos="0">
              <a:schemeClr val="accent1">
                <a:lumMod val="67000"/>
              </a:schemeClr>
            </a:gs>
            <a:gs pos="87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</a:gradFill>
      </dgm:spPr>
      <dgm:t>
        <a:bodyPr/>
        <a:lstStyle/>
        <a:p>
          <a:r>
            <a:rPr lang="en-US" dirty="0">
              <a:latin typeface="Aptos Black" panose="020B0004020202020204" pitchFamily="34" charset="0"/>
            </a:rPr>
            <a:t>HE OR SHE WAS </a:t>
          </a:r>
          <a:r>
            <a:rPr lang="en-US" b="1" dirty="0">
              <a:latin typeface="Aptos Black" panose="020B0004020202020204" pitchFamily="34" charset="0"/>
            </a:rPr>
            <a:t>TREATED </a:t>
          </a:r>
          <a:r>
            <a:rPr lang="en-US" dirty="0">
              <a:latin typeface="Aptos Black" panose="020B0004020202020204" pitchFamily="34" charset="0"/>
            </a:rPr>
            <a:t>DIFFERENTLY THAN OTHER EMPLOYEES/STUDENTS WHO WERE SIMILARLY SITUATED, AND THAT THE DIFFERENCE WAS BASED ON THE PROTECTED CATEGORY OF THE COMPLAINANT.</a:t>
          </a:r>
        </a:p>
      </dgm:t>
    </dgm:pt>
    <dgm:pt modelId="{622627D2-A29C-406C-BA85-AF28B02930C0}" type="parTrans" cxnId="{1E4E6191-A244-44A4-80F8-74044CBF14E7}">
      <dgm:prSet/>
      <dgm:spPr/>
      <dgm:t>
        <a:bodyPr/>
        <a:lstStyle/>
        <a:p>
          <a:endParaRPr lang="en-US"/>
        </a:p>
      </dgm:t>
    </dgm:pt>
    <dgm:pt modelId="{C31C2DA8-43C3-489F-AB5A-9759167E9E62}" type="sibTrans" cxnId="{1E4E6191-A244-44A4-80F8-74044CBF14E7}">
      <dgm:prSet/>
      <dgm:spPr/>
      <dgm:t>
        <a:bodyPr/>
        <a:lstStyle/>
        <a:p>
          <a:endParaRPr lang="en-US"/>
        </a:p>
      </dgm:t>
    </dgm:pt>
    <dgm:pt modelId="{AB119F75-4CF7-4891-B95D-CFA7FD27580E}">
      <dgm:prSet/>
      <dgm:spPr>
        <a:gradFill rotWithShape="0">
          <a:gsLst>
            <a:gs pos="0">
              <a:schemeClr val="accent1">
                <a:lumMod val="67000"/>
              </a:schemeClr>
            </a:gs>
            <a:gs pos="100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</a:gradFill>
      </dgm:spPr>
      <dgm:t>
        <a:bodyPr/>
        <a:lstStyle/>
        <a:p>
          <a:r>
            <a:rPr lang="en-US" dirty="0">
              <a:latin typeface="Aptos Black" panose="020B0004020202020204" pitchFamily="34" charset="0"/>
            </a:rPr>
            <a:t>POSITIVE AS WELL AS NEGATIVE TREATMENT</a:t>
          </a:r>
        </a:p>
      </dgm:t>
    </dgm:pt>
    <dgm:pt modelId="{EA53173D-23EF-419D-9428-B5FB86A41C7C}" type="parTrans" cxnId="{6256FAB3-6455-42B9-B987-1A3A3414DA7D}">
      <dgm:prSet/>
      <dgm:spPr/>
      <dgm:t>
        <a:bodyPr/>
        <a:lstStyle/>
        <a:p>
          <a:endParaRPr lang="en-US"/>
        </a:p>
      </dgm:t>
    </dgm:pt>
    <dgm:pt modelId="{998A56B3-3803-418A-B655-DBB1807FECCF}" type="sibTrans" cxnId="{6256FAB3-6455-42B9-B987-1A3A3414DA7D}">
      <dgm:prSet/>
      <dgm:spPr/>
      <dgm:t>
        <a:bodyPr/>
        <a:lstStyle/>
        <a:p>
          <a:endParaRPr lang="en-US"/>
        </a:p>
      </dgm:t>
    </dgm:pt>
    <dgm:pt modelId="{D744ADC5-3E2A-4FBF-98B8-A0F1E9A481C5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NOT ASSIGNING FEMALE STUDENTS LATE NIGHT CLASSES</a:t>
          </a:r>
        </a:p>
      </dgm:t>
    </dgm:pt>
    <dgm:pt modelId="{7042C6CA-6573-4109-96ED-5FF2686CC0D7}" type="parTrans" cxnId="{E9A9225B-0A43-42FA-A5A5-1D2715DB6885}">
      <dgm:prSet/>
      <dgm:spPr/>
      <dgm:t>
        <a:bodyPr/>
        <a:lstStyle/>
        <a:p>
          <a:endParaRPr lang="en-US"/>
        </a:p>
      </dgm:t>
    </dgm:pt>
    <dgm:pt modelId="{175D5F60-B4B1-49AA-9C03-E7E32C58B30E}" type="sibTrans" cxnId="{E9A9225B-0A43-42FA-A5A5-1D2715DB6885}">
      <dgm:prSet/>
      <dgm:spPr/>
      <dgm:t>
        <a:bodyPr/>
        <a:lstStyle/>
        <a:p>
          <a:endParaRPr lang="en-US"/>
        </a:p>
      </dgm:t>
    </dgm:pt>
    <dgm:pt modelId="{277285EE-23BE-4008-A0A4-FB54E85C5DB3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TREATING MALE COMPLAINANTS LESS COMPASSIONATELY THAN FEMALE COMPLAINANTS</a:t>
          </a:r>
        </a:p>
      </dgm:t>
    </dgm:pt>
    <dgm:pt modelId="{9CC83A38-8AEF-4C6F-B6AB-984FD89314A4}" type="parTrans" cxnId="{13E9B4EB-8020-4381-B4EC-4C2362CA6E1D}">
      <dgm:prSet/>
      <dgm:spPr/>
      <dgm:t>
        <a:bodyPr/>
        <a:lstStyle/>
        <a:p>
          <a:endParaRPr lang="en-US"/>
        </a:p>
      </dgm:t>
    </dgm:pt>
    <dgm:pt modelId="{80A112DD-E6BB-459B-83C1-5EACA736B75C}" type="sibTrans" cxnId="{13E9B4EB-8020-4381-B4EC-4C2362CA6E1D}">
      <dgm:prSet/>
      <dgm:spPr/>
      <dgm:t>
        <a:bodyPr/>
        <a:lstStyle/>
        <a:p>
          <a:endParaRPr lang="en-US"/>
        </a:p>
      </dgm:t>
    </dgm:pt>
    <dgm:pt modelId="{9F8B6953-0FA8-40E7-8F8B-5DC0E4B7FB90}" type="pres">
      <dgm:prSet presAssocID="{985BD00D-352B-42AD-BAE6-71403114CD16}" presName="Name0" presStyleCnt="0">
        <dgm:presLayoutVars>
          <dgm:dir/>
          <dgm:animLvl val="lvl"/>
          <dgm:resizeHandles val="exact"/>
        </dgm:presLayoutVars>
      </dgm:prSet>
      <dgm:spPr/>
    </dgm:pt>
    <dgm:pt modelId="{14C6C35C-5FA1-45C8-86ED-277AB4697FBE}" type="pres">
      <dgm:prSet presAssocID="{AB119F75-4CF7-4891-B95D-CFA7FD27580E}" presName="boxAndChildren" presStyleCnt="0"/>
      <dgm:spPr/>
    </dgm:pt>
    <dgm:pt modelId="{50E82454-E8F1-4764-9C6D-CAB30EEB13A0}" type="pres">
      <dgm:prSet presAssocID="{AB119F75-4CF7-4891-B95D-CFA7FD27580E}" presName="parentTextBox" presStyleLbl="node1" presStyleIdx="0" presStyleCnt="2"/>
      <dgm:spPr/>
    </dgm:pt>
    <dgm:pt modelId="{C58D9BCE-3831-487C-A68B-263FBD7B0D75}" type="pres">
      <dgm:prSet presAssocID="{AB119F75-4CF7-4891-B95D-CFA7FD27580E}" presName="entireBox" presStyleLbl="node1" presStyleIdx="0" presStyleCnt="2" custLinFactNeighborX="0" custLinFactNeighborY="-3193"/>
      <dgm:spPr/>
    </dgm:pt>
    <dgm:pt modelId="{B8716F27-61E4-4D91-A386-13541B1971B0}" type="pres">
      <dgm:prSet presAssocID="{AB119F75-4CF7-4891-B95D-CFA7FD27580E}" presName="descendantBox" presStyleCnt="0"/>
      <dgm:spPr/>
    </dgm:pt>
    <dgm:pt modelId="{7A53AC69-A76E-4A0D-9A6F-9CCE7B91DA1B}" type="pres">
      <dgm:prSet presAssocID="{D744ADC5-3E2A-4FBF-98B8-A0F1E9A481C5}" presName="childTextBox" presStyleLbl="fgAccFollowNode1" presStyleIdx="0" presStyleCnt="2" custLinFactNeighborX="0" custLinFactNeighborY="4782">
        <dgm:presLayoutVars>
          <dgm:bulletEnabled val="1"/>
        </dgm:presLayoutVars>
      </dgm:prSet>
      <dgm:spPr/>
    </dgm:pt>
    <dgm:pt modelId="{56B3FA3F-81DE-4814-A649-D948876A6110}" type="pres">
      <dgm:prSet presAssocID="{277285EE-23BE-4008-A0A4-FB54E85C5DB3}" presName="childTextBox" presStyleLbl="fgAccFollowNode1" presStyleIdx="1" presStyleCnt="2">
        <dgm:presLayoutVars>
          <dgm:bulletEnabled val="1"/>
        </dgm:presLayoutVars>
      </dgm:prSet>
      <dgm:spPr/>
    </dgm:pt>
    <dgm:pt modelId="{EBE63AF3-384F-4895-AA03-F1667F2369FD}" type="pres">
      <dgm:prSet presAssocID="{C31C2DA8-43C3-489F-AB5A-9759167E9E62}" presName="sp" presStyleCnt="0"/>
      <dgm:spPr/>
    </dgm:pt>
    <dgm:pt modelId="{99BA61AB-B0B6-4669-9FB4-1B6561CB3837}" type="pres">
      <dgm:prSet presAssocID="{DC76802F-F55F-433F-B11A-B1C2076DE419}" presName="arrowAndChildren" presStyleCnt="0"/>
      <dgm:spPr/>
    </dgm:pt>
    <dgm:pt modelId="{B1C71F25-7C25-4542-9D98-7369EE986919}" type="pres">
      <dgm:prSet presAssocID="{DC76802F-F55F-433F-B11A-B1C2076DE419}" presName="parentTextArrow" presStyleLbl="node1" presStyleIdx="1" presStyleCnt="2"/>
      <dgm:spPr/>
    </dgm:pt>
  </dgm:ptLst>
  <dgm:cxnLst>
    <dgm:cxn modelId="{69CA132F-7B3F-4B4B-A4E4-0F8580F32CEC}" type="presOf" srcId="{DC76802F-F55F-433F-B11A-B1C2076DE419}" destId="{B1C71F25-7C25-4542-9D98-7369EE986919}" srcOrd="0" destOrd="0" presId="urn:microsoft.com/office/officeart/2005/8/layout/process4"/>
    <dgm:cxn modelId="{E9A9225B-0A43-42FA-A5A5-1D2715DB6885}" srcId="{AB119F75-4CF7-4891-B95D-CFA7FD27580E}" destId="{D744ADC5-3E2A-4FBF-98B8-A0F1E9A481C5}" srcOrd="0" destOrd="0" parTransId="{7042C6CA-6573-4109-96ED-5FF2686CC0D7}" sibTransId="{175D5F60-B4B1-49AA-9C03-E7E32C58B30E}"/>
    <dgm:cxn modelId="{D8751251-1807-42F1-B4B3-351FFD22DD4E}" type="presOf" srcId="{AB119F75-4CF7-4891-B95D-CFA7FD27580E}" destId="{C58D9BCE-3831-487C-A68B-263FBD7B0D75}" srcOrd="1" destOrd="0" presId="urn:microsoft.com/office/officeart/2005/8/layout/process4"/>
    <dgm:cxn modelId="{51EBD777-F48B-418F-9498-31FB3FD1E259}" type="presOf" srcId="{AB119F75-4CF7-4891-B95D-CFA7FD27580E}" destId="{50E82454-E8F1-4764-9C6D-CAB30EEB13A0}" srcOrd="0" destOrd="0" presId="urn:microsoft.com/office/officeart/2005/8/layout/process4"/>
    <dgm:cxn modelId="{ACEAA890-2232-4A6A-A296-3ACEB4C65D80}" type="presOf" srcId="{277285EE-23BE-4008-A0A4-FB54E85C5DB3}" destId="{56B3FA3F-81DE-4814-A649-D948876A6110}" srcOrd="0" destOrd="0" presId="urn:microsoft.com/office/officeart/2005/8/layout/process4"/>
    <dgm:cxn modelId="{1E4E6191-A244-44A4-80F8-74044CBF14E7}" srcId="{985BD00D-352B-42AD-BAE6-71403114CD16}" destId="{DC76802F-F55F-433F-B11A-B1C2076DE419}" srcOrd="0" destOrd="0" parTransId="{622627D2-A29C-406C-BA85-AF28B02930C0}" sibTransId="{C31C2DA8-43C3-489F-AB5A-9759167E9E62}"/>
    <dgm:cxn modelId="{BE887298-A713-4374-8559-152177C0F832}" type="presOf" srcId="{D744ADC5-3E2A-4FBF-98B8-A0F1E9A481C5}" destId="{7A53AC69-A76E-4A0D-9A6F-9CCE7B91DA1B}" srcOrd="0" destOrd="0" presId="urn:microsoft.com/office/officeart/2005/8/layout/process4"/>
    <dgm:cxn modelId="{710FB6A0-7E57-4817-98B1-CD24B3CF8761}" type="presOf" srcId="{985BD00D-352B-42AD-BAE6-71403114CD16}" destId="{9F8B6953-0FA8-40E7-8F8B-5DC0E4B7FB90}" srcOrd="0" destOrd="0" presId="urn:microsoft.com/office/officeart/2005/8/layout/process4"/>
    <dgm:cxn modelId="{6256FAB3-6455-42B9-B987-1A3A3414DA7D}" srcId="{985BD00D-352B-42AD-BAE6-71403114CD16}" destId="{AB119F75-4CF7-4891-B95D-CFA7FD27580E}" srcOrd="1" destOrd="0" parTransId="{EA53173D-23EF-419D-9428-B5FB86A41C7C}" sibTransId="{998A56B3-3803-418A-B655-DBB1807FECCF}"/>
    <dgm:cxn modelId="{13E9B4EB-8020-4381-B4EC-4C2362CA6E1D}" srcId="{AB119F75-4CF7-4891-B95D-CFA7FD27580E}" destId="{277285EE-23BE-4008-A0A4-FB54E85C5DB3}" srcOrd="1" destOrd="0" parTransId="{9CC83A38-8AEF-4C6F-B6AB-984FD89314A4}" sibTransId="{80A112DD-E6BB-459B-83C1-5EACA736B75C}"/>
    <dgm:cxn modelId="{7629DB2E-B6EF-4B0F-B0BA-A725CB64EC29}" type="presParOf" srcId="{9F8B6953-0FA8-40E7-8F8B-5DC0E4B7FB90}" destId="{14C6C35C-5FA1-45C8-86ED-277AB4697FBE}" srcOrd="0" destOrd="0" presId="urn:microsoft.com/office/officeart/2005/8/layout/process4"/>
    <dgm:cxn modelId="{2E33687C-3EAB-4FFA-9ACF-AC3EB1B3DEFE}" type="presParOf" srcId="{14C6C35C-5FA1-45C8-86ED-277AB4697FBE}" destId="{50E82454-E8F1-4764-9C6D-CAB30EEB13A0}" srcOrd="0" destOrd="0" presId="urn:microsoft.com/office/officeart/2005/8/layout/process4"/>
    <dgm:cxn modelId="{5929B7A9-84DB-488F-98A2-ECB6A207869E}" type="presParOf" srcId="{14C6C35C-5FA1-45C8-86ED-277AB4697FBE}" destId="{C58D9BCE-3831-487C-A68B-263FBD7B0D75}" srcOrd="1" destOrd="0" presId="urn:microsoft.com/office/officeart/2005/8/layout/process4"/>
    <dgm:cxn modelId="{3BF419E5-A9B6-481B-8E37-01EBA228608B}" type="presParOf" srcId="{14C6C35C-5FA1-45C8-86ED-277AB4697FBE}" destId="{B8716F27-61E4-4D91-A386-13541B1971B0}" srcOrd="2" destOrd="0" presId="urn:microsoft.com/office/officeart/2005/8/layout/process4"/>
    <dgm:cxn modelId="{4616A214-EA82-4BEC-A853-97C7C47374A3}" type="presParOf" srcId="{B8716F27-61E4-4D91-A386-13541B1971B0}" destId="{7A53AC69-A76E-4A0D-9A6F-9CCE7B91DA1B}" srcOrd="0" destOrd="0" presId="urn:microsoft.com/office/officeart/2005/8/layout/process4"/>
    <dgm:cxn modelId="{B400C3B6-3D84-4C7F-916A-002F0709CF4A}" type="presParOf" srcId="{B8716F27-61E4-4D91-A386-13541B1971B0}" destId="{56B3FA3F-81DE-4814-A649-D948876A6110}" srcOrd="1" destOrd="0" presId="urn:microsoft.com/office/officeart/2005/8/layout/process4"/>
    <dgm:cxn modelId="{FA9360D8-5809-42C8-A1D4-4719C95690AD}" type="presParOf" srcId="{9F8B6953-0FA8-40E7-8F8B-5DC0E4B7FB90}" destId="{EBE63AF3-384F-4895-AA03-F1667F2369FD}" srcOrd="1" destOrd="0" presId="urn:microsoft.com/office/officeart/2005/8/layout/process4"/>
    <dgm:cxn modelId="{F13CBDDC-67B8-4B04-8473-9EBCC6B89AA2}" type="presParOf" srcId="{9F8B6953-0FA8-40E7-8F8B-5DC0E4B7FB90}" destId="{99BA61AB-B0B6-4669-9FB4-1B6561CB3837}" srcOrd="2" destOrd="0" presId="urn:microsoft.com/office/officeart/2005/8/layout/process4"/>
    <dgm:cxn modelId="{2BFEF3E9-16F2-4FBD-A905-3987CEE01265}" type="presParOf" srcId="{99BA61AB-B0B6-4669-9FB4-1B6561CB3837}" destId="{B1C71F25-7C25-4542-9D98-7369EE986919}" srcOrd="0" destOrd="0" presId="urn:microsoft.com/office/officeart/2005/8/layout/process4"/>
  </dgm:cxnLst>
  <dgm:bg>
    <a:pattFill prst="ltVert">
      <a:fgClr>
        <a:schemeClr val="bg2">
          <a:lumMod val="75000"/>
        </a:schemeClr>
      </a:fgClr>
      <a:bgClr>
        <a:schemeClr val="bg1"/>
      </a:bgClr>
    </a:pattFill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FCE7BA2-DB5A-4ED5-8CF9-92E65BE059A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377C07-3138-4206-8B70-A4005CAE7350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Initial/Process Meeting with Complainant</a:t>
          </a:r>
        </a:p>
      </dgm:t>
    </dgm:pt>
    <dgm:pt modelId="{A6A02796-3DCE-4A5F-AB46-19FB9135730A}" type="parTrans" cxnId="{525ABF02-188A-4730-AE38-6829BE973FDB}">
      <dgm:prSet/>
      <dgm:spPr/>
      <dgm:t>
        <a:bodyPr/>
        <a:lstStyle/>
        <a:p>
          <a:endParaRPr lang="en-US"/>
        </a:p>
      </dgm:t>
    </dgm:pt>
    <dgm:pt modelId="{7960A88C-CA87-4AFB-A4EF-0E9A273A93D1}" type="sibTrans" cxnId="{525ABF02-188A-4730-AE38-6829BE973FDB}">
      <dgm:prSet/>
      <dgm:spPr/>
      <dgm:t>
        <a:bodyPr/>
        <a:lstStyle/>
        <a:p>
          <a:endParaRPr lang="en-US"/>
        </a:p>
      </dgm:t>
    </dgm:pt>
    <dgm:pt modelId="{391CD601-24C7-4F80-911B-8E92FA9FA24D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Notice of Allegations provided Respondent/Process Meeting</a:t>
          </a:r>
        </a:p>
      </dgm:t>
    </dgm:pt>
    <dgm:pt modelId="{255B8503-03A1-4B29-BABA-5301A828EC98}" type="parTrans" cxnId="{A2DDCCB0-96F8-4784-BFF1-DC5FBC45C211}">
      <dgm:prSet/>
      <dgm:spPr/>
      <dgm:t>
        <a:bodyPr/>
        <a:lstStyle/>
        <a:p>
          <a:endParaRPr lang="en-US"/>
        </a:p>
      </dgm:t>
    </dgm:pt>
    <dgm:pt modelId="{26CA3EE1-FBF7-4D13-AFDE-A2B55739A292}" type="sibTrans" cxnId="{A2DDCCB0-96F8-4784-BFF1-DC5FBC45C211}">
      <dgm:prSet/>
      <dgm:spPr/>
      <dgm:t>
        <a:bodyPr/>
        <a:lstStyle/>
        <a:p>
          <a:endParaRPr lang="en-US"/>
        </a:p>
      </dgm:t>
    </dgm:pt>
    <dgm:pt modelId="{FA01FD22-2AC4-43A0-B7C5-0406CD6DA365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Interim Measures</a:t>
          </a:r>
        </a:p>
      </dgm:t>
    </dgm:pt>
    <dgm:pt modelId="{C16EB375-5517-4080-98CE-3B0ACC08298A}" type="parTrans" cxnId="{321B30F7-ED9C-495F-BEE8-805A870C9BED}">
      <dgm:prSet/>
      <dgm:spPr/>
      <dgm:t>
        <a:bodyPr/>
        <a:lstStyle/>
        <a:p>
          <a:endParaRPr lang="en-US"/>
        </a:p>
      </dgm:t>
    </dgm:pt>
    <dgm:pt modelId="{8784B129-58D2-4B00-AC5D-91FCFBF7B986}" type="sibTrans" cxnId="{321B30F7-ED9C-495F-BEE8-805A870C9BED}">
      <dgm:prSet/>
      <dgm:spPr/>
      <dgm:t>
        <a:bodyPr/>
        <a:lstStyle/>
        <a:p>
          <a:endParaRPr lang="en-US"/>
        </a:p>
      </dgm:t>
    </dgm:pt>
    <dgm:pt modelId="{5E02064A-818D-4AFD-9589-1A8606943534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List of Community Resources provided</a:t>
          </a:r>
        </a:p>
      </dgm:t>
    </dgm:pt>
    <dgm:pt modelId="{99A2AB32-A750-4578-A0AF-AB9AE5CD6BB3}" type="parTrans" cxnId="{722A4321-6790-4986-9CE4-89A72C2C1871}">
      <dgm:prSet/>
      <dgm:spPr/>
      <dgm:t>
        <a:bodyPr/>
        <a:lstStyle/>
        <a:p>
          <a:endParaRPr lang="en-US"/>
        </a:p>
      </dgm:t>
    </dgm:pt>
    <dgm:pt modelId="{6B723E3F-C3AB-46C5-82B0-3E9B5BFD70E3}" type="sibTrans" cxnId="{722A4321-6790-4986-9CE4-89A72C2C1871}">
      <dgm:prSet/>
      <dgm:spPr/>
      <dgm:t>
        <a:bodyPr/>
        <a:lstStyle/>
        <a:p>
          <a:endParaRPr lang="en-US"/>
        </a:p>
      </dgm:t>
    </dgm:pt>
    <dgm:pt modelId="{9E011104-3524-4170-91F4-2B765F8B37FC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Interview of Parties</a:t>
          </a:r>
        </a:p>
      </dgm:t>
    </dgm:pt>
    <dgm:pt modelId="{23473C39-6194-495B-88DF-46CD37016967}" type="parTrans" cxnId="{22C351F9-CC3F-4254-A76D-7DF2A563049A}">
      <dgm:prSet/>
      <dgm:spPr/>
      <dgm:t>
        <a:bodyPr/>
        <a:lstStyle/>
        <a:p>
          <a:endParaRPr lang="en-US"/>
        </a:p>
      </dgm:t>
    </dgm:pt>
    <dgm:pt modelId="{CEC9CEBC-3DD2-40DF-8020-45D11C337919}" type="sibTrans" cxnId="{22C351F9-CC3F-4254-A76D-7DF2A563049A}">
      <dgm:prSet/>
      <dgm:spPr/>
      <dgm:t>
        <a:bodyPr/>
        <a:lstStyle/>
        <a:p>
          <a:endParaRPr lang="en-US"/>
        </a:p>
      </dgm:t>
    </dgm:pt>
    <dgm:pt modelId="{75EA6DE6-7185-43C8-8650-AF7B41F9EA5F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Equal opportunity for parties</a:t>
          </a:r>
        </a:p>
      </dgm:t>
    </dgm:pt>
    <dgm:pt modelId="{262E995A-1FA0-40BB-B236-5F1A9F2EC1ED}" type="parTrans" cxnId="{FB7202E0-9280-4097-8108-A376BD4D3100}">
      <dgm:prSet/>
      <dgm:spPr/>
      <dgm:t>
        <a:bodyPr/>
        <a:lstStyle/>
        <a:p>
          <a:endParaRPr lang="en-US"/>
        </a:p>
      </dgm:t>
    </dgm:pt>
    <dgm:pt modelId="{63B97E9B-D55B-4EED-8DC3-A32EABB0467A}" type="sibTrans" cxnId="{FB7202E0-9280-4097-8108-A376BD4D3100}">
      <dgm:prSet/>
      <dgm:spPr/>
      <dgm:t>
        <a:bodyPr/>
        <a:lstStyle/>
        <a:p>
          <a:endParaRPr lang="en-US"/>
        </a:p>
      </dgm:t>
    </dgm:pt>
    <dgm:pt modelId="{A66EFDC6-C49D-4A62-9B5A-5253D611E6AB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Rebut the other’s statements and witness’s statements</a:t>
          </a:r>
        </a:p>
      </dgm:t>
    </dgm:pt>
    <dgm:pt modelId="{074753B1-0A58-4AE2-BA65-29F70048B0F8}" type="parTrans" cxnId="{D2635927-BBC5-489A-98B2-F9123AA03AF0}">
      <dgm:prSet/>
      <dgm:spPr/>
      <dgm:t>
        <a:bodyPr/>
        <a:lstStyle/>
        <a:p>
          <a:endParaRPr lang="en-US"/>
        </a:p>
      </dgm:t>
    </dgm:pt>
    <dgm:pt modelId="{924473A9-8343-4D89-BE37-783DD34E3505}" type="sibTrans" cxnId="{D2635927-BBC5-489A-98B2-F9123AA03AF0}">
      <dgm:prSet/>
      <dgm:spPr/>
      <dgm:t>
        <a:bodyPr/>
        <a:lstStyle/>
        <a:p>
          <a:endParaRPr lang="en-US"/>
        </a:p>
      </dgm:t>
    </dgm:pt>
    <dgm:pt modelId="{23483F62-6596-4C69-8E9E-43F1C1E7871A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Identify/present fact witnesses and evidence</a:t>
          </a:r>
        </a:p>
      </dgm:t>
    </dgm:pt>
    <dgm:pt modelId="{2617E463-156E-449F-A376-729FDA2AD575}" type="parTrans" cxnId="{4DBE9238-0C09-4FB5-9E0A-F38A53530695}">
      <dgm:prSet/>
      <dgm:spPr/>
      <dgm:t>
        <a:bodyPr/>
        <a:lstStyle/>
        <a:p>
          <a:endParaRPr lang="en-US"/>
        </a:p>
      </dgm:t>
    </dgm:pt>
    <dgm:pt modelId="{E803D26C-7642-40AA-BB4B-272ACCB0E473}" type="sibTrans" cxnId="{4DBE9238-0C09-4FB5-9E0A-F38A53530695}">
      <dgm:prSet/>
      <dgm:spPr/>
      <dgm:t>
        <a:bodyPr/>
        <a:lstStyle/>
        <a:p>
          <a:endParaRPr lang="en-US"/>
        </a:p>
      </dgm:t>
    </dgm:pt>
    <dgm:pt modelId="{6B152DFB-028D-4DC8-AFF6-A5AA30BED10C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Access to evidence (if any)</a:t>
          </a:r>
        </a:p>
      </dgm:t>
    </dgm:pt>
    <dgm:pt modelId="{FF52E8BD-87FD-4D2B-A3E5-5B093FB54418}" type="parTrans" cxnId="{A333E449-1AF6-4EFA-BB80-767E3E6B3BF0}">
      <dgm:prSet/>
      <dgm:spPr/>
      <dgm:t>
        <a:bodyPr/>
        <a:lstStyle/>
        <a:p>
          <a:endParaRPr lang="en-US"/>
        </a:p>
      </dgm:t>
    </dgm:pt>
    <dgm:pt modelId="{160E41E0-8C88-4A81-9AFE-3500B04ECA03}" type="sibTrans" cxnId="{A333E449-1AF6-4EFA-BB80-767E3E6B3BF0}">
      <dgm:prSet/>
      <dgm:spPr/>
      <dgm:t>
        <a:bodyPr/>
        <a:lstStyle/>
        <a:p>
          <a:endParaRPr lang="en-US"/>
        </a:p>
      </dgm:t>
    </dgm:pt>
    <dgm:pt modelId="{C597BE02-7BA5-4F41-8602-642F14C10C5E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Right to an advisor/participation by a lawyer</a:t>
          </a:r>
        </a:p>
      </dgm:t>
    </dgm:pt>
    <dgm:pt modelId="{4F7BD466-D802-47E3-97C0-B2D9ECAAB7F4}" type="parTrans" cxnId="{5FD9EE05-B9B9-48D2-9400-4590C0030E08}">
      <dgm:prSet/>
      <dgm:spPr/>
      <dgm:t>
        <a:bodyPr/>
        <a:lstStyle/>
        <a:p>
          <a:endParaRPr lang="en-US"/>
        </a:p>
      </dgm:t>
    </dgm:pt>
    <dgm:pt modelId="{653DA81C-54B7-42F6-BF47-AA2B58CAF9B9}" type="sibTrans" cxnId="{5FD9EE05-B9B9-48D2-9400-4590C0030E08}">
      <dgm:prSet/>
      <dgm:spPr/>
      <dgm:t>
        <a:bodyPr/>
        <a:lstStyle/>
        <a:p>
          <a:endParaRPr lang="en-US"/>
        </a:p>
      </dgm:t>
    </dgm:pt>
    <dgm:pt modelId="{1C7F5C77-BFC9-4D18-BE52-D9AE89FA4E7B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Participate in pre-hearing meeting (if any)</a:t>
          </a:r>
        </a:p>
      </dgm:t>
    </dgm:pt>
    <dgm:pt modelId="{F914FBD4-6487-46F2-B38A-6D6532637092}" type="parTrans" cxnId="{E1F3DE25-7CF4-4F12-8998-719B0DCD9148}">
      <dgm:prSet/>
      <dgm:spPr/>
      <dgm:t>
        <a:bodyPr/>
        <a:lstStyle/>
        <a:p>
          <a:endParaRPr lang="en-US"/>
        </a:p>
      </dgm:t>
    </dgm:pt>
    <dgm:pt modelId="{6B2EDF02-9A8B-48A6-BC33-34B25ED29399}" type="sibTrans" cxnId="{E1F3DE25-7CF4-4F12-8998-719B0DCD9148}">
      <dgm:prSet/>
      <dgm:spPr/>
      <dgm:t>
        <a:bodyPr/>
        <a:lstStyle/>
        <a:p>
          <a:endParaRPr lang="en-US"/>
        </a:p>
      </dgm:t>
    </dgm:pt>
    <dgm:pt modelId="{EC8F00D1-2BD8-4BDC-B0EF-7B9E77E7634F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Hearing (LIVE for now for Title IX)</a:t>
          </a:r>
        </a:p>
      </dgm:t>
    </dgm:pt>
    <dgm:pt modelId="{E88A79C5-577C-403C-9E68-DC21A7FA0076}" type="parTrans" cxnId="{967A6743-9EE3-47C8-A5B0-D14F6D07563A}">
      <dgm:prSet/>
      <dgm:spPr/>
      <dgm:t>
        <a:bodyPr/>
        <a:lstStyle/>
        <a:p>
          <a:endParaRPr lang="en-US"/>
        </a:p>
      </dgm:t>
    </dgm:pt>
    <dgm:pt modelId="{871CED5E-4A90-41BA-A2FD-E179428C1F59}" type="sibTrans" cxnId="{967A6743-9EE3-47C8-A5B0-D14F6D07563A}">
      <dgm:prSet/>
      <dgm:spPr/>
      <dgm:t>
        <a:bodyPr/>
        <a:lstStyle/>
        <a:p>
          <a:endParaRPr lang="en-US"/>
        </a:p>
      </dgm:t>
    </dgm:pt>
    <dgm:pt modelId="{D0916E22-D8AA-4764-8B28-D5961B563C76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Cross-examination</a:t>
          </a:r>
        </a:p>
      </dgm:t>
    </dgm:pt>
    <dgm:pt modelId="{6BDB4C69-D541-448C-A52F-D10284E159B7}" type="parTrans" cxnId="{CEBB9B01-7EC7-479F-B61E-4D8355D4EAAA}">
      <dgm:prSet/>
      <dgm:spPr/>
      <dgm:t>
        <a:bodyPr/>
        <a:lstStyle/>
        <a:p>
          <a:endParaRPr lang="en-US"/>
        </a:p>
      </dgm:t>
    </dgm:pt>
    <dgm:pt modelId="{54D439E5-AC3B-488A-903F-5D0F61D3D6F5}" type="sibTrans" cxnId="{CEBB9B01-7EC7-479F-B61E-4D8355D4EAAA}">
      <dgm:prSet/>
      <dgm:spPr/>
      <dgm:t>
        <a:bodyPr/>
        <a:lstStyle/>
        <a:p>
          <a:endParaRPr lang="en-US"/>
        </a:p>
      </dgm:t>
    </dgm:pt>
    <dgm:pt modelId="{DD483F8E-873A-495E-9C35-DCD878334409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Written notice of outcome</a:t>
          </a:r>
        </a:p>
      </dgm:t>
    </dgm:pt>
    <dgm:pt modelId="{BDEF425B-0EED-438E-A274-DFF6D0F4E482}" type="parTrans" cxnId="{315A5452-2830-4E64-9E39-657CB1ADDFBF}">
      <dgm:prSet/>
      <dgm:spPr/>
      <dgm:t>
        <a:bodyPr/>
        <a:lstStyle/>
        <a:p>
          <a:endParaRPr lang="en-US"/>
        </a:p>
      </dgm:t>
    </dgm:pt>
    <dgm:pt modelId="{402F24D2-E570-46AD-B5F1-860BB109D29E}" type="sibTrans" cxnId="{315A5452-2830-4E64-9E39-657CB1ADDFBF}">
      <dgm:prSet/>
      <dgm:spPr/>
      <dgm:t>
        <a:bodyPr/>
        <a:lstStyle/>
        <a:p>
          <a:endParaRPr lang="en-US"/>
        </a:p>
      </dgm:t>
    </dgm:pt>
    <dgm:pt modelId="{70D82603-6981-4576-B57C-89D763BB98F3}">
      <dgm:prSet/>
      <dgm:spPr/>
      <dgm:t>
        <a:bodyPr/>
        <a:lstStyle/>
        <a:p>
          <a:r>
            <a:rPr lang="en-US" dirty="0">
              <a:latin typeface="Aptos Black" panose="020B0004020202020204" pitchFamily="34" charset="0"/>
            </a:rPr>
            <a:t>Right to Appeal</a:t>
          </a:r>
        </a:p>
      </dgm:t>
    </dgm:pt>
    <dgm:pt modelId="{284FEAE8-D426-4F82-A946-CFA3A6A53D09}" type="parTrans" cxnId="{47FBBA0F-40C2-4FFB-A987-4D8BA9DE455F}">
      <dgm:prSet/>
      <dgm:spPr/>
      <dgm:t>
        <a:bodyPr/>
        <a:lstStyle/>
        <a:p>
          <a:endParaRPr lang="en-US"/>
        </a:p>
      </dgm:t>
    </dgm:pt>
    <dgm:pt modelId="{575BCE3D-A63D-4330-BB8E-28853E4B4C51}" type="sibTrans" cxnId="{47FBBA0F-40C2-4FFB-A987-4D8BA9DE455F}">
      <dgm:prSet/>
      <dgm:spPr/>
      <dgm:t>
        <a:bodyPr/>
        <a:lstStyle/>
        <a:p>
          <a:endParaRPr lang="en-US"/>
        </a:p>
      </dgm:t>
    </dgm:pt>
    <dgm:pt modelId="{A31CD69E-9FDE-4374-A1AE-E2734FC74DE8}" type="pres">
      <dgm:prSet presAssocID="{CFCE7BA2-DB5A-4ED5-8CF9-92E65BE059AF}" presName="linear" presStyleCnt="0">
        <dgm:presLayoutVars>
          <dgm:dir/>
          <dgm:animLvl val="lvl"/>
          <dgm:resizeHandles val="exact"/>
        </dgm:presLayoutVars>
      </dgm:prSet>
      <dgm:spPr/>
    </dgm:pt>
    <dgm:pt modelId="{CAC1F554-E968-4051-B3CA-59EDDD675876}" type="pres">
      <dgm:prSet presAssocID="{48377C07-3138-4206-8B70-A4005CAE7350}" presName="parentLin" presStyleCnt="0"/>
      <dgm:spPr/>
    </dgm:pt>
    <dgm:pt modelId="{6357A445-2BBF-4320-8027-5F82CDB5DFFA}" type="pres">
      <dgm:prSet presAssocID="{48377C07-3138-4206-8B70-A4005CAE7350}" presName="parentLeftMargin" presStyleLbl="node1" presStyleIdx="0" presStyleCnt="11"/>
      <dgm:spPr/>
    </dgm:pt>
    <dgm:pt modelId="{3254F549-C9E9-405D-9787-FFFFA6BBD6E2}" type="pres">
      <dgm:prSet presAssocID="{48377C07-3138-4206-8B70-A4005CAE7350}" presName="parentText" presStyleLbl="node1" presStyleIdx="0" presStyleCnt="11">
        <dgm:presLayoutVars>
          <dgm:chMax val="0"/>
          <dgm:bulletEnabled val="1"/>
        </dgm:presLayoutVars>
      </dgm:prSet>
      <dgm:spPr/>
    </dgm:pt>
    <dgm:pt modelId="{30467C16-50ED-4FB8-96C7-8B64D56689C3}" type="pres">
      <dgm:prSet presAssocID="{48377C07-3138-4206-8B70-A4005CAE7350}" presName="negativeSpace" presStyleCnt="0"/>
      <dgm:spPr/>
    </dgm:pt>
    <dgm:pt modelId="{9E1D85EC-CFEF-40FC-B000-3640A52FF958}" type="pres">
      <dgm:prSet presAssocID="{48377C07-3138-4206-8B70-A4005CAE7350}" presName="childText" presStyleLbl="conFgAcc1" presStyleIdx="0" presStyleCnt="11">
        <dgm:presLayoutVars>
          <dgm:bulletEnabled val="1"/>
        </dgm:presLayoutVars>
      </dgm:prSet>
      <dgm:spPr/>
    </dgm:pt>
    <dgm:pt modelId="{F552F4CD-CA48-4A96-873F-716EF379666C}" type="pres">
      <dgm:prSet presAssocID="{7960A88C-CA87-4AFB-A4EF-0E9A273A93D1}" presName="spaceBetweenRectangles" presStyleCnt="0"/>
      <dgm:spPr/>
    </dgm:pt>
    <dgm:pt modelId="{992502C2-80E8-462D-A69E-E7E7C9190AD8}" type="pres">
      <dgm:prSet presAssocID="{391CD601-24C7-4F80-911B-8E92FA9FA24D}" presName="parentLin" presStyleCnt="0"/>
      <dgm:spPr/>
    </dgm:pt>
    <dgm:pt modelId="{E96E0A97-7239-4CBC-8241-5FA3E049745F}" type="pres">
      <dgm:prSet presAssocID="{391CD601-24C7-4F80-911B-8E92FA9FA24D}" presName="parentLeftMargin" presStyleLbl="node1" presStyleIdx="0" presStyleCnt="11"/>
      <dgm:spPr/>
    </dgm:pt>
    <dgm:pt modelId="{B8D6E7D8-8490-401A-9165-2DF4C62F3D47}" type="pres">
      <dgm:prSet presAssocID="{391CD601-24C7-4F80-911B-8E92FA9FA24D}" presName="parentText" presStyleLbl="node1" presStyleIdx="1" presStyleCnt="11">
        <dgm:presLayoutVars>
          <dgm:chMax val="0"/>
          <dgm:bulletEnabled val="1"/>
        </dgm:presLayoutVars>
      </dgm:prSet>
      <dgm:spPr/>
    </dgm:pt>
    <dgm:pt modelId="{65A6222A-93EA-4499-AFD4-EAB74FB26929}" type="pres">
      <dgm:prSet presAssocID="{391CD601-24C7-4F80-911B-8E92FA9FA24D}" presName="negativeSpace" presStyleCnt="0"/>
      <dgm:spPr/>
    </dgm:pt>
    <dgm:pt modelId="{09FB03D3-091D-4B5D-94FF-8F1B0B734584}" type="pres">
      <dgm:prSet presAssocID="{391CD601-24C7-4F80-911B-8E92FA9FA24D}" presName="childText" presStyleLbl="conFgAcc1" presStyleIdx="1" presStyleCnt="11">
        <dgm:presLayoutVars>
          <dgm:bulletEnabled val="1"/>
        </dgm:presLayoutVars>
      </dgm:prSet>
      <dgm:spPr/>
    </dgm:pt>
    <dgm:pt modelId="{FC8E1774-A1BF-4607-A503-714C5F714092}" type="pres">
      <dgm:prSet presAssocID="{26CA3EE1-FBF7-4D13-AFDE-A2B55739A292}" presName="spaceBetweenRectangles" presStyleCnt="0"/>
      <dgm:spPr/>
    </dgm:pt>
    <dgm:pt modelId="{0A62D9A2-AD4D-4DCA-AE0E-C3B2E764C69F}" type="pres">
      <dgm:prSet presAssocID="{FA01FD22-2AC4-43A0-B7C5-0406CD6DA365}" presName="parentLin" presStyleCnt="0"/>
      <dgm:spPr/>
    </dgm:pt>
    <dgm:pt modelId="{7D9AE3B6-E95C-4AF5-8481-A0C96E5BB2CE}" type="pres">
      <dgm:prSet presAssocID="{FA01FD22-2AC4-43A0-B7C5-0406CD6DA365}" presName="parentLeftMargin" presStyleLbl="node1" presStyleIdx="1" presStyleCnt="11"/>
      <dgm:spPr/>
    </dgm:pt>
    <dgm:pt modelId="{00AB9191-FDA0-446E-89DF-5BAC3A4D53A7}" type="pres">
      <dgm:prSet presAssocID="{FA01FD22-2AC4-43A0-B7C5-0406CD6DA365}" presName="parentText" presStyleLbl="node1" presStyleIdx="2" presStyleCnt="11">
        <dgm:presLayoutVars>
          <dgm:chMax val="0"/>
          <dgm:bulletEnabled val="1"/>
        </dgm:presLayoutVars>
      </dgm:prSet>
      <dgm:spPr/>
    </dgm:pt>
    <dgm:pt modelId="{D795D455-135F-456E-A95B-2D288FFE5422}" type="pres">
      <dgm:prSet presAssocID="{FA01FD22-2AC4-43A0-B7C5-0406CD6DA365}" presName="negativeSpace" presStyleCnt="0"/>
      <dgm:spPr/>
    </dgm:pt>
    <dgm:pt modelId="{F45A0C53-0E5E-4CDE-B060-AC6C067F1EA0}" type="pres">
      <dgm:prSet presAssocID="{FA01FD22-2AC4-43A0-B7C5-0406CD6DA365}" presName="childText" presStyleLbl="conFgAcc1" presStyleIdx="2" presStyleCnt="11">
        <dgm:presLayoutVars>
          <dgm:bulletEnabled val="1"/>
        </dgm:presLayoutVars>
      </dgm:prSet>
      <dgm:spPr/>
    </dgm:pt>
    <dgm:pt modelId="{9B6722F1-1BF2-4717-BED5-7AB080649A91}" type="pres">
      <dgm:prSet presAssocID="{8784B129-58D2-4B00-AC5D-91FCFBF7B986}" presName="spaceBetweenRectangles" presStyleCnt="0"/>
      <dgm:spPr/>
    </dgm:pt>
    <dgm:pt modelId="{A99CAF19-323B-407B-82B6-3B4EDA2F3F31}" type="pres">
      <dgm:prSet presAssocID="{5E02064A-818D-4AFD-9589-1A8606943534}" presName="parentLin" presStyleCnt="0"/>
      <dgm:spPr/>
    </dgm:pt>
    <dgm:pt modelId="{592B95A1-829A-4B6B-B36B-B36B031BDCB0}" type="pres">
      <dgm:prSet presAssocID="{5E02064A-818D-4AFD-9589-1A8606943534}" presName="parentLeftMargin" presStyleLbl="node1" presStyleIdx="2" presStyleCnt="11"/>
      <dgm:spPr/>
    </dgm:pt>
    <dgm:pt modelId="{81596BFA-5544-4DDA-856E-DD86D1FEE28B}" type="pres">
      <dgm:prSet presAssocID="{5E02064A-818D-4AFD-9589-1A8606943534}" presName="parentText" presStyleLbl="node1" presStyleIdx="3" presStyleCnt="11">
        <dgm:presLayoutVars>
          <dgm:chMax val="0"/>
          <dgm:bulletEnabled val="1"/>
        </dgm:presLayoutVars>
      </dgm:prSet>
      <dgm:spPr/>
    </dgm:pt>
    <dgm:pt modelId="{B71F188A-1FC9-4430-A317-B354B9EBE382}" type="pres">
      <dgm:prSet presAssocID="{5E02064A-818D-4AFD-9589-1A8606943534}" presName="negativeSpace" presStyleCnt="0"/>
      <dgm:spPr/>
    </dgm:pt>
    <dgm:pt modelId="{6708D9BE-E01C-4089-92C4-196A2781448E}" type="pres">
      <dgm:prSet presAssocID="{5E02064A-818D-4AFD-9589-1A8606943534}" presName="childText" presStyleLbl="conFgAcc1" presStyleIdx="3" presStyleCnt="11">
        <dgm:presLayoutVars>
          <dgm:bulletEnabled val="1"/>
        </dgm:presLayoutVars>
      </dgm:prSet>
      <dgm:spPr/>
    </dgm:pt>
    <dgm:pt modelId="{FA76E4E3-6199-46FD-A3D3-916C50E810D8}" type="pres">
      <dgm:prSet presAssocID="{6B723E3F-C3AB-46C5-82B0-3E9B5BFD70E3}" presName="spaceBetweenRectangles" presStyleCnt="0"/>
      <dgm:spPr/>
    </dgm:pt>
    <dgm:pt modelId="{5F34E6FB-B4F8-41CF-BC75-036EBC926216}" type="pres">
      <dgm:prSet presAssocID="{9E011104-3524-4170-91F4-2B765F8B37FC}" presName="parentLin" presStyleCnt="0"/>
      <dgm:spPr/>
    </dgm:pt>
    <dgm:pt modelId="{1F44E440-AAA3-4463-A7D6-60E56149D484}" type="pres">
      <dgm:prSet presAssocID="{9E011104-3524-4170-91F4-2B765F8B37FC}" presName="parentLeftMargin" presStyleLbl="node1" presStyleIdx="3" presStyleCnt="11"/>
      <dgm:spPr/>
    </dgm:pt>
    <dgm:pt modelId="{CA68B483-8ABE-408E-9E6F-9890337FC822}" type="pres">
      <dgm:prSet presAssocID="{9E011104-3524-4170-91F4-2B765F8B37FC}" presName="parentText" presStyleLbl="node1" presStyleIdx="4" presStyleCnt="11">
        <dgm:presLayoutVars>
          <dgm:chMax val="0"/>
          <dgm:bulletEnabled val="1"/>
        </dgm:presLayoutVars>
      </dgm:prSet>
      <dgm:spPr/>
    </dgm:pt>
    <dgm:pt modelId="{D3FE6F40-CE06-43A1-A214-BD6F2CAA2D4F}" type="pres">
      <dgm:prSet presAssocID="{9E011104-3524-4170-91F4-2B765F8B37FC}" presName="negativeSpace" presStyleCnt="0"/>
      <dgm:spPr/>
    </dgm:pt>
    <dgm:pt modelId="{61811902-5517-4914-A340-8E9EF398BE4E}" type="pres">
      <dgm:prSet presAssocID="{9E011104-3524-4170-91F4-2B765F8B37FC}" presName="childText" presStyleLbl="conFgAcc1" presStyleIdx="4" presStyleCnt="11">
        <dgm:presLayoutVars>
          <dgm:bulletEnabled val="1"/>
        </dgm:presLayoutVars>
      </dgm:prSet>
      <dgm:spPr/>
    </dgm:pt>
    <dgm:pt modelId="{74326706-737D-48B4-A06F-11D8970D1DAB}" type="pres">
      <dgm:prSet presAssocID="{CEC9CEBC-3DD2-40DF-8020-45D11C337919}" presName="spaceBetweenRectangles" presStyleCnt="0"/>
      <dgm:spPr/>
    </dgm:pt>
    <dgm:pt modelId="{54578267-9D7B-4653-8C1E-DFE36A924702}" type="pres">
      <dgm:prSet presAssocID="{75EA6DE6-7185-43C8-8650-AF7B41F9EA5F}" presName="parentLin" presStyleCnt="0"/>
      <dgm:spPr/>
    </dgm:pt>
    <dgm:pt modelId="{C836EA37-92D7-4120-9212-5362E8D14B02}" type="pres">
      <dgm:prSet presAssocID="{75EA6DE6-7185-43C8-8650-AF7B41F9EA5F}" presName="parentLeftMargin" presStyleLbl="node1" presStyleIdx="4" presStyleCnt="11"/>
      <dgm:spPr/>
    </dgm:pt>
    <dgm:pt modelId="{E64E4094-AEB5-4B17-B973-AD0D7DB4096F}" type="pres">
      <dgm:prSet presAssocID="{75EA6DE6-7185-43C8-8650-AF7B41F9EA5F}" presName="parentText" presStyleLbl="node1" presStyleIdx="5" presStyleCnt="11">
        <dgm:presLayoutVars>
          <dgm:chMax val="0"/>
          <dgm:bulletEnabled val="1"/>
        </dgm:presLayoutVars>
      </dgm:prSet>
      <dgm:spPr/>
    </dgm:pt>
    <dgm:pt modelId="{4C0FBC6F-F21A-4313-B1B0-21FD74E3B429}" type="pres">
      <dgm:prSet presAssocID="{75EA6DE6-7185-43C8-8650-AF7B41F9EA5F}" presName="negativeSpace" presStyleCnt="0"/>
      <dgm:spPr/>
    </dgm:pt>
    <dgm:pt modelId="{2D8577A7-A563-4C68-BDBC-6425B33B817C}" type="pres">
      <dgm:prSet presAssocID="{75EA6DE6-7185-43C8-8650-AF7B41F9EA5F}" presName="childText" presStyleLbl="conFgAcc1" presStyleIdx="5" presStyleCnt="11">
        <dgm:presLayoutVars>
          <dgm:bulletEnabled val="1"/>
        </dgm:presLayoutVars>
      </dgm:prSet>
      <dgm:spPr/>
    </dgm:pt>
    <dgm:pt modelId="{986539C0-64CF-4557-AE2C-DE16F565C821}" type="pres">
      <dgm:prSet presAssocID="{63B97E9B-D55B-4EED-8DC3-A32EABB0467A}" presName="spaceBetweenRectangles" presStyleCnt="0"/>
      <dgm:spPr/>
    </dgm:pt>
    <dgm:pt modelId="{27029ECA-6973-4854-A310-4F98C278A1FF}" type="pres">
      <dgm:prSet presAssocID="{1C7F5C77-BFC9-4D18-BE52-D9AE89FA4E7B}" presName="parentLin" presStyleCnt="0"/>
      <dgm:spPr/>
    </dgm:pt>
    <dgm:pt modelId="{147FD9AE-0F5F-4B83-88AF-6F7EB75CB95C}" type="pres">
      <dgm:prSet presAssocID="{1C7F5C77-BFC9-4D18-BE52-D9AE89FA4E7B}" presName="parentLeftMargin" presStyleLbl="node1" presStyleIdx="5" presStyleCnt="11"/>
      <dgm:spPr/>
    </dgm:pt>
    <dgm:pt modelId="{C26E1F79-770B-4EEF-AC3C-DCEF6E022A84}" type="pres">
      <dgm:prSet presAssocID="{1C7F5C77-BFC9-4D18-BE52-D9AE89FA4E7B}" presName="parentText" presStyleLbl="node1" presStyleIdx="6" presStyleCnt="11" custScaleX="102382" custLinFactNeighborX="14223" custLinFactNeighborY="23627">
        <dgm:presLayoutVars>
          <dgm:chMax val="0"/>
          <dgm:bulletEnabled val="1"/>
        </dgm:presLayoutVars>
      </dgm:prSet>
      <dgm:spPr/>
    </dgm:pt>
    <dgm:pt modelId="{82D1D0CC-5DB6-46E1-B6A4-BD81136CFEAA}" type="pres">
      <dgm:prSet presAssocID="{1C7F5C77-BFC9-4D18-BE52-D9AE89FA4E7B}" presName="negativeSpace" presStyleCnt="0"/>
      <dgm:spPr/>
    </dgm:pt>
    <dgm:pt modelId="{77E0FFBA-0BFE-4F61-B649-8F0C65D49D20}" type="pres">
      <dgm:prSet presAssocID="{1C7F5C77-BFC9-4D18-BE52-D9AE89FA4E7B}" presName="childText" presStyleLbl="conFgAcc1" presStyleIdx="6" presStyleCnt="11">
        <dgm:presLayoutVars>
          <dgm:bulletEnabled val="1"/>
        </dgm:presLayoutVars>
      </dgm:prSet>
      <dgm:spPr/>
    </dgm:pt>
    <dgm:pt modelId="{80F6C975-C5F6-4900-A3E5-F529EDD76DA4}" type="pres">
      <dgm:prSet presAssocID="{6B2EDF02-9A8B-48A6-BC33-34B25ED29399}" presName="spaceBetweenRectangles" presStyleCnt="0"/>
      <dgm:spPr/>
    </dgm:pt>
    <dgm:pt modelId="{3BE9943A-8A73-489B-A07D-D9F5D7B7FAC7}" type="pres">
      <dgm:prSet presAssocID="{EC8F00D1-2BD8-4BDC-B0EF-7B9E77E7634F}" presName="parentLin" presStyleCnt="0"/>
      <dgm:spPr/>
    </dgm:pt>
    <dgm:pt modelId="{8D0D57DA-25D9-4A3A-8DC4-57B841BE4C3D}" type="pres">
      <dgm:prSet presAssocID="{EC8F00D1-2BD8-4BDC-B0EF-7B9E77E7634F}" presName="parentLeftMargin" presStyleLbl="node1" presStyleIdx="6" presStyleCnt="11"/>
      <dgm:spPr/>
    </dgm:pt>
    <dgm:pt modelId="{4A8E436B-0A10-4CCF-8510-9BCE8D28884E}" type="pres">
      <dgm:prSet presAssocID="{EC8F00D1-2BD8-4BDC-B0EF-7B9E77E7634F}" presName="parentText" presStyleLbl="node1" presStyleIdx="7" presStyleCnt="11">
        <dgm:presLayoutVars>
          <dgm:chMax val="0"/>
          <dgm:bulletEnabled val="1"/>
        </dgm:presLayoutVars>
      </dgm:prSet>
      <dgm:spPr/>
    </dgm:pt>
    <dgm:pt modelId="{7A3AD08F-C897-4AAF-836C-0E588FEAA78C}" type="pres">
      <dgm:prSet presAssocID="{EC8F00D1-2BD8-4BDC-B0EF-7B9E77E7634F}" presName="negativeSpace" presStyleCnt="0"/>
      <dgm:spPr/>
    </dgm:pt>
    <dgm:pt modelId="{AF09B785-30FE-4155-A1C4-0725EEB858CF}" type="pres">
      <dgm:prSet presAssocID="{EC8F00D1-2BD8-4BDC-B0EF-7B9E77E7634F}" presName="childText" presStyleLbl="conFgAcc1" presStyleIdx="7" presStyleCnt="11">
        <dgm:presLayoutVars>
          <dgm:bulletEnabled val="1"/>
        </dgm:presLayoutVars>
      </dgm:prSet>
      <dgm:spPr/>
    </dgm:pt>
    <dgm:pt modelId="{F97A157A-CD27-426B-B57C-F9BC1FA2FBB3}" type="pres">
      <dgm:prSet presAssocID="{871CED5E-4A90-41BA-A2FD-E179428C1F59}" presName="spaceBetweenRectangles" presStyleCnt="0"/>
      <dgm:spPr/>
    </dgm:pt>
    <dgm:pt modelId="{91C132EC-9ABD-4051-A08C-35840883964A}" type="pres">
      <dgm:prSet presAssocID="{D0916E22-D8AA-4764-8B28-D5961B563C76}" presName="parentLin" presStyleCnt="0"/>
      <dgm:spPr/>
    </dgm:pt>
    <dgm:pt modelId="{857D2C2D-6055-4C01-B62E-D5E0064F200A}" type="pres">
      <dgm:prSet presAssocID="{D0916E22-D8AA-4764-8B28-D5961B563C76}" presName="parentLeftMargin" presStyleLbl="node1" presStyleIdx="7" presStyleCnt="11"/>
      <dgm:spPr/>
    </dgm:pt>
    <dgm:pt modelId="{D6F8CDE0-9CE1-4AF2-ABD1-CB194451D755}" type="pres">
      <dgm:prSet presAssocID="{D0916E22-D8AA-4764-8B28-D5961B563C76}" presName="parentText" presStyleLbl="node1" presStyleIdx="8" presStyleCnt="11" custLinFactNeighborX="14223" custLinFactNeighborY="-13034">
        <dgm:presLayoutVars>
          <dgm:chMax val="0"/>
          <dgm:bulletEnabled val="1"/>
        </dgm:presLayoutVars>
      </dgm:prSet>
      <dgm:spPr/>
    </dgm:pt>
    <dgm:pt modelId="{1673138D-E455-43B8-A112-D41DE9C39388}" type="pres">
      <dgm:prSet presAssocID="{D0916E22-D8AA-4764-8B28-D5961B563C76}" presName="negativeSpace" presStyleCnt="0"/>
      <dgm:spPr/>
    </dgm:pt>
    <dgm:pt modelId="{3E5718B6-70C3-4BE6-BA10-95FFEF43319B}" type="pres">
      <dgm:prSet presAssocID="{D0916E22-D8AA-4764-8B28-D5961B563C76}" presName="childText" presStyleLbl="conFgAcc1" presStyleIdx="8" presStyleCnt="11">
        <dgm:presLayoutVars>
          <dgm:bulletEnabled val="1"/>
        </dgm:presLayoutVars>
      </dgm:prSet>
      <dgm:spPr/>
    </dgm:pt>
    <dgm:pt modelId="{270A4BB9-FC07-4862-9C75-FEF1509A6184}" type="pres">
      <dgm:prSet presAssocID="{54D439E5-AC3B-488A-903F-5D0F61D3D6F5}" presName="spaceBetweenRectangles" presStyleCnt="0"/>
      <dgm:spPr/>
    </dgm:pt>
    <dgm:pt modelId="{6841854E-0A6A-43E7-883F-F15A02FD2CAD}" type="pres">
      <dgm:prSet presAssocID="{DD483F8E-873A-495E-9C35-DCD878334409}" presName="parentLin" presStyleCnt="0"/>
      <dgm:spPr/>
    </dgm:pt>
    <dgm:pt modelId="{F9760CEE-8B32-435B-8AFE-C3A98D025B55}" type="pres">
      <dgm:prSet presAssocID="{DD483F8E-873A-495E-9C35-DCD878334409}" presName="parentLeftMargin" presStyleLbl="node1" presStyleIdx="8" presStyleCnt="11"/>
      <dgm:spPr/>
    </dgm:pt>
    <dgm:pt modelId="{C08F43DB-7F1D-41FB-8C0F-4EC6D0F78AEC}" type="pres">
      <dgm:prSet presAssocID="{DD483F8E-873A-495E-9C35-DCD878334409}" presName="parentText" presStyleLbl="node1" presStyleIdx="9" presStyleCnt="11">
        <dgm:presLayoutVars>
          <dgm:chMax val="0"/>
          <dgm:bulletEnabled val="1"/>
        </dgm:presLayoutVars>
      </dgm:prSet>
      <dgm:spPr/>
    </dgm:pt>
    <dgm:pt modelId="{D38F324F-22B1-4037-95A9-19C92FE1618D}" type="pres">
      <dgm:prSet presAssocID="{DD483F8E-873A-495E-9C35-DCD878334409}" presName="negativeSpace" presStyleCnt="0"/>
      <dgm:spPr/>
    </dgm:pt>
    <dgm:pt modelId="{30A1808B-6737-44F2-A9F0-F1F2BAA6A735}" type="pres">
      <dgm:prSet presAssocID="{DD483F8E-873A-495E-9C35-DCD878334409}" presName="childText" presStyleLbl="conFgAcc1" presStyleIdx="9" presStyleCnt="11">
        <dgm:presLayoutVars>
          <dgm:bulletEnabled val="1"/>
        </dgm:presLayoutVars>
      </dgm:prSet>
      <dgm:spPr/>
    </dgm:pt>
    <dgm:pt modelId="{B8C92538-DD18-40F0-A56C-9C969FF62678}" type="pres">
      <dgm:prSet presAssocID="{402F24D2-E570-46AD-B5F1-860BB109D29E}" presName="spaceBetweenRectangles" presStyleCnt="0"/>
      <dgm:spPr/>
    </dgm:pt>
    <dgm:pt modelId="{58E1359A-BCCB-4DC8-A683-DF6B03A6A131}" type="pres">
      <dgm:prSet presAssocID="{70D82603-6981-4576-B57C-89D763BB98F3}" presName="parentLin" presStyleCnt="0"/>
      <dgm:spPr/>
    </dgm:pt>
    <dgm:pt modelId="{D7900F8D-7245-4ECA-8B53-4E0B383546C7}" type="pres">
      <dgm:prSet presAssocID="{70D82603-6981-4576-B57C-89D763BB98F3}" presName="parentLeftMargin" presStyleLbl="node1" presStyleIdx="9" presStyleCnt="11"/>
      <dgm:spPr/>
    </dgm:pt>
    <dgm:pt modelId="{5207118F-65E7-4AA3-9BD5-AACA77AD9C2D}" type="pres">
      <dgm:prSet presAssocID="{70D82603-6981-4576-B57C-89D763BB98F3}" presName="parentText" presStyleLbl="node1" presStyleIdx="10" presStyleCnt="11" custLinFactNeighborX="14223" custLinFactNeighborY="-6582">
        <dgm:presLayoutVars>
          <dgm:chMax val="0"/>
          <dgm:bulletEnabled val="1"/>
        </dgm:presLayoutVars>
      </dgm:prSet>
      <dgm:spPr/>
    </dgm:pt>
    <dgm:pt modelId="{72CE26CA-87B1-4142-BC16-FDA4B29B02E6}" type="pres">
      <dgm:prSet presAssocID="{70D82603-6981-4576-B57C-89D763BB98F3}" presName="negativeSpace" presStyleCnt="0"/>
      <dgm:spPr/>
    </dgm:pt>
    <dgm:pt modelId="{9C4830A4-8DD8-4CB8-803C-847450DC0E97}" type="pres">
      <dgm:prSet presAssocID="{70D82603-6981-4576-B57C-89D763BB98F3}" presName="childText" presStyleLbl="conFgAcc1" presStyleIdx="10" presStyleCnt="11">
        <dgm:presLayoutVars>
          <dgm:bulletEnabled val="1"/>
        </dgm:presLayoutVars>
      </dgm:prSet>
      <dgm:spPr/>
    </dgm:pt>
  </dgm:ptLst>
  <dgm:cxnLst>
    <dgm:cxn modelId="{6CCF2E01-A2B4-423C-BA60-8157EDA92A81}" type="presOf" srcId="{EC8F00D1-2BD8-4BDC-B0EF-7B9E77E7634F}" destId="{4A8E436B-0A10-4CCF-8510-9BCE8D28884E}" srcOrd="1" destOrd="0" presId="urn:microsoft.com/office/officeart/2005/8/layout/list1"/>
    <dgm:cxn modelId="{CEBB9B01-7EC7-479F-B61E-4D8355D4EAAA}" srcId="{CFCE7BA2-DB5A-4ED5-8CF9-92E65BE059AF}" destId="{D0916E22-D8AA-4764-8B28-D5961B563C76}" srcOrd="8" destOrd="0" parTransId="{6BDB4C69-D541-448C-A52F-D10284E159B7}" sibTransId="{54D439E5-AC3B-488A-903F-5D0F61D3D6F5}"/>
    <dgm:cxn modelId="{525ABF02-188A-4730-AE38-6829BE973FDB}" srcId="{CFCE7BA2-DB5A-4ED5-8CF9-92E65BE059AF}" destId="{48377C07-3138-4206-8B70-A4005CAE7350}" srcOrd="0" destOrd="0" parTransId="{A6A02796-3DCE-4A5F-AB46-19FB9135730A}" sibTransId="{7960A88C-CA87-4AFB-A4EF-0E9A273A93D1}"/>
    <dgm:cxn modelId="{5FD9EE05-B9B9-48D2-9400-4590C0030E08}" srcId="{75EA6DE6-7185-43C8-8650-AF7B41F9EA5F}" destId="{C597BE02-7BA5-4F41-8602-642F14C10C5E}" srcOrd="3" destOrd="0" parTransId="{4F7BD466-D802-47E3-97C0-B2D9ECAAB7F4}" sibTransId="{653DA81C-54B7-42F6-BF47-AA2B58CAF9B9}"/>
    <dgm:cxn modelId="{34052206-FFEF-474D-979B-B41A6FCEDE60}" type="presOf" srcId="{391CD601-24C7-4F80-911B-8E92FA9FA24D}" destId="{B8D6E7D8-8490-401A-9165-2DF4C62F3D47}" srcOrd="1" destOrd="0" presId="urn:microsoft.com/office/officeart/2005/8/layout/list1"/>
    <dgm:cxn modelId="{47FBBA0F-40C2-4FFB-A987-4D8BA9DE455F}" srcId="{CFCE7BA2-DB5A-4ED5-8CF9-92E65BE059AF}" destId="{70D82603-6981-4576-B57C-89D763BB98F3}" srcOrd="10" destOrd="0" parTransId="{284FEAE8-D426-4F82-A946-CFA3A6A53D09}" sibTransId="{575BCE3D-A63D-4330-BB8E-28853E4B4C51}"/>
    <dgm:cxn modelId="{8CE9C515-2FA2-4BFF-9AA7-C669B92925D9}" type="presOf" srcId="{1C7F5C77-BFC9-4D18-BE52-D9AE89FA4E7B}" destId="{C26E1F79-770B-4EEF-AC3C-DCEF6E022A84}" srcOrd="1" destOrd="0" presId="urn:microsoft.com/office/officeart/2005/8/layout/list1"/>
    <dgm:cxn modelId="{88540018-907F-41EB-99CC-783A820397FC}" type="presOf" srcId="{EC8F00D1-2BD8-4BDC-B0EF-7B9E77E7634F}" destId="{8D0D57DA-25D9-4A3A-8DC4-57B841BE4C3D}" srcOrd="0" destOrd="0" presId="urn:microsoft.com/office/officeart/2005/8/layout/list1"/>
    <dgm:cxn modelId="{39A0C818-748B-4796-8FFA-8DB16048AD02}" type="presOf" srcId="{9E011104-3524-4170-91F4-2B765F8B37FC}" destId="{CA68B483-8ABE-408E-9E6F-9890337FC822}" srcOrd="1" destOrd="0" presId="urn:microsoft.com/office/officeart/2005/8/layout/list1"/>
    <dgm:cxn modelId="{722A4321-6790-4986-9CE4-89A72C2C1871}" srcId="{CFCE7BA2-DB5A-4ED5-8CF9-92E65BE059AF}" destId="{5E02064A-818D-4AFD-9589-1A8606943534}" srcOrd="3" destOrd="0" parTransId="{99A2AB32-A750-4578-A0AF-AB9AE5CD6BB3}" sibTransId="{6B723E3F-C3AB-46C5-82B0-3E9B5BFD70E3}"/>
    <dgm:cxn modelId="{AD4E1122-1450-4510-96DE-553B6B985612}" type="presOf" srcId="{70D82603-6981-4576-B57C-89D763BB98F3}" destId="{D7900F8D-7245-4ECA-8B53-4E0B383546C7}" srcOrd="0" destOrd="0" presId="urn:microsoft.com/office/officeart/2005/8/layout/list1"/>
    <dgm:cxn modelId="{223DC124-E374-48BA-A785-0D7DF269C777}" type="presOf" srcId="{70D82603-6981-4576-B57C-89D763BB98F3}" destId="{5207118F-65E7-4AA3-9BD5-AACA77AD9C2D}" srcOrd="1" destOrd="0" presId="urn:microsoft.com/office/officeart/2005/8/layout/list1"/>
    <dgm:cxn modelId="{E1F3DE25-7CF4-4F12-8998-719B0DCD9148}" srcId="{CFCE7BA2-DB5A-4ED5-8CF9-92E65BE059AF}" destId="{1C7F5C77-BFC9-4D18-BE52-D9AE89FA4E7B}" srcOrd="6" destOrd="0" parTransId="{F914FBD4-6487-46F2-B38A-6D6532637092}" sibTransId="{6B2EDF02-9A8B-48A6-BC33-34B25ED29399}"/>
    <dgm:cxn modelId="{D2635927-BBC5-489A-98B2-F9123AA03AF0}" srcId="{75EA6DE6-7185-43C8-8650-AF7B41F9EA5F}" destId="{A66EFDC6-C49D-4A62-9B5A-5253D611E6AB}" srcOrd="0" destOrd="0" parTransId="{074753B1-0A58-4AE2-BA65-29F70048B0F8}" sibTransId="{924473A9-8343-4D89-BE37-783DD34E3505}"/>
    <dgm:cxn modelId="{4DBE9238-0C09-4FB5-9E0A-F38A53530695}" srcId="{75EA6DE6-7185-43C8-8650-AF7B41F9EA5F}" destId="{23483F62-6596-4C69-8E9E-43F1C1E7871A}" srcOrd="1" destOrd="0" parTransId="{2617E463-156E-449F-A376-729FDA2AD575}" sibTransId="{E803D26C-7642-40AA-BB4B-272ACCB0E473}"/>
    <dgm:cxn modelId="{967A6743-9EE3-47C8-A5B0-D14F6D07563A}" srcId="{CFCE7BA2-DB5A-4ED5-8CF9-92E65BE059AF}" destId="{EC8F00D1-2BD8-4BDC-B0EF-7B9E77E7634F}" srcOrd="7" destOrd="0" parTransId="{E88A79C5-577C-403C-9E68-DC21A7FA0076}" sibTransId="{871CED5E-4A90-41BA-A2FD-E179428C1F59}"/>
    <dgm:cxn modelId="{D3BBA143-FDC4-4186-88A4-0C34566A88D0}" type="presOf" srcId="{D0916E22-D8AA-4764-8B28-D5961B563C76}" destId="{857D2C2D-6055-4C01-B62E-D5E0064F200A}" srcOrd="0" destOrd="0" presId="urn:microsoft.com/office/officeart/2005/8/layout/list1"/>
    <dgm:cxn modelId="{7716CE63-5B68-4775-918B-E1B0832FC861}" type="presOf" srcId="{FA01FD22-2AC4-43A0-B7C5-0406CD6DA365}" destId="{7D9AE3B6-E95C-4AF5-8481-A0C96E5BB2CE}" srcOrd="0" destOrd="0" presId="urn:microsoft.com/office/officeart/2005/8/layout/list1"/>
    <dgm:cxn modelId="{A0FDD264-9FF4-4ED3-BCA7-6D1FFF54750E}" type="presOf" srcId="{C597BE02-7BA5-4F41-8602-642F14C10C5E}" destId="{2D8577A7-A563-4C68-BDBC-6425B33B817C}" srcOrd="0" destOrd="3" presId="urn:microsoft.com/office/officeart/2005/8/layout/list1"/>
    <dgm:cxn modelId="{A333E449-1AF6-4EFA-BB80-767E3E6B3BF0}" srcId="{75EA6DE6-7185-43C8-8650-AF7B41F9EA5F}" destId="{6B152DFB-028D-4DC8-AFF6-A5AA30BED10C}" srcOrd="2" destOrd="0" parTransId="{FF52E8BD-87FD-4D2B-A3E5-5B093FB54418}" sibTransId="{160E41E0-8C88-4A81-9AFE-3500B04ECA03}"/>
    <dgm:cxn modelId="{76C0286E-2E5C-4083-8D93-457EE371EB54}" type="presOf" srcId="{5E02064A-818D-4AFD-9589-1A8606943534}" destId="{81596BFA-5544-4DDA-856E-DD86D1FEE28B}" srcOrd="1" destOrd="0" presId="urn:microsoft.com/office/officeart/2005/8/layout/list1"/>
    <dgm:cxn modelId="{797CE371-0E1E-4CF4-B48A-7FA3A9C32418}" type="presOf" srcId="{48377C07-3138-4206-8B70-A4005CAE7350}" destId="{3254F549-C9E9-405D-9787-FFFFA6BBD6E2}" srcOrd="1" destOrd="0" presId="urn:microsoft.com/office/officeart/2005/8/layout/list1"/>
    <dgm:cxn modelId="{315A5452-2830-4E64-9E39-657CB1ADDFBF}" srcId="{CFCE7BA2-DB5A-4ED5-8CF9-92E65BE059AF}" destId="{DD483F8E-873A-495E-9C35-DCD878334409}" srcOrd="9" destOrd="0" parTransId="{BDEF425B-0EED-438E-A274-DFF6D0F4E482}" sibTransId="{402F24D2-E570-46AD-B5F1-860BB109D29E}"/>
    <dgm:cxn modelId="{D398D653-444A-47D4-86EE-6E1FBCEC1105}" type="presOf" srcId="{75EA6DE6-7185-43C8-8650-AF7B41F9EA5F}" destId="{E64E4094-AEB5-4B17-B973-AD0D7DB4096F}" srcOrd="1" destOrd="0" presId="urn:microsoft.com/office/officeart/2005/8/layout/list1"/>
    <dgm:cxn modelId="{0229E37D-CBEF-486D-A7E4-82524CC4A544}" type="presOf" srcId="{6B152DFB-028D-4DC8-AFF6-A5AA30BED10C}" destId="{2D8577A7-A563-4C68-BDBC-6425B33B817C}" srcOrd="0" destOrd="2" presId="urn:microsoft.com/office/officeart/2005/8/layout/list1"/>
    <dgm:cxn modelId="{7EA4AC7F-DBE7-4E5D-9D4B-F0AE7EA8D776}" type="presOf" srcId="{48377C07-3138-4206-8B70-A4005CAE7350}" destId="{6357A445-2BBF-4320-8027-5F82CDB5DFFA}" srcOrd="0" destOrd="0" presId="urn:microsoft.com/office/officeart/2005/8/layout/list1"/>
    <dgm:cxn modelId="{4BD71680-2529-4AC5-92E8-E103F5916DF3}" type="presOf" srcId="{DD483F8E-873A-495E-9C35-DCD878334409}" destId="{C08F43DB-7F1D-41FB-8C0F-4EC6D0F78AEC}" srcOrd="1" destOrd="0" presId="urn:microsoft.com/office/officeart/2005/8/layout/list1"/>
    <dgm:cxn modelId="{39FAD680-4DE7-493D-8984-82F70FE0E19D}" type="presOf" srcId="{D0916E22-D8AA-4764-8B28-D5961B563C76}" destId="{D6F8CDE0-9CE1-4AF2-ABD1-CB194451D755}" srcOrd="1" destOrd="0" presId="urn:microsoft.com/office/officeart/2005/8/layout/list1"/>
    <dgm:cxn modelId="{D7E5888E-6455-4459-9482-58833CA6B60E}" type="presOf" srcId="{23483F62-6596-4C69-8E9E-43F1C1E7871A}" destId="{2D8577A7-A563-4C68-BDBC-6425B33B817C}" srcOrd="0" destOrd="1" presId="urn:microsoft.com/office/officeart/2005/8/layout/list1"/>
    <dgm:cxn modelId="{A2DDCCB0-96F8-4784-BFF1-DC5FBC45C211}" srcId="{CFCE7BA2-DB5A-4ED5-8CF9-92E65BE059AF}" destId="{391CD601-24C7-4F80-911B-8E92FA9FA24D}" srcOrd="1" destOrd="0" parTransId="{255B8503-03A1-4B29-BABA-5301A828EC98}" sibTransId="{26CA3EE1-FBF7-4D13-AFDE-A2B55739A292}"/>
    <dgm:cxn modelId="{242C6FB3-151B-40B6-B2F9-B05331166D41}" type="presOf" srcId="{75EA6DE6-7185-43C8-8650-AF7B41F9EA5F}" destId="{C836EA37-92D7-4120-9212-5362E8D14B02}" srcOrd="0" destOrd="0" presId="urn:microsoft.com/office/officeart/2005/8/layout/list1"/>
    <dgm:cxn modelId="{B09FAEB4-F965-40B1-9DD7-379DAF6610AC}" type="presOf" srcId="{CFCE7BA2-DB5A-4ED5-8CF9-92E65BE059AF}" destId="{A31CD69E-9FDE-4374-A1AE-E2734FC74DE8}" srcOrd="0" destOrd="0" presId="urn:microsoft.com/office/officeart/2005/8/layout/list1"/>
    <dgm:cxn modelId="{F6AA00B8-D0E9-4301-B7A4-FBE738977182}" type="presOf" srcId="{DD483F8E-873A-495E-9C35-DCD878334409}" destId="{F9760CEE-8B32-435B-8AFE-C3A98D025B55}" srcOrd="0" destOrd="0" presId="urn:microsoft.com/office/officeart/2005/8/layout/list1"/>
    <dgm:cxn modelId="{A5E89AC8-328B-4FF6-A185-1F45115A85AC}" type="presOf" srcId="{A66EFDC6-C49D-4A62-9B5A-5253D611E6AB}" destId="{2D8577A7-A563-4C68-BDBC-6425B33B817C}" srcOrd="0" destOrd="0" presId="urn:microsoft.com/office/officeart/2005/8/layout/list1"/>
    <dgm:cxn modelId="{4C8D64D0-00B4-4A40-988C-D31895CAD53A}" type="presOf" srcId="{391CD601-24C7-4F80-911B-8E92FA9FA24D}" destId="{E96E0A97-7239-4CBC-8241-5FA3E049745F}" srcOrd="0" destOrd="0" presId="urn:microsoft.com/office/officeart/2005/8/layout/list1"/>
    <dgm:cxn modelId="{9ACB93D3-EE6C-4A97-815D-E0E65B71835B}" type="presOf" srcId="{FA01FD22-2AC4-43A0-B7C5-0406CD6DA365}" destId="{00AB9191-FDA0-446E-89DF-5BAC3A4D53A7}" srcOrd="1" destOrd="0" presId="urn:microsoft.com/office/officeart/2005/8/layout/list1"/>
    <dgm:cxn modelId="{FB7202E0-9280-4097-8108-A376BD4D3100}" srcId="{CFCE7BA2-DB5A-4ED5-8CF9-92E65BE059AF}" destId="{75EA6DE6-7185-43C8-8650-AF7B41F9EA5F}" srcOrd="5" destOrd="0" parTransId="{262E995A-1FA0-40BB-B236-5F1A9F2EC1ED}" sibTransId="{63B97E9B-D55B-4EED-8DC3-A32EABB0467A}"/>
    <dgm:cxn modelId="{7BD5BDEC-F88F-4F78-A94C-D1B56AC0C8E0}" type="presOf" srcId="{9E011104-3524-4170-91F4-2B765F8B37FC}" destId="{1F44E440-AAA3-4463-A7D6-60E56149D484}" srcOrd="0" destOrd="0" presId="urn:microsoft.com/office/officeart/2005/8/layout/list1"/>
    <dgm:cxn modelId="{72F35EF0-018C-441D-A365-A5A26D2B35E9}" type="presOf" srcId="{5E02064A-818D-4AFD-9589-1A8606943534}" destId="{592B95A1-829A-4B6B-B36B-B36B031BDCB0}" srcOrd="0" destOrd="0" presId="urn:microsoft.com/office/officeart/2005/8/layout/list1"/>
    <dgm:cxn modelId="{321B30F7-ED9C-495F-BEE8-805A870C9BED}" srcId="{CFCE7BA2-DB5A-4ED5-8CF9-92E65BE059AF}" destId="{FA01FD22-2AC4-43A0-B7C5-0406CD6DA365}" srcOrd="2" destOrd="0" parTransId="{C16EB375-5517-4080-98CE-3B0ACC08298A}" sibTransId="{8784B129-58D2-4B00-AC5D-91FCFBF7B986}"/>
    <dgm:cxn modelId="{22C351F9-CC3F-4254-A76D-7DF2A563049A}" srcId="{CFCE7BA2-DB5A-4ED5-8CF9-92E65BE059AF}" destId="{9E011104-3524-4170-91F4-2B765F8B37FC}" srcOrd="4" destOrd="0" parTransId="{23473C39-6194-495B-88DF-46CD37016967}" sibTransId="{CEC9CEBC-3DD2-40DF-8020-45D11C337919}"/>
    <dgm:cxn modelId="{54BCBEF9-5EAF-44E1-913C-2021F7C74EF4}" type="presOf" srcId="{1C7F5C77-BFC9-4D18-BE52-D9AE89FA4E7B}" destId="{147FD9AE-0F5F-4B83-88AF-6F7EB75CB95C}" srcOrd="0" destOrd="0" presId="urn:microsoft.com/office/officeart/2005/8/layout/list1"/>
    <dgm:cxn modelId="{E785D1D5-47C6-4FEE-B427-C3CD3AD18837}" type="presParOf" srcId="{A31CD69E-9FDE-4374-A1AE-E2734FC74DE8}" destId="{CAC1F554-E968-4051-B3CA-59EDDD675876}" srcOrd="0" destOrd="0" presId="urn:microsoft.com/office/officeart/2005/8/layout/list1"/>
    <dgm:cxn modelId="{D9E52787-3B6D-4C59-8770-855AD4BF14D0}" type="presParOf" srcId="{CAC1F554-E968-4051-B3CA-59EDDD675876}" destId="{6357A445-2BBF-4320-8027-5F82CDB5DFFA}" srcOrd="0" destOrd="0" presId="urn:microsoft.com/office/officeart/2005/8/layout/list1"/>
    <dgm:cxn modelId="{44AC6EC1-C18F-4E97-99CA-1DF9E4D17A26}" type="presParOf" srcId="{CAC1F554-E968-4051-B3CA-59EDDD675876}" destId="{3254F549-C9E9-405D-9787-FFFFA6BBD6E2}" srcOrd="1" destOrd="0" presId="urn:microsoft.com/office/officeart/2005/8/layout/list1"/>
    <dgm:cxn modelId="{AACF3F10-28BF-455F-BEB4-12C2067C1099}" type="presParOf" srcId="{A31CD69E-9FDE-4374-A1AE-E2734FC74DE8}" destId="{30467C16-50ED-4FB8-96C7-8B64D56689C3}" srcOrd="1" destOrd="0" presId="urn:microsoft.com/office/officeart/2005/8/layout/list1"/>
    <dgm:cxn modelId="{80F180B8-378B-4992-AE6A-D8EC5B06309D}" type="presParOf" srcId="{A31CD69E-9FDE-4374-A1AE-E2734FC74DE8}" destId="{9E1D85EC-CFEF-40FC-B000-3640A52FF958}" srcOrd="2" destOrd="0" presId="urn:microsoft.com/office/officeart/2005/8/layout/list1"/>
    <dgm:cxn modelId="{34EC74B6-AF8A-48B0-8302-E2B21860EF10}" type="presParOf" srcId="{A31CD69E-9FDE-4374-A1AE-E2734FC74DE8}" destId="{F552F4CD-CA48-4A96-873F-716EF379666C}" srcOrd="3" destOrd="0" presId="urn:microsoft.com/office/officeart/2005/8/layout/list1"/>
    <dgm:cxn modelId="{C3713015-04E4-482D-8A34-A766D7B745CA}" type="presParOf" srcId="{A31CD69E-9FDE-4374-A1AE-E2734FC74DE8}" destId="{992502C2-80E8-462D-A69E-E7E7C9190AD8}" srcOrd="4" destOrd="0" presId="urn:microsoft.com/office/officeart/2005/8/layout/list1"/>
    <dgm:cxn modelId="{994D571A-A525-49A9-813D-693B312C3FB1}" type="presParOf" srcId="{992502C2-80E8-462D-A69E-E7E7C9190AD8}" destId="{E96E0A97-7239-4CBC-8241-5FA3E049745F}" srcOrd="0" destOrd="0" presId="urn:microsoft.com/office/officeart/2005/8/layout/list1"/>
    <dgm:cxn modelId="{C75E46A6-BDD7-4ED0-8192-A27ECEAEFCB9}" type="presParOf" srcId="{992502C2-80E8-462D-A69E-E7E7C9190AD8}" destId="{B8D6E7D8-8490-401A-9165-2DF4C62F3D47}" srcOrd="1" destOrd="0" presId="urn:microsoft.com/office/officeart/2005/8/layout/list1"/>
    <dgm:cxn modelId="{466F3A60-B6B7-4E22-AAA8-90DB575CAC2B}" type="presParOf" srcId="{A31CD69E-9FDE-4374-A1AE-E2734FC74DE8}" destId="{65A6222A-93EA-4499-AFD4-EAB74FB26929}" srcOrd="5" destOrd="0" presId="urn:microsoft.com/office/officeart/2005/8/layout/list1"/>
    <dgm:cxn modelId="{738B18AC-CA62-403D-B9B6-81A3C8794122}" type="presParOf" srcId="{A31CD69E-9FDE-4374-A1AE-E2734FC74DE8}" destId="{09FB03D3-091D-4B5D-94FF-8F1B0B734584}" srcOrd="6" destOrd="0" presId="urn:microsoft.com/office/officeart/2005/8/layout/list1"/>
    <dgm:cxn modelId="{066C5E33-9E98-4E2E-A83E-E46E924D8EF7}" type="presParOf" srcId="{A31CD69E-9FDE-4374-A1AE-E2734FC74DE8}" destId="{FC8E1774-A1BF-4607-A503-714C5F714092}" srcOrd="7" destOrd="0" presId="urn:microsoft.com/office/officeart/2005/8/layout/list1"/>
    <dgm:cxn modelId="{ADEC2577-A7A2-43C7-AA3A-1DC3B1302AA1}" type="presParOf" srcId="{A31CD69E-9FDE-4374-A1AE-E2734FC74DE8}" destId="{0A62D9A2-AD4D-4DCA-AE0E-C3B2E764C69F}" srcOrd="8" destOrd="0" presId="urn:microsoft.com/office/officeart/2005/8/layout/list1"/>
    <dgm:cxn modelId="{11869214-97ED-4BB0-A334-A2ECBC195CEB}" type="presParOf" srcId="{0A62D9A2-AD4D-4DCA-AE0E-C3B2E764C69F}" destId="{7D9AE3B6-E95C-4AF5-8481-A0C96E5BB2CE}" srcOrd="0" destOrd="0" presId="urn:microsoft.com/office/officeart/2005/8/layout/list1"/>
    <dgm:cxn modelId="{75563CFA-CE4C-4323-97F3-BDC0C37E7AA9}" type="presParOf" srcId="{0A62D9A2-AD4D-4DCA-AE0E-C3B2E764C69F}" destId="{00AB9191-FDA0-446E-89DF-5BAC3A4D53A7}" srcOrd="1" destOrd="0" presId="urn:microsoft.com/office/officeart/2005/8/layout/list1"/>
    <dgm:cxn modelId="{04B94DA2-38DF-44EB-9FD2-3DA6DDFA852C}" type="presParOf" srcId="{A31CD69E-9FDE-4374-A1AE-E2734FC74DE8}" destId="{D795D455-135F-456E-A95B-2D288FFE5422}" srcOrd="9" destOrd="0" presId="urn:microsoft.com/office/officeart/2005/8/layout/list1"/>
    <dgm:cxn modelId="{F0D0AC33-1119-4AD4-9BA4-2F1C1EAD2DE2}" type="presParOf" srcId="{A31CD69E-9FDE-4374-A1AE-E2734FC74DE8}" destId="{F45A0C53-0E5E-4CDE-B060-AC6C067F1EA0}" srcOrd="10" destOrd="0" presId="urn:microsoft.com/office/officeart/2005/8/layout/list1"/>
    <dgm:cxn modelId="{5744B13B-BF2D-4768-9F0C-BDA1A2998B59}" type="presParOf" srcId="{A31CD69E-9FDE-4374-A1AE-E2734FC74DE8}" destId="{9B6722F1-1BF2-4717-BED5-7AB080649A91}" srcOrd="11" destOrd="0" presId="urn:microsoft.com/office/officeart/2005/8/layout/list1"/>
    <dgm:cxn modelId="{33493F59-CA67-4E6E-99BD-54809A1C6FC7}" type="presParOf" srcId="{A31CD69E-9FDE-4374-A1AE-E2734FC74DE8}" destId="{A99CAF19-323B-407B-82B6-3B4EDA2F3F31}" srcOrd="12" destOrd="0" presId="urn:microsoft.com/office/officeart/2005/8/layout/list1"/>
    <dgm:cxn modelId="{5A7742F7-61A4-41AA-B687-8682EA2334DC}" type="presParOf" srcId="{A99CAF19-323B-407B-82B6-3B4EDA2F3F31}" destId="{592B95A1-829A-4B6B-B36B-B36B031BDCB0}" srcOrd="0" destOrd="0" presId="urn:microsoft.com/office/officeart/2005/8/layout/list1"/>
    <dgm:cxn modelId="{76AB3F0E-4F35-405D-B2F1-E973A20347B8}" type="presParOf" srcId="{A99CAF19-323B-407B-82B6-3B4EDA2F3F31}" destId="{81596BFA-5544-4DDA-856E-DD86D1FEE28B}" srcOrd="1" destOrd="0" presId="urn:microsoft.com/office/officeart/2005/8/layout/list1"/>
    <dgm:cxn modelId="{122F5B7D-1B2D-4701-B234-09CC254890BC}" type="presParOf" srcId="{A31CD69E-9FDE-4374-A1AE-E2734FC74DE8}" destId="{B71F188A-1FC9-4430-A317-B354B9EBE382}" srcOrd="13" destOrd="0" presId="urn:microsoft.com/office/officeart/2005/8/layout/list1"/>
    <dgm:cxn modelId="{9E795286-9198-4BC0-B4FB-C922622B1E5C}" type="presParOf" srcId="{A31CD69E-9FDE-4374-A1AE-E2734FC74DE8}" destId="{6708D9BE-E01C-4089-92C4-196A2781448E}" srcOrd="14" destOrd="0" presId="urn:microsoft.com/office/officeart/2005/8/layout/list1"/>
    <dgm:cxn modelId="{F1D6337C-C1DE-4A02-9604-9E03F5E20B7F}" type="presParOf" srcId="{A31CD69E-9FDE-4374-A1AE-E2734FC74DE8}" destId="{FA76E4E3-6199-46FD-A3D3-916C50E810D8}" srcOrd="15" destOrd="0" presId="urn:microsoft.com/office/officeart/2005/8/layout/list1"/>
    <dgm:cxn modelId="{79749484-D250-4DAF-8FA8-6B6F59CBB156}" type="presParOf" srcId="{A31CD69E-9FDE-4374-A1AE-E2734FC74DE8}" destId="{5F34E6FB-B4F8-41CF-BC75-036EBC926216}" srcOrd="16" destOrd="0" presId="urn:microsoft.com/office/officeart/2005/8/layout/list1"/>
    <dgm:cxn modelId="{A0424CFD-7683-4B85-B56A-8EBDF4F560FA}" type="presParOf" srcId="{5F34E6FB-B4F8-41CF-BC75-036EBC926216}" destId="{1F44E440-AAA3-4463-A7D6-60E56149D484}" srcOrd="0" destOrd="0" presId="urn:microsoft.com/office/officeart/2005/8/layout/list1"/>
    <dgm:cxn modelId="{77F8545E-76C1-4AA7-8FF7-3297ACCE4DCD}" type="presParOf" srcId="{5F34E6FB-B4F8-41CF-BC75-036EBC926216}" destId="{CA68B483-8ABE-408E-9E6F-9890337FC822}" srcOrd="1" destOrd="0" presId="urn:microsoft.com/office/officeart/2005/8/layout/list1"/>
    <dgm:cxn modelId="{0FB7F969-C52B-4A80-B6C7-928B60B04B8F}" type="presParOf" srcId="{A31CD69E-9FDE-4374-A1AE-E2734FC74DE8}" destId="{D3FE6F40-CE06-43A1-A214-BD6F2CAA2D4F}" srcOrd="17" destOrd="0" presId="urn:microsoft.com/office/officeart/2005/8/layout/list1"/>
    <dgm:cxn modelId="{EC649BE7-3C5B-4F2C-97CD-69C8FC477FB8}" type="presParOf" srcId="{A31CD69E-9FDE-4374-A1AE-E2734FC74DE8}" destId="{61811902-5517-4914-A340-8E9EF398BE4E}" srcOrd="18" destOrd="0" presId="urn:microsoft.com/office/officeart/2005/8/layout/list1"/>
    <dgm:cxn modelId="{0F394333-CE8C-4AB9-ADEB-C04947211205}" type="presParOf" srcId="{A31CD69E-9FDE-4374-A1AE-E2734FC74DE8}" destId="{74326706-737D-48B4-A06F-11D8970D1DAB}" srcOrd="19" destOrd="0" presId="urn:microsoft.com/office/officeart/2005/8/layout/list1"/>
    <dgm:cxn modelId="{CF484B57-D039-47E2-B206-72A0DEA8BBC4}" type="presParOf" srcId="{A31CD69E-9FDE-4374-A1AE-E2734FC74DE8}" destId="{54578267-9D7B-4653-8C1E-DFE36A924702}" srcOrd="20" destOrd="0" presId="urn:microsoft.com/office/officeart/2005/8/layout/list1"/>
    <dgm:cxn modelId="{3A0C8E85-878C-4960-A128-09600720DD4D}" type="presParOf" srcId="{54578267-9D7B-4653-8C1E-DFE36A924702}" destId="{C836EA37-92D7-4120-9212-5362E8D14B02}" srcOrd="0" destOrd="0" presId="urn:microsoft.com/office/officeart/2005/8/layout/list1"/>
    <dgm:cxn modelId="{A2BB5C24-332D-467A-8371-776CB2BBE6FC}" type="presParOf" srcId="{54578267-9D7B-4653-8C1E-DFE36A924702}" destId="{E64E4094-AEB5-4B17-B973-AD0D7DB4096F}" srcOrd="1" destOrd="0" presId="urn:microsoft.com/office/officeart/2005/8/layout/list1"/>
    <dgm:cxn modelId="{8893781F-7A3B-436B-96AD-9C4C093A61B6}" type="presParOf" srcId="{A31CD69E-9FDE-4374-A1AE-E2734FC74DE8}" destId="{4C0FBC6F-F21A-4313-B1B0-21FD74E3B429}" srcOrd="21" destOrd="0" presId="urn:microsoft.com/office/officeart/2005/8/layout/list1"/>
    <dgm:cxn modelId="{EBD94308-1D73-4EA6-833E-EF10EEFFA3CE}" type="presParOf" srcId="{A31CD69E-9FDE-4374-A1AE-E2734FC74DE8}" destId="{2D8577A7-A563-4C68-BDBC-6425B33B817C}" srcOrd="22" destOrd="0" presId="urn:microsoft.com/office/officeart/2005/8/layout/list1"/>
    <dgm:cxn modelId="{EBA7DD01-CA16-463C-96F5-C5EAC2434EC1}" type="presParOf" srcId="{A31CD69E-9FDE-4374-A1AE-E2734FC74DE8}" destId="{986539C0-64CF-4557-AE2C-DE16F565C821}" srcOrd="23" destOrd="0" presId="urn:microsoft.com/office/officeart/2005/8/layout/list1"/>
    <dgm:cxn modelId="{F6F7F9B6-0387-4096-A6D3-3D394107D3F9}" type="presParOf" srcId="{A31CD69E-9FDE-4374-A1AE-E2734FC74DE8}" destId="{27029ECA-6973-4854-A310-4F98C278A1FF}" srcOrd="24" destOrd="0" presId="urn:microsoft.com/office/officeart/2005/8/layout/list1"/>
    <dgm:cxn modelId="{3CBA817C-286E-470D-AD4D-F008314CEC58}" type="presParOf" srcId="{27029ECA-6973-4854-A310-4F98C278A1FF}" destId="{147FD9AE-0F5F-4B83-88AF-6F7EB75CB95C}" srcOrd="0" destOrd="0" presId="urn:microsoft.com/office/officeart/2005/8/layout/list1"/>
    <dgm:cxn modelId="{41C3F41E-F549-4988-8C2D-CD27683C9328}" type="presParOf" srcId="{27029ECA-6973-4854-A310-4F98C278A1FF}" destId="{C26E1F79-770B-4EEF-AC3C-DCEF6E022A84}" srcOrd="1" destOrd="0" presId="urn:microsoft.com/office/officeart/2005/8/layout/list1"/>
    <dgm:cxn modelId="{598F03A1-3492-4AF2-A49D-240F2214C3CB}" type="presParOf" srcId="{A31CD69E-9FDE-4374-A1AE-E2734FC74DE8}" destId="{82D1D0CC-5DB6-46E1-B6A4-BD81136CFEAA}" srcOrd="25" destOrd="0" presId="urn:microsoft.com/office/officeart/2005/8/layout/list1"/>
    <dgm:cxn modelId="{96116C1C-D237-4B32-A599-4E72EC0682F4}" type="presParOf" srcId="{A31CD69E-9FDE-4374-A1AE-E2734FC74DE8}" destId="{77E0FFBA-0BFE-4F61-B649-8F0C65D49D20}" srcOrd="26" destOrd="0" presId="urn:microsoft.com/office/officeart/2005/8/layout/list1"/>
    <dgm:cxn modelId="{34FA7F2B-ADD8-42CF-9CCD-A4725DD3D275}" type="presParOf" srcId="{A31CD69E-9FDE-4374-A1AE-E2734FC74DE8}" destId="{80F6C975-C5F6-4900-A3E5-F529EDD76DA4}" srcOrd="27" destOrd="0" presId="urn:microsoft.com/office/officeart/2005/8/layout/list1"/>
    <dgm:cxn modelId="{AAD34B08-9F05-4CC3-B71E-AFC4D62A1BCA}" type="presParOf" srcId="{A31CD69E-9FDE-4374-A1AE-E2734FC74DE8}" destId="{3BE9943A-8A73-489B-A07D-D9F5D7B7FAC7}" srcOrd="28" destOrd="0" presId="urn:microsoft.com/office/officeart/2005/8/layout/list1"/>
    <dgm:cxn modelId="{92881E77-9D21-4B2B-9369-776171B2ABED}" type="presParOf" srcId="{3BE9943A-8A73-489B-A07D-D9F5D7B7FAC7}" destId="{8D0D57DA-25D9-4A3A-8DC4-57B841BE4C3D}" srcOrd="0" destOrd="0" presId="urn:microsoft.com/office/officeart/2005/8/layout/list1"/>
    <dgm:cxn modelId="{FDDC8AE3-5204-42AA-985B-B50DA7D268B5}" type="presParOf" srcId="{3BE9943A-8A73-489B-A07D-D9F5D7B7FAC7}" destId="{4A8E436B-0A10-4CCF-8510-9BCE8D28884E}" srcOrd="1" destOrd="0" presId="urn:microsoft.com/office/officeart/2005/8/layout/list1"/>
    <dgm:cxn modelId="{5CE5006C-7B5D-4C09-8995-B4DC5A6FD5D7}" type="presParOf" srcId="{A31CD69E-9FDE-4374-A1AE-E2734FC74DE8}" destId="{7A3AD08F-C897-4AAF-836C-0E588FEAA78C}" srcOrd="29" destOrd="0" presId="urn:microsoft.com/office/officeart/2005/8/layout/list1"/>
    <dgm:cxn modelId="{73350218-BFE3-437A-9AAE-C21A590BCEFB}" type="presParOf" srcId="{A31CD69E-9FDE-4374-A1AE-E2734FC74DE8}" destId="{AF09B785-30FE-4155-A1C4-0725EEB858CF}" srcOrd="30" destOrd="0" presId="urn:microsoft.com/office/officeart/2005/8/layout/list1"/>
    <dgm:cxn modelId="{3A546951-5E0F-4DB9-A88B-D0FDF9863B80}" type="presParOf" srcId="{A31CD69E-9FDE-4374-A1AE-E2734FC74DE8}" destId="{F97A157A-CD27-426B-B57C-F9BC1FA2FBB3}" srcOrd="31" destOrd="0" presId="urn:microsoft.com/office/officeart/2005/8/layout/list1"/>
    <dgm:cxn modelId="{CC5689B2-C07E-4C7B-ABD5-1E2E03BAE72C}" type="presParOf" srcId="{A31CD69E-9FDE-4374-A1AE-E2734FC74DE8}" destId="{91C132EC-9ABD-4051-A08C-35840883964A}" srcOrd="32" destOrd="0" presId="urn:microsoft.com/office/officeart/2005/8/layout/list1"/>
    <dgm:cxn modelId="{BCE674D3-B157-45A3-81A7-02A841B4F362}" type="presParOf" srcId="{91C132EC-9ABD-4051-A08C-35840883964A}" destId="{857D2C2D-6055-4C01-B62E-D5E0064F200A}" srcOrd="0" destOrd="0" presId="urn:microsoft.com/office/officeart/2005/8/layout/list1"/>
    <dgm:cxn modelId="{46BEB320-958F-4BF4-9ED4-83F7867C33C7}" type="presParOf" srcId="{91C132EC-9ABD-4051-A08C-35840883964A}" destId="{D6F8CDE0-9CE1-4AF2-ABD1-CB194451D755}" srcOrd="1" destOrd="0" presId="urn:microsoft.com/office/officeart/2005/8/layout/list1"/>
    <dgm:cxn modelId="{5E84616A-FD6C-4E2F-8DE5-EC7BE815EB1B}" type="presParOf" srcId="{A31CD69E-9FDE-4374-A1AE-E2734FC74DE8}" destId="{1673138D-E455-43B8-A112-D41DE9C39388}" srcOrd="33" destOrd="0" presId="urn:microsoft.com/office/officeart/2005/8/layout/list1"/>
    <dgm:cxn modelId="{C46465AB-1316-458E-836B-F3223527112F}" type="presParOf" srcId="{A31CD69E-9FDE-4374-A1AE-E2734FC74DE8}" destId="{3E5718B6-70C3-4BE6-BA10-95FFEF43319B}" srcOrd="34" destOrd="0" presId="urn:microsoft.com/office/officeart/2005/8/layout/list1"/>
    <dgm:cxn modelId="{9A5C94FA-E56F-4CFB-B3A1-E735C30193F8}" type="presParOf" srcId="{A31CD69E-9FDE-4374-A1AE-E2734FC74DE8}" destId="{270A4BB9-FC07-4862-9C75-FEF1509A6184}" srcOrd="35" destOrd="0" presId="urn:microsoft.com/office/officeart/2005/8/layout/list1"/>
    <dgm:cxn modelId="{66C1FE7C-C6BD-4A00-B364-02BA6C318794}" type="presParOf" srcId="{A31CD69E-9FDE-4374-A1AE-E2734FC74DE8}" destId="{6841854E-0A6A-43E7-883F-F15A02FD2CAD}" srcOrd="36" destOrd="0" presId="urn:microsoft.com/office/officeart/2005/8/layout/list1"/>
    <dgm:cxn modelId="{6CB90193-3023-4D21-B8F3-8C25408B00A0}" type="presParOf" srcId="{6841854E-0A6A-43E7-883F-F15A02FD2CAD}" destId="{F9760CEE-8B32-435B-8AFE-C3A98D025B55}" srcOrd="0" destOrd="0" presId="urn:microsoft.com/office/officeart/2005/8/layout/list1"/>
    <dgm:cxn modelId="{AF58B480-2E98-4229-9AF8-EC840A0143F5}" type="presParOf" srcId="{6841854E-0A6A-43E7-883F-F15A02FD2CAD}" destId="{C08F43DB-7F1D-41FB-8C0F-4EC6D0F78AEC}" srcOrd="1" destOrd="0" presId="urn:microsoft.com/office/officeart/2005/8/layout/list1"/>
    <dgm:cxn modelId="{95AB69FA-340C-4F0C-ADC8-3EA76196763E}" type="presParOf" srcId="{A31CD69E-9FDE-4374-A1AE-E2734FC74DE8}" destId="{D38F324F-22B1-4037-95A9-19C92FE1618D}" srcOrd="37" destOrd="0" presId="urn:microsoft.com/office/officeart/2005/8/layout/list1"/>
    <dgm:cxn modelId="{637D2738-D7E0-4C52-936F-14BE466A7952}" type="presParOf" srcId="{A31CD69E-9FDE-4374-A1AE-E2734FC74DE8}" destId="{30A1808B-6737-44F2-A9F0-F1F2BAA6A735}" srcOrd="38" destOrd="0" presId="urn:microsoft.com/office/officeart/2005/8/layout/list1"/>
    <dgm:cxn modelId="{7AE74327-9F48-4E1D-8FAE-2C1423C5343C}" type="presParOf" srcId="{A31CD69E-9FDE-4374-A1AE-E2734FC74DE8}" destId="{B8C92538-DD18-40F0-A56C-9C969FF62678}" srcOrd="39" destOrd="0" presId="urn:microsoft.com/office/officeart/2005/8/layout/list1"/>
    <dgm:cxn modelId="{E1992A4A-825D-4132-A967-873A7DC3635C}" type="presParOf" srcId="{A31CD69E-9FDE-4374-A1AE-E2734FC74DE8}" destId="{58E1359A-BCCB-4DC8-A683-DF6B03A6A131}" srcOrd="40" destOrd="0" presId="urn:microsoft.com/office/officeart/2005/8/layout/list1"/>
    <dgm:cxn modelId="{DC4C02D0-4D2F-4101-B9B5-C1FACCCDC12B}" type="presParOf" srcId="{58E1359A-BCCB-4DC8-A683-DF6B03A6A131}" destId="{D7900F8D-7245-4ECA-8B53-4E0B383546C7}" srcOrd="0" destOrd="0" presId="urn:microsoft.com/office/officeart/2005/8/layout/list1"/>
    <dgm:cxn modelId="{6C2EF990-7EDA-4D14-B295-7578BE68C48B}" type="presParOf" srcId="{58E1359A-BCCB-4DC8-A683-DF6B03A6A131}" destId="{5207118F-65E7-4AA3-9BD5-AACA77AD9C2D}" srcOrd="1" destOrd="0" presId="urn:microsoft.com/office/officeart/2005/8/layout/list1"/>
    <dgm:cxn modelId="{48C700AA-D564-4BE4-AB2C-9775E07E5EF9}" type="presParOf" srcId="{A31CD69E-9FDE-4374-A1AE-E2734FC74DE8}" destId="{72CE26CA-87B1-4142-BC16-FDA4B29B02E6}" srcOrd="41" destOrd="0" presId="urn:microsoft.com/office/officeart/2005/8/layout/list1"/>
    <dgm:cxn modelId="{1B3202D3-C242-4721-B0C4-02A16F1F003E}" type="presParOf" srcId="{A31CD69E-9FDE-4374-A1AE-E2734FC74DE8}" destId="{9C4830A4-8DD8-4CB8-803C-847450DC0E97}" srcOrd="4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27E09-B9D4-4715-8FC1-53E0756D5A62}">
      <dsp:nvSpPr>
        <dsp:cNvPr id="0" name=""/>
        <dsp:cNvSpPr/>
      </dsp:nvSpPr>
      <dsp:spPr>
        <a:xfrm>
          <a:off x="-40630" y="1088464"/>
          <a:ext cx="1743076" cy="11068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F70BA1-3B7A-45C5-B5FB-428A4C4084D6}">
      <dsp:nvSpPr>
        <dsp:cNvPr id="0" name=""/>
        <dsp:cNvSpPr/>
      </dsp:nvSpPr>
      <dsp:spPr>
        <a:xfrm>
          <a:off x="153045" y="1272455"/>
          <a:ext cx="1743076" cy="1106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ptos Black" panose="020B0004020202020204" pitchFamily="34" charset="0"/>
            </a:rPr>
            <a:t>Title IX</a:t>
          </a:r>
        </a:p>
      </dsp:txBody>
      <dsp:txXfrm>
        <a:off x="185464" y="1304874"/>
        <a:ext cx="1678238" cy="1042015"/>
      </dsp:txXfrm>
    </dsp:sp>
    <dsp:sp modelId="{51896BE6-3567-4EB3-8B8C-08765BC6C508}">
      <dsp:nvSpPr>
        <dsp:cNvPr id="0" name=""/>
        <dsp:cNvSpPr/>
      </dsp:nvSpPr>
      <dsp:spPr>
        <a:xfrm>
          <a:off x="2132867" y="1109339"/>
          <a:ext cx="1743076" cy="11068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9C925A-78BB-49AC-8A85-E0901B39DE99}">
      <dsp:nvSpPr>
        <dsp:cNvPr id="0" name=""/>
        <dsp:cNvSpPr/>
      </dsp:nvSpPr>
      <dsp:spPr>
        <a:xfrm>
          <a:off x="2326543" y="1293330"/>
          <a:ext cx="1743076" cy="1106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ptos Black" panose="020B0004020202020204" pitchFamily="34" charset="0"/>
            </a:rPr>
            <a:t>Student Conduct</a:t>
          </a:r>
        </a:p>
      </dsp:txBody>
      <dsp:txXfrm>
        <a:off x="2358962" y="1325749"/>
        <a:ext cx="1678238" cy="1042015"/>
      </dsp:txXfrm>
    </dsp:sp>
    <dsp:sp modelId="{FB649FD6-C996-4753-9CC1-9F643DDB5E64}">
      <dsp:nvSpPr>
        <dsp:cNvPr id="0" name=""/>
        <dsp:cNvSpPr/>
      </dsp:nvSpPr>
      <dsp:spPr>
        <a:xfrm>
          <a:off x="4263294" y="1109339"/>
          <a:ext cx="1743076" cy="11068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7F37D3-6C20-4305-B617-AE49E4876AE6}">
      <dsp:nvSpPr>
        <dsp:cNvPr id="0" name=""/>
        <dsp:cNvSpPr/>
      </dsp:nvSpPr>
      <dsp:spPr>
        <a:xfrm>
          <a:off x="4456969" y="1293330"/>
          <a:ext cx="1743076" cy="1106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ptos Black" panose="020B0004020202020204" pitchFamily="34" charset="0"/>
            </a:rPr>
            <a:t>Employee Misconduct (not performance)</a:t>
          </a:r>
        </a:p>
      </dsp:txBody>
      <dsp:txXfrm>
        <a:off x="4489388" y="1325749"/>
        <a:ext cx="1678238" cy="1042015"/>
      </dsp:txXfrm>
    </dsp:sp>
    <dsp:sp modelId="{B7AC4103-EE8D-4AEE-9EDC-6A7C69E0A37C}">
      <dsp:nvSpPr>
        <dsp:cNvPr id="0" name=""/>
        <dsp:cNvSpPr/>
      </dsp:nvSpPr>
      <dsp:spPr>
        <a:xfrm>
          <a:off x="6374861" y="1088464"/>
          <a:ext cx="1743076" cy="11068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F64DDD-5534-4CE9-B4F7-414AFEAD3F6B}">
      <dsp:nvSpPr>
        <dsp:cNvPr id="0" name=""/>
        <dsp:cNvSpPr/>
      </dsp:nvSpPr>
      <dsp:spPr>
        <a:xfrm>
          <a:off x="6568536" y="1272455"/>
          <a:ext cx="1743076" cy="1106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ptos Black" panose="020B0004020202020204" pitchFamily="34" charset="0"/>
            </a:rPr>
            <a:t>Student Complaints</a:t>
          </a:r>
        </a:p>
      </dsp:txBody>
      <dsp:txXfrm>
        <a:off x="6600955" y="1304874"/>
        <a:ext cx="1678238" cy="10420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9F547B-A441-440C-BAD5-0D42FEEA88C7}">
      <dsp:nvSpPr>
        <dsp:cNvPr id="0" name=""/>
        <dsp:cNvSpPr/>
      </dsp:nvSpPr>
      <dsp:spPr>
        <a:xfrm>
          <a:off x="2400388" y="854456"/>
          <a:ext cx="52164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1644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647404" y="897415"/>
        <a:ext cx="27612" cy="5522"/>
      </dsp:txXfrm>
    </dsp:sp>
    <dsp:sp modelId="{86761877-BC6E-4AB2-9722-EEB13524685B}">
      <dsp:nvSpPr>
        <dsp:cNvPr id="0" name=""/>
        <dsp:cNvSpPr/>
      </dsp:nvSpPr>
      <dsp:spPr>
        <a:xfrm>
          <a:off x="1124" y="179857"/>
          <a:ext cx="2401063" cy="14406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654" tIns="123499" rIns="117654" bIns="123499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300" kern="1200" dirty="0">
              <a:highlight>
                <a:srgbClr val="000000"/>
              </a:highlight>
              <a:latin typeface="Aptos Black" panose="020B0004020202020204" pitchFamily="34" charset="0"/>
            </a:rPr>
            <a:t>Identify the Law/ Policy alleged to be broken</a:t>
          </a:r>
        </a:p>
      </dsp:txBody>
      <dsp:txXfrm>
        <a:off x="1124" y="179857"/>
        <a:ext cx="2401063" cy="1440638"/>
      </dsp:txXfrm>
    </dsp:sp>
    <dsp:sp modelId="{7B59A3EF-97AC-4152-AD69-7EF0B0BF1CBA}">
      <dsp:nvSpPr>
        <dsp:cNvPr id="0" name=""/>
        <dsp:cNvSpPr/>
      </dsp:nvSpPr>
      <dsp:spPr>
        <a:xfrm>
          <a:off x="1201656" y="1618696"/>
          <a:ext cx="2953308" cy="521644"/>
        </a:xfrm>
        <a:custGeom>
          <a:avLst/>
          <a:gdLst/>
          <a:ahLst/>
          <a:cxnLst/>
          <a:rect l="0" t="0" r="0" b="0"/>
          <a:pathLst>
            <a:path>
              <a:moveTo>
                <a:pt x="2953308" y="0"/>
              </a:moveTo>
              <a:lnTo>
                <a:pt x="2953308" y="277922"/>
              </a:lnTo>
              <a:lnTo>
                <a:pt x="0" y="277922"/>
              </a:lnTo>
              <a:lnTo>
                <a:pt x="0" y="52164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603198" y="1876757"/>
        <a:ext cx="150224" cy="5522"/>
      </dsp:txXfrm>
    </dsp:sp>
    <dsp:sp modelId="{71BA5CD1-7C08-4688-8AC9-312ACA8DE4E3}">
      <dsp:nvSpPr>
        <dsp:cNvPr id="0" name=""/>
        <dsp:cNvSpPr/>
      </dsp:nvSpPr>
      <dsp:spPr>
        <a:xfrm>
          <a:off x="2954433" y="179857"/>
          <a:ext cx="2401063" cy="14406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654" tIns="123499" rIns="117654" bIns="123499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300" kern="1200" dirty="0">
              <a:highlight>
                <a:srgbClr val="000000"/>
              </a:highlight>
              <a:latin typeface="Aptos Black" panose="020B0004020202020204" pitchFamily="34" charset="0"/>
            </a:rPr>
            <a:t>Break down the Elements of the Law/Policy</a:t>
          </a:r>
        </a:p>
      </dsp:txBody>
      <dsp:txXfrm>
        <a:off x="2954433" y="179857"/>
        <a:ext cx="2401063" cy="1440638"/>
      </dsp:txXfrm>
    </dsp:sp>
    <dsp:sp modelId="{212B859D-B17A-47D3-A624-4481BBF2CC97}">
      <dsp:nvSpPr>
        <dsp:cNvPr id="0" name=""/>
        <dsp:cNvSpPr/>
      </dsp:nvSpPr>
      <dsp:spPr>
        <a:xfrm>
          <a:off x="2400388" y="2847340"/>
          <a:ext cx="52164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21644" y="45720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647404" y="2890298"/>
        <a:ext cx="27612" cy="5522"/>
      </dsp:txXfrm>
    </dsp:sp>
    <dsp:sp modelId="{6116DF1D-1572-4DA8-8A3B-4B7567D392C3}">
      <dsp:nvSpPr>
        <dsp:cNvPr id="0" name=""/>
        <dsp:cNvSpPr/>
      </dsp:nvSpPr>
      <dsp:spPr>
        <a:xfrm>
          <a:off x="1124" y="2172740"/>
          <a:ext cx="2401063" cy="14406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654" tIns="123499" rIns="117654" bIns="123499" numCol="1" spcCol="1270" anchor="t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300" kern="1200">
              <a:highlight>
                <a:srgbClr val="000000"/>
              </a:highlight>
              <a:latin typeface="Aptos Black" panose="020B0004020202020204" pitchFamily="34" charset="0"/>
            </a:rPr>
            <a:t>Review the Facts</a:t>
          </a:r>
          <a:endParaRPr lang="en-US" sz="1300" kern="1200" dirty="0">
            <a:highlight>
              <a:srgbClr val="000000"/>
            </a:highlight>
            <a:latin typeface="Aptos Black" panose="020B0004020202020204" pitchFamily="34" charset="0"/>
          </a:endParaRPr>
        </a:p>
        <a:p>
          <a:pPr marL="57150" lvl="1" indent="-57150" algn="ctr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b="1" kern="1200">
              <a:highlight>
                <a:srgbClr val="000000"/>
              </a:highlight>
              <a:latin typeface="Aptos Black" panose="020B0004020202020204" pitchFamily="34" charset="0"/>
            </a:rPr>
            <a:t>Investigators Report</a:t>
          </a:r>
          <a:endParaRPr lang="en-US" sz="1000" b="1" kern="1200" dirty="0">
            <a:highlight>
              <a:srgbClr val="000000"/>
            </a:highlight>
            <a:latin typeface="Aptos Black" panose="020B0004020202020204" pitchFamily="34" charset="0"/>
          </a:endParaRPr>
        </a:p>
        <a:p>
          <a:pPr marL="57150" lvl="1" indent="-57150" algn="ctr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b="1" kern="1200">
              <a:highlight>
                <a:srgbClr val="000000"/>
              </a:highlight>
              <a:latin typeface="Aptos Black" panose="020B0004020202020204" pitchFamily="34" charset="0"/>
            </a:rPr>
            <a:t>Are there unanswered questions – how will you get the information?</a:t>
          </a:r>
          <a:endParaRPr lang="en-US" sz="1000" b="1" kern="1200" dirty="0">
            <a:highlight>
              <a:srgbClr val="000000"/>
            </a:highlight>
            <a:latin typeface="Aptos Black" panose="020B0004020202020204" pitchFamily="34" charset="0"/>
          </a:endParaRPr>
        </a:p>
        <a:p>
          <a:pPr marL="114300" lvl="2" indent="-57150" algn="ctr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b="1" kern="1200">
              <a:highlight>
                <a:srgbClr val="000000"/>
              </a:highlight>
              <a:latin typeface="Aptos Black" panose="020B0004020202020204" pitchFamily="34" charset="0"/>
            </a:rPr>
            <a:t>Follow up with Investigator</a:t>
          </a:r>
          <a:endParaRPr lang="en-US" sz="1000" b="1" kern="1200" dirty="0">
            <a:highlight>
              <a:srgbClr val="000000"/>
            </a:highlight>
            <a:latin typeface="Aptos Black" panose="020B0004020202020204" pitchFamily="34" charset="0"/>
          </a:endParaRPr>
        </a:p>
        <a:p>
          <a:pPr marL="114300" lvl="2" indent="-57150" algn="ctr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b="1" kern="1200">
              <a:highlight>
                <a:srgbClr val="000000"/>
              </a:highlight>
              <a:latin typeface="Aptos Black" panose="020B0004020202020204" pitchFamily="34" charset="0"/>
            </a:rPr>
            <a:t>Live questioning (identify party, witness, etc.)</a:t>
          </a:r>
          <a:endParaRPr lang="en-US" sz="1000" b="1" kern="1200" dirty="0">
            <a:highlight>
              <a:srgbClr val="000000"/>
            </a:highlight>
            <a:latin typeface="Aptos Black" panose="020B0004020202020204" pitchFamily="34" charset="0"/>
          </a:endParaRPr>
        </a:p>
      </dsp:txBody>
      <dsp:txXfrm>
        <a:off x="1124" y="2172740"/>
        <a:ext cx="2401063" cy="1440638"/>
      </dsp:txXfrm>
    </dsp:sp>
    <dsp:sp modelId="{8BDC34EA-3E88-468D-BB1E-6505152EBBC2}">
      <dsp:nvSpPr>
        <dsp:cNvPr id="0" name=""/>
        <dsp:cNvSpPr/>
      </dsp:nvSpPr>
      <dsp:spPr>
        <a:xfrm>
          <a:off x="1208091" y="3611579"/>
          <a:ext cx="2946873" cy="455577"/>
        </a:xfrm>
        <a:custGeom>
          <a:avLst/>
          <a:gdLst/>
          <a:ahLst/>
          <a:cxnLst/>
          <a:rect l="0" t="0" r="0" b="0"/>
          <a:pathLst>
            <a:path>
              <a:moveTo>
                <a:pt x="2946873" y="0"/>
              </a:moveTo>
              <a:lnTo>
                <a:pt x="2946873" y="244888"/>
              </a:lnTo>
              <a:lnTo>
                <a:pt x="0" y="244888"/>
              </a:lnTo>
              <a:lnTo>
                <a:pt x="0" y="455577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606860" y="3836606"/>
        <a:ext cx="149335" cy="5522"/>
      </dsp:txXfrm>
    </dsp:sp>
    <dsp:sp modelId="{1E49B9A2-8114-4025-AD69-115663FB8303}">
      <dsp:nvSpPr>
        <dsp:cNvPr id="0" name=""/>
        <dsp:cNvSpPr/>
      </dsp:nvSpPr>
      <dsp:spPr>
        <a:xfrm>
          <a:off x="2954433" y="2172740"/>
          <a:ext cx="2401063" cy="14406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654" tIns="123499" rIns="117654" bIns="123499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300" kern="1200" dirty="0">
              <a:highlight>
                <a:srgbClr val="000000"/>
              </a:highlight>
              <a:latin typeface="Aptos Black" panose="020B0004020202020204" pitchFamily="34" charset="0"/>
            </a:rPr>
            <a:t>Weigh the Evidence</a:t>
          </a:r>
        </a:p>
      </dsp:txBody>
      <dsp:txXfrm>
        <a:off x="2954433" y="2172740"/>
        <a:ext cx="2401063" cy="1440638"/>
      </dsp:txXfrm>
    </dsp:sp>
    <dsp:sp modelId="{0E6FC5F5-F116-4FC5-85EB-71DC4E24BF0C}">
      <dsp:nvSpPr>
        <dsp:cNvPr id="0" name=""/>
        <dsp:cNvSpPr/>
      </dsp:nvSpPr>
      <dsp:spPr>
        <a:xfrm>
          <a:off x="7559" y="4099556"/>
          <a:ext cx="2401063" cy="14406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654" tIns="123499" rIns="117654" bIns="123499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300" kern="1200" dirty="0">
              <a:highlight>
                <a:srgbClr val="000000"/>
              </a:highlight>
              <a:latin typeface="Aptos Black" panose="020B0004020202020204" pitchFamily="34" charset="0"/>
            </a:rPr>
            <a:t>Make the best decision</a:t>
          </a:r>
        </a:p>
      </dsp:txBody>
      <dsp:txXfrm>
        <a:off x="7559" y="4099556"/>
        <a:ext cx="2401063" cy="144063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C33678-2D3B-4528-98D6-5B935851B354}">
      <dsp:nvSpPr>
        <dsp:cNvPr id="0" name=""/>
        <dsp:cNvSpPr/>
      </dsp:nvSpPr>
      <dsp:spPr>
        <a:xfrm>
          <a:off x="0" y="3127"/>
          <a:ext cx="5266146" cy="137538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27FE0C-D31A-441C-A078-2AE4EBD05BCC}">
      <dsp:nvSpPr>
        <dsp:cNvPr id="0" name=""/>
        <dsp:cNvSpPr/>
      </dsp:nvSpPr>
      <dsp:spPr>
        <a:xfrm>
          <a:off x="416053" y="312589"/>
          <a:ext cx="757200" cy="75646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93EDE7-5CF4-4CC9-AB2D-37A535220D88}">
      <dsp:nvSpPr>
        <dsp:cNvPr id="0" name=""/>
        <dsp:cNvSpPr/>
      </dsp:nvSpPr>
      <dsp:spPr>
        <a:xfrm>
          <a:off x="1589308" y="3127"/>
          <a:ext cx="3627959" cy="14626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801" tIns="154801" rIns="154801" bIns="15480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latin typeface="Aptos Black" panose="020B0004020202020204" pitchFamily="34" charset="0"/>
            </a:rPr>
            <a:t>The University</a:t>
          </a:r>
        </a:p>
      </dsp:txBody>
      <dsp:txXfrm>
        <a:off x="1589308" y="3127"/>
        <a:ext cx="3627959" cy="1462688"/>
      </dsp:txXfrm>
    </dsp:sp>
    <dsp:sp modelId="{6BAE59AE-26B8-4556-82C6-B71C961E5977}">
      <dsp:nvSpPr>
        <dsp:cNvPr id="0" name=""/>
        <dsp:cNvSpPr/>
      </dsp:nvSpPr>
      <dsp:spPr>
        <a:xfrm>
          <a:off x="0" y="1777450"/>
          <a:ext cx="5266146" cy="137538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60B107-FC27-418B-AA1C-97787DF2FB85}">
      <dsp:nvSpPr>
        <dsp:cNvPr id="0" name=""/>
        <dsp:cNvSpPr/>
      </dsp:nvSpPr>
      <dsp:spPr>
        <a:xfrm>
          <a:off x="416053" y="2140950"/>
          <a:ext cx="757200" cy="75646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A7D0C7-A31B-43BA-8707-CEE4E95388A3}">
      <dsp:nvSpPr>
        <dsp:cNvPr id="0" name=""/>
        <dsp:cNvSpPr/>
      </dsp:nvSpPr>
      <dsp:spPr>
        <a:xfrm>
          <a:off x="1589308" y="1831489"/>
          <a:ext cx="3627959" cy="14626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801" tIns="154801" rIns="154801" bIns="15480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latin typeface="Aptos Black" panose="020B0004020202020204" pitchFamily="34" charset="0"/>
            </a:rPr>
            <a:t>All Employees</a:t>
          </a:r>
        </a:p>
      </dsp:txBody>
      <dsp:txXfrm>
        <a:off x="1589308" y="1831489"/>
        <a:ext cx="3627959" cy="1462688"/>
      </dsp:txXfrm>
    </dsp:sp>
    <dsp:sp modelId="{B8A30CFD-401D-4313-BA72-88ED3515694E}">
      <dsp:nvSpPr>
        <dsp:cNvPr id="0" name=""/>
        <dsp:cNvSpPr/>
      </dsp:nvSpPr>
      <dsp:spPr>
        <a:xfrm>
          <a:off x="0" y="3659850"/>
          <a:ext cx="5266146" cy="137538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54CEF5-7B40-4B50-90FF-E0B78AE00C8D}">
      <dsp:nvSpPr>
        <dsp:cNvPr id="0" name=""/>
        <dsp:cNvSpPr/>
      </dsp:nvSpPr>
      <dsp:spPr>
        <a:xfrm>
          <a:off x="416460" y="3969311"/>
          <a:ext cx="757200" cy="75646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D34BD9-4C6E-49E1-831D-D91A00EC36B9}">
      <dsp:nvSpPr>
        <dsp:cNvPr id="0" name=""/>
        <dsp:cNvSpPr/>
      </dsp:nvSpPr>
      <dsp:spPr>
        <a:xfrm>
          <a:off x="1137520" y="3659850"/>
          <a:ext cx="3274968" cy="14626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801" tIns="154801" rIns="154801" bIns="154801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>
              <a:latin typeface="Aptos Black" panose="020B0004020202020204" pitchFamily="34" charset="0"/>
            </a:rPr>
            <a:t>Vendors / Third parties</a:t>
          </a:r>
        </a:p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>
              <a:latin typeface="Aptos Black" panose="020B0004020202020204" pitchFamily="34" charset="0"/>
            </a:rPr>
            <a:t>*To the extent we can control</a:t>
          </a:r>
          <a:r>
            <a:rPr lang="en-US" sz="1200" kern="1200" dirty="0">
              <a:latin typeface="Aptos Black" panose="020B0004020202020204" pitchFamily="34" charset="0"/>
            </a:rPr>
            <a:t>*</a:t>
          </a:r>
        </a:p>
      </dsp:txBody>
      <dsp:txXfrm>
        <a:off x="1137520" y="3659850"/>
        <a:ext cx="3274968" cy="1462688"/>
      </dsp:txXfrm>
    </dsp:sp>
    <dsp:sp modelId="{BB0F9953-B506-4D74-AD3D-65A8D3EB39F5}">
      <dsp:nvSpPr>
        <dsp:cNvPr id="0" name=""/>
        <dsp:cNvSpPr/>
      </dsp:nvSpPr>
      <dsp:spPr>
        <a:xfrm flipH="1">
          <a:off x="4482382" y="3659850"/>
          <a:ext cx="160332" cy="1375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562" tIns="145562" rIns="145562" bIns="145562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4482382" y="3659850"/>
        <a:ext cx="160332" cy="137538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AE6CF8-E771-4DA2-9DEC-F9C8A63595B8}">
      <dsp:nvSpPr>
        <dsp:cNvPr id="0" name=""/>
        <dsp:cNvSpPr/>
      </dsp:nvSpPr>
      <dsp:spPr>
        <a:xfrm>
          <a:off x="41" y="57799"/>
          <a:ext cx="3931323" cy="10987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Aptos Black" panose="020B0004020202020204" pitchFamily="34" charset="0"/>
            </a:rPr>
            <a:t>A VIOLATION OF TITLE IX (or other law) </a:t>
          </a:r>
          <a:r>
            <a:rPr lang="en-US" sz="1700" b="1" i="1" u="sng" kern="1200" dirty="0">
              <a:latin typeface="Aptos Black" panose="020B0004020202020204" pitchFamily="34" charset="0"/>
            </a:rPr>
            <a:t>WILL</a:t>
          </a:r>
          <a:r>
            <a:rPr lang="en-US" sz="1700" kern="1200" dirty="0">
              <a:latin typeface="Aptos Black" panose="020B0004020202020204" pitchFamily="34" charset="0"/>
            </a:rPr>
            <a:t> RESULT IN DISCIPLINARY ACTION AND/OR </a:t>
          </a:r>
          <a:r>
            <a:rPr lang="en-US" sz="1700" i="1" kern="1200" dirty="0">
              <a:latin typeface="Aptos Black" panose="020B0004020202020204" pitchFamily="34" charset="0"/>
            </a:rPr>
            <a:t>RESTORATIVE </a:t>
          </a:r>
          <a:r>
            <a:rPr lang="en-US" sz="1700" kern="1200" dirty="0">
              <a:latin typeface="Aptos Black" panose="020B0004020202020204" pitchFamily="34" charset="0"/>
            </a:rPr>
            <a:t>ACTIONS</a:t>
          </a:r>
        </a:p>
      </dsp:txBody>
      <dsp:txXfrm>
        <a:off x="41" y="57799"/>
        <a:ext cx="3931323" cy="1098747"/>
      </dsp:txXfrm>
    </dsp:sp>
    <dsp:sp modelId="{9D5C73D4-2667-4D8B-B8A0-B124A5AC0BE5}">
      <dsp:nvSpPr>
        <dsp:cNvPr id="0" name=""/>
        <dsp:cNvSpPr/>
      </dsp:nvSpPr>
      <dsp:spPr>
        <a:xfrm>
          <a:off x="1" y="1171968"/>
          <a:ext cx="3931323" cy="9566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i="1" kern="1200" dirty="0">
              <a:latin typeface="Aptos Black" panose="020B0004020202020204" pitchFamily="34" charset="0"/>
            </a:rPr>
            <a:t>There is NO discretion. The University MUST correct it.</a:t>
          </a:r>
        </a:p>
      </dsp:txBody>
      <dsp:txXfrm>
        <a:off x="1" y="1171968"/>
        <a:ext cx="3931323" cy="956632"/>
      </dsp:txXfrm>
    </dsp:sp>
    <dsp:sp modelId="{9674F62A-5CF1-46A0-96D6-A7FF560A34BB}">
      <dsp:nvSpPr>
        <dsp:cNvPr id="0" name=""/>
        <dsp:cNvSpPr/>
      </dsp:nvSpPr>
      <dsp:spPr>
        <a:xfrm>
          <a:off x="4481750" y="57799"/>
          <a:ext cx="3931323" cy="10987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69088" rIns="120904" bIns="6908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latin typeface="Aptos Black" panose="020B0004020202020204" pitchFamily="34" charset="0"/>
            </a:rPr>
            <a:t>NGU POLICY VIOLATIONS</a:t>
          </a:r>
          <a:r>
            <a:rPr lang="en-US" sz="1700" kern="1200" dirty="0">
              <a:solidFill>
                <a:srgbClr val="C00000"/>
              </a:solidFill>
              <a:latin typeface="Aptos Black" panose="020B0004020202020204" pitchFamily="34" charset="0"/>
            </a:rPr>
            <a:t> </a:t>
          </a:r>
          <a:r>
            <a:rPr lang="en-US" sz="1700" b="1" i="1" u="sng" kern="1200" dirty="0">
              <a:latin typeface="Aptos Black" panose="020B0004020202020204" pitchFamily="34" charset="0"/>
            </a:rPr>
            <a:t>MAY </a:t>
          </a:r>
          <a:r>
            <a:rPr lang="en-US" sz="1700" kern="1200" dirty="0">
              <a:latin typeface="Aptos Black" panose="020B0004020202020204" pitchFamily="34" charset="0"/>
            </a:rPr>
            <a:t> ALSO RESULT IN DISPLINARY AND/OR RESTORATIVE ACTIONS</a:t>
          </a:r>
        </a:p>
      </dsp:txBody>
      <dsp:txXfrm>
        <a:off x="4481750" y="57799"/>
        <a:ext cx="3931323" cy="1098747"/>
      </dsp:txXfrm>
    </dsp:sp>
    <dsp:sp modelId="{0EF23EB0-AFFE-4AE0-BDCF-6F4C665FC301}">
      <dsp:nvSpPr>
        <dsp:cNvPr id="0" name=""/>
        <dsp:cNvSpPr/>
      </dsp:nvSpPr>
      <dsp:spPr>
        <a:xfrm>
          <a:off x="4481750" y="1156547"/>
          <a:ext cx="3931323" cy="9566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700" i="1" kern="1200" dirty="0">
              <a:latin typeface="Aptos Black" panose="020B0004020202020204" pitchFamily="34" charset="0"/>
            </a:rPr>
            <a:t>It is within the discretion of the University how and when to enforce violations.</a:t>
          </a:r>
        </a:p>
      </dsp:txBody>
      <dsp:txXfrm>
        <a:off x="4481750" y="1156547"/>
        <a:ext cx="3931323" cy="9566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8D9BCE-3831-487C-A68B-263FBD7B0D75}">
      <dsp:nvSpPr>
        <dsp:cNvPr id="0" name=""/>
        <dsp:cNvSpPr/>
      </dsp:nvSpPr>
      <dsp:spPr>
        <a:xfrm>
          <a:off x="0" y="1981198"/>
          <a:ext cx="8312784" cy="1327695"/>
        </a:xfrm>
        <a:prstGeom prst="rect">
          <a:avLst/>
        </a:prstGeom>
        <a:gradFill rotWithShape="0">
          <a:gsLst>
            <a:gs pos="0">
              <a:schemeClr val="accent1">
                <a:lumMod val="67000"/>
              </a:schemeClr>
            </a:gs>
            <a:gs pos="100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</a:gra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ptos Black" panose="020B0004020202020204" pitchFamily="34" charset="0"/>
            </a:rPr>
            <a:t>POSITIVE AS WELL AS NEGATIVE TREATMENT</a:t>
          </a:r>
        </a:p>
      </dsp:txBody>
      <dsp:txXfrm>
        <a:off x="0" y="1981198"/>
        <a:ext cx="8312784" cy="716955"/>
      </dsp:txXfrm>
    </dsp:sp>
    <dsp:sp modelId="{7A53AC69-A76E-4A0D-9A6F-9CCE7B91DA1B}">
      <dsp:nvSpPr>
        <dsp:cNvPr id="0" name=""/>
        <dsp:cNvSpPr/>
      </dsp:nvSpPr>
      <dsp:spPr>
        <a:xfrm>
          <a:off x="0" y="2742059"/>
          <a:ext cx="4156391" cy="6107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Aptos Black" panose="020B0004020202020204" pitchFamily="34" charset="0"/>
            </a:rPr>
            <a:t>NOT ASSIGNING FEMALE STUDENTS LATE NIGHT CLASSES</a:t>
          </a:r>
        </a:p>
      </dsp:txBody>
      <dsp:txXfrm>
        <a:off x="0" y="2742059"/>
        <a:ext cx="4156391" cy="610739"/>
      </dsp:txXfrm>
    </dsp:sp>
    <dsp:sp modelId="{56B3FA3F-81DE-4814-A649-D948876A6110}">
      <dsp:nvSpPr>
        <dsp:cNvPr id="0" name=""/>
        <dsp:cNvSpPr/>
      </dsp:nvSpPr>
      <dsp:spPr>
        <a:xfrm>
          <a:off x="4156392" y="2713993"/>
          <a:ext cx="4156391" cy="61073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>
              <a:latin typeface="Aptos Black" panose="020B0004020202020204" pitchFamily="34" charset="0"/>
            </a:rPr>
            <a:t>TREATING MALE COMPLAINANTS LESS COMPASSIONATELY THAN FEMALE COMPLAINANTS</a:t>
          </a:r>
        </a:p>
      </dsp:txBody>
      <dsp:txXfrm>
        <a:off x="4156392" y="2713993"/>
        <a:ext cx="4156391" cy="610739"/>
      </dsp:txXfrm>
    </dsp:sp>
    <dsp:sp modelId="{B1C71F25-7C25-4542-9D98-7369EE986919}">
      <dsp:nvSpPr>
        <dsp:cNvPr id="0" name=""/>
        <dsp:cNvSpPr/>
      </dsp:nvSpPr>
      <dsp:spPr>
        <a:xfrm rot="10800000">
          <a:off x="0" y="1511"/>
          <a:ext cx="8312784" cy="2041995"/>
        </a:xfrm>
        <a:prstGeom prst="upArrowCallout">
          <a:avLst/>
        </a:prstGeom>
        <a:gradFill rotWithShape="0">
          <a:gsLst>
            <a:gs pos="0">
              <a:schemeClr val="accent1">
                <a:lumMod val="67000"/>
              </a:schemeClr>
            </a:gs>
            <a:gs pos="87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</a:gra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Aptos Black" panose="020B0004020202020204" pitchFamily="34" charset="0"/>
            </a:rPr>
            <a:t>HE OR SHE WAS </a:t>
          </a:r>
          <a:r>
            <a:rPr lang="en-US" sz="1800" b="1" kern="1200" dirty="0">
              <a:latin typeface="Aptos Black" panose="020B0004020202020204" pitchFamily="34" charset="0"/>
            </a:rPr>
            <a:t>TREATED </a:t>
          </a:r>
          <a:r>
            <a:rPr lang="en-US" sz="1800" kern="1200" dirty="0">
              <a:latin typeface="Aptos Black" panose="020B0004020202020204" pitchFamily="34" charset="0"/>
            </a:rPr>
            <a:t>DIFFERENTLY THAN OTHER EMPLOYEES/STUDENTS WHO WERE SIMILARLY SITUATED, AND THAT THE DIFFERENCE WAS BASED ON THE PROTECTED CATEGORY OF THE COMPLAINANT.</a:t>
          </a:r>
        </a:p>
      </dsp:txBody>
      <dsp:txXfrm rot="10800000">
        <a:off x="0" y="1511"/>
        <a:ext cx="8312784" cy="132682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1D85EC-CFEF-40FC-B000-3640A52FF958}">
      <dsp:nvSpPr>
        <dsp:cNvPr id="0" name=""/>
        <dsp:cNvSpPr/>
      </dsp:nvSpPr>
      <dsp:spPr>
        <a:xfrm>
          <a:off x="0" y="153343"/>
          <a:ext cx="57105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54F549-C9E9-405D-9787-FFFFA6BBD6E2}">
      <dsp:nvSpPr>
        <dsp:cNvPr id="0" name=""/>
        <dsp:cNvSpPr/>
      </dsp:nvSpPr>
      <dsp:spPr>
        <a:xfrm>
          <a:off x="285527" y="5743"/>
          <a:ext cx="3997388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092" tIns="0" rIns="151092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Aptos Black" panose="020B0004020202020204" pitchFamily="34" charset="0"/>
            </a:rPr>
            <a:t>Initial/Process Meeting with Complainant</a:t>
          </a:r>
        </a:p>
      </dsp:txBody>
      <dsp:txXfrm>
        <a:off x="299937" y="20153"/>
        <a:ext cx="3968568" cy="266380"/>
      </dsp:txXfrm>
    </dsp:sp>
    <dsp:sp modelId="{09FB03D3-091D-4B5D-94FF-8F1B0B734584}">
      <dsp:nvSpPr>
        <dsp:cNvPr id="0" name=""/>
        <dsp:cNvSpPr/>
      </dsp:nvSpPr>
      <dsp:spPr>
        <a:xfrm>
          <a:off x="0" y="606943"/>
          <a:ext cx="57105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D6E7D8-8490-401A-9165-2DF4C62F3D47}">
      <dsp:nvSpPr>
        <dsp:cNvPr id="0" name=""/>
        <dsp:cNvSpPr/>
      </dsp:nvSpPr>
      <dsp:spPr>
        <a:xfrm>
          <a:off x="285527" y="459343"/>
          <a:ext cx="3997388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092" tIns="0" rIns="151092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Aptos Black" panose="020B0004020202020204" pitchFamily="34" charset="0"/>
            </a:rPr>
            <a:t>Notice of Allegations provided Respondent/Process Meeting</a:t>
          </a:r>
        </a:p>
      </dsp:txBody>
      <dsp:txXfrm>
        <a:off x="299937" y="473753"/>
        <a:ext cx="3968568" cy="266380"/>
      </dsp:txXfrm>
    </dsp:sp>
    <dsp:sp modelId="{F45A0C53-0E5E-4CDE-B060-AC6C067F1EA0}">
      <dsp:nvSpPr>
        <dsp:cNvPr id="0" name=""/>
        <dsp:cNvSpPr/>
      </dsp:nvSpPr>
      <dsp:spPr>
        <a:xfrm>
          <a:off x="0" y="1060543"/>
          <a:ext cx="57105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AB9191-FDA0-446E-89DF-5BAC3A4D53A7}">
      <dsp:nvSpPr>
        <dsp:cNvPr id="0" name=""/>
        <dsp:cNvSpPr/>
      </dsp:nvSpPr>
      <dsp:spPr>
        <a:xfrm>
          <a:off x="285527" y="912943"/>
          <a:ext cx="3997388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092" tIns="0" rIns="151092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Aptos Black" panose="020B0004020202020204" pitchFamily="34" charset="0"/>
            </a:rPr>
            <a:t>Interim Measures</a:t>
          </a:r>
        </a:p>
      </dsp:txBody>
      <dsp:txXfrm>
        <a:off x="299937" y="927353"/>
        <a:ext cx="3968568" cy="266380"/>
      </dsp:txXfrm>
    </dsp:sp>
    <dsp:sp modelId="{6708D9BE-E01C-4089-92C4-196A2781448E}">
      <dsp:nvSpPr>
        <dsp:cNvPr id="0" name=""/>
        <dsp:cNvSpPr/>
      </dsp:nvSpPr>
      <dsp:spPr>
        <a:xfrm>
          <a:off x="0" y="1514143"/>
          <a:ext cx="57105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596BFA-5544-4DDA-856E-DD86D1FEE28B}">
      <dsp:nvSpPr>
        <dsp:cNvPr id="0" name=""/>
        <dsp:cNvSpPr/>
      </dsp:nvSpPr>
      <dsp:spPr>
        <a:xfrm>
          <a:off x="285527" y="1366543"/>
          <a:ext cx="3997388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092" tIns="0" rIns="151092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Aptos Black" panose="020B0004020202020204" pitchFamily="34" charset="0"/>
            </a:rPr>
            <a:t>List of Community Resources provided</a:t>
          </a:r>
        </a:p>
      </dsp:txBody>
      <dsp:txXfrm>
        <a:off x="299937" y="1380953"/>
        <a:ext cx="3968568" cy="266380"/>
      </dsp:txXfrm>
    </dsp:sp>
    <dsp:sp modelId="{61811902-5517-4914-A340-8E9EF398BE4E}">
      <dsp:nvSpPr>
        <dsp:cNvPr id="0" name=""/>
        <dsp:cNvSpPr/>
      </dsp:nvSpPr>
      <dsp:spPr>
        <a:xfrm>
          <a:off x="0" y="1967743"/>
          <a:ext cx="57105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68B483-8ABE-408E-9E6F-9890337FC822}">
      <dsp:nvSpPr>
        <dsp:cNvPr id="0" name=""/>
        <dsp:cNvSpPr/>
      </dsp:nvSpPr>
      <dsp:spPr>
        <a:xfrm>
          <a:off x="285527" y="1820143"/>
          <a:ext cx="3997388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092" tIns="0" rIns="151092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Aptos Black" panose="020B0004020202020204" pitchFamily="34" charset="0"/>
            </a:rPr>
            <a:t>Interview of Parties</a:t>
          </a:r>
        </a:p>
      </dsp:txBody>
      <dsp:txXfrm>
        <a:off x="299937" y="1834553"/>
        <a:ext cx="3968568" cy="266380"/>
      </dsp:txXfrm>
    </dsp:sp>
    <dsp:sp modelId="{2D8577A7-A563-4C68-BDBC-6425B33B817C}">
      <dsp:nvSpPr>
        <dsp:cNvPr id="0" name=""/>
        <dsp:cNvSpPr/>
      </dsp:nvSpPr>
      <dsp:spPr>
        <a:xfrm>
          <a:off x="0" y="2421343"/>
          <a:ext cx="5710554" cy="913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3203" tIns="208280" rIns="443203" bIns="7112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latin typeface="Aptos Black" panose="020B0004020202020204" pitchFamily="34" charset="0"/>
            </a:rPr>
            <a:t>Rebut the other’s statements and witness’s statements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latin typeface="Aptos Black" panose="020B0004020202020204" pitchFamily="34" charset="0"/>
            </a:rPr>
            <a:t>Identify/present fact witnesses and evidence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latin typeface="Aptos Black" panose="020B0004020202020204" pitchFamily="34" charset="0"/>
            </a:rPr>
            <a:t>Access to evidence (if any)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>
              <a:latin typeface="Aptos Black" panose="020B0004020202020204" pitchFamily="34" charset="0"/>
            </a:rPr>
            <a:t>Right to an advisor/participation by a lawyer</a:t>
          </a:r>
        </a:p>
      </dsp:txBody>
      <dsp:txXfrm>
        <a:off x="0" y="2421343"/>
        <a:ext cx="5710554" cy="913500"/>
      </dsp:txXfrm>
    </dsp:sp>
    <dsp:sp modelId="{E64E4094-AEB5-4B17-B973-AD0D7DB4096F}">
      <dsp:nvSpPr>
        <dsp:cNvPr id="0" name=""/>
        <dsp:cNvSpPr/>
      </dsp:nvSpPr>
      <dsp:spPr>
        <a:xfrm>
          <a:off x="285527" y="2273743"/>
          <a:ext cx="3997388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092" tIns="0" rIns="151092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Aptos Black" panose="020B0004020202020204" pitchFamily="34" charset="0"/>
            </a:rPr>
            <a:t>Equal opportunity for parties</a:t>
          </a:r>
        </a:p>
      </dsp:txBody>
      <dsp:txXfrm>
        <a:off x="299937" y="2288153"/>
        <a:ext cx="3968568" cy="266380"/>
      </dsp:txXfrm>
    </dsp:sp>
    <dsp:sp modelId="{77E0FFBA-0BFE-4F61-B649-8F0C65D49D20}">
      <dsp:nvSpPr>
        <dsp:cNvPr id="0" name=""/>
        <dsp:cNvSpPr/>
      </dsp:nvSpPr>
      <dsp:spPr>
        <a:xfrm>
          <a:off x="0" y="3536443"/>
          <a:ext cx="57105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6E1F79-770B-4EEF-AC3C-DCEF6E022A84}">
      <dsp:nvSpPr>
        <dsp:cNvPr id="0" name=""/>
        <dsp:cNvSpPr/>
      </dsp:nvSpPr>
      <dsp:spPr>
        <a:xfrm>
          <a:off x="326138" y="3458590"/>
          <a:ext cx="4092606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092" tIns="0" rIns="151092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Aptos Black" panose="020B0004020202020204" pitchFamily="34" charset="0"/>
            </a:rPr>
            <a:t>Participate in pre-hearing meeting (if any)</a:t>
          </a:r>
        </a:p>
      </dsp:txBody>
      <dsp:txXfrm>
        <a:off x="340548" y="3473000"/>
        <a:ext cx="4063786" cy="266380"/>
      </dsp:txXfrm>
    </dsp:sp>
    <dsp:sp modelId="{AF09B785-30FE-4155-A1C4-0725EEB858CF}">
      <dsp:nvSpPr>
        <dsp:cNvPr id="0" name=""/>
        <dsp:cNvSpPr/>
      </dsp:nvSpPr>
      <dsp:spPr>
        <a:xfrm>
          <a:off x="0" y="3990043"/>
          <a:ext cx="57105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8E436B-0A10-4CCF-8510-9BCE8D28884E}">
      <dsp:nvSpPr>
        <dsp:cNvPr id="0" name=""/>
        <dsp:cNvSpPr/>
      </dsp:nvSpPr>
      <dsp:spPr>
        <a:xfrm>
          <a:off x="285527" y="3842443"/>
          <a:ext cx="3997388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092" tIns="0" rIns="151092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Aptos Black" panose="020B0004020202020204" pitchFamily="34" charset="0"/>
            </a:rPr>
            <a:t>Hearing (LIVE for now for Title IX)</a:t>
          </a:r>
        </a:p>
      </dsp:txBody>
      <dsp:txXfrm>
        <a:off x="299937" y="3856853"/>
        <a:ext cx="3968568" cy="266380"/>
      </dsp:txXfrm>
    </dsp:sp>
    <dsp:sp modelId="{3E5718B6-70C3-4BE6-BA10-95FFEF43319B}">
      <dsp:nvSpPr>
        <dsp:cNvPr id="0" name=""/>
        <dsp:cNvSpPr/>
      </dsp:nvSpPr>
      <dsp:spPr>
        <a:xfrm>
          <a:off x="0" y="4443643"/>
          <a:ext cx="57105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F8CDE0-9CE1-4AF2-ABD1-CB194451D755}">
      <dsp:nvSpPr>
        <dsp:cNvPr id="0" name=""/>
        <dsp:cNvSpPr/>
      </dsp:nvSpPr>
      <dsp:spPr>
        <a:xfrm>
          <a:off x="326138" y="4257567"/>
          <a:ext cx="3997388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092" tIns="0" rIns="151092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Aptos Black" panose="020B0004020202020204" pitchFamily="34" charset="0"/>
            </a:rPr>
            <a:t>Cross-examination</a:t>
          </a:r>
        </a:p>
      </dsp:txBody>
      <dsp:txXfrm>
        <a:off x="340548" y="4271977"/>
        <a:ext cx="3968568" cy="266380"/>
      </dsp:txXfrm>
    </dsp:sp>
    <dsp:sp modelId="{30A1808B-6737-44F2-A9F0-F1F2BAA6A735}">
      <dsp:nvSpPr>
        <dsp:cNvPr id="0" name=""/>
        <dsp:cNvSpPr/>
      </dsp:nvSpPr>
      <dsp:spPr>
        <a:xfrm>
          <a:off x="0" y="4897243"/>
          <a:ext cx="57105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8F43DB-7F1D-41FB-8C0F-4EC6D0F78AEC}">
      <dsp:nvSpPr>
        <dsp:cNvPr id="0" name=""/>
        <dsp:cNvSpPr/>
      </dsp:nvSpPr>
      <dsp:spPr>
        <a:xfrm>
          <a:off x="285527" y="4749643"/>
          <a:ext cx="3997388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092" tIns="0" rIns="151092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Aptos Black" panose="020B0004020202020204" pitchFamily="34" charset="0"/>
            </a:rPr>
            <a:t>Written notice of outcome</a:t>
          </a:r>
        </a:p>
      </dsp:txBody>
      <dsp:txXfrm>
        <a:off x="299937" y="4764053"/>
        <a:ext cx="3968568" cy="266380"/>
      </dsp:txXfrm>
    </dsp:sp>
    <dsp:sp modelId="{9C4830A4-8DD8-4CB8-803C-847450DC0E97}">
      <dsp:nvSpPr>
        <dsp:cNvPr id="0" name=""/>
        <dsp:cNvSpPr/>
      </dsp:nvSpPr>
      <dsp:spPr>
        <a:xfrm>
          <a:off x="0" y="5350843"/>
          <a:ext cx="5710554" cy="25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07118F-65E7-4AA3-9BD5-AACA77AD9C2D}">
      <dsp:nvSpPr>
        <dsp:cNvPr id="0" name=""/>
        <dsp:cNvSpPr/>
      </dsp:nvSpPr>
      <dsp:spPr>
        <a:xfrm>
          <a:off x="326138" y="5183813"/>
          <a:ext cx="3997388" cy="295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1092" tIns="0" rIns="151092" bIns="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>
              <a:latin typeface="Aptos Black" panose="020B0004020202020204" pitchFamily="34" charset="0"/>
            </a:rPr>
            <a:t>Right to Appeal</a:t>
          </a:r>
        </a:p>
      </dsp:txBody>
      <dsp:txXfrm>
        <a:off x="340548" y="5198223"/>
        <a:ext cx="3968568" cy="2663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27" cy="350807"/>
          </a:xfrm>
          <a:prstGeom prst="rect">
            <a:avLst/>
          </a:prstGeom>
        </p:spPr>
        <p:txBody>
          <a:bodyPr vert="horz" lIns="83622" tIns="41811" rIns="83622" bIns="41811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907" y="0"/>
            <a:ext cx="4029027" cy="350807"/>
          </a:xfrm>
          <a:prstGeom prst="rect">
            <a:avLst/>
          </a:prstGeom>
        </p:spPr>
        <p:txBody>
          <a:bodyPr vert="horz" lIns="83622" tIns="41811" rIns="83622" bIns="41811" rtlCol="0"/>
          <a:lstStyle>
            <a:lvl1pPr algn="r">
              <a:defRPr sz="1100"/>
            </a:lvl1pPr>
          </a:lstStyle>
          <a:p>
            <a:fld id="{7925E288-191B-4ED2-B18A-76CD2C77995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17850" y="876300"/>
            <a:ext cx="3060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622" tIns="41811" rIns="83622" bIns="418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27" y="3373469"/>
            <a:ext cx="7435946" cy="2760631"/>
          </a:xfrm>
          <a:prstGeom prst="rect">
            <a:avLst/>
          </a:prstGeom>
        </p:spPr>
        <p:txBody>
          <a:bodyPr vert="horz" lIns="83622" tIns="41811" rIns="83622" bIns="418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9594"/>
            <a:ext cx="4029027" cy="350806"/>
          </a:xfrm>
          <a:prstGeom prst="rect">
            <a:avLst/>
          </a:prstGeom>
        </p:spPr>
        <p:txBody>
          <a:bodyPr vert="horz" lIns="83622" tIns="41811" rIns="83622" bIns="41811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907" y="6659594"/>
            <a:ext cx="4029027" cy="350806"/>
          </a:xfrm>
          <a:prstGeom prst="rect">
            <a:avLst/>
          </a:prstGeom>
        </p:spPr>
        <p:txBody>
          <a:bodyPr vert="horz" lIns="83622" tIns="41811" rIns="83622" bIns="41811" rtlCol="0" anchor="b"/>
          <a:lstStyle>
            <a:lvl1pPr algn="r">
              <a:defRPr sz="1100"/>
            </a:lvl1pPr>
          </a:lstStyle>
          <a:p>
            <a:fld id="{7B61AF70-FE7A-4763-A61C-F8BA09A1C6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880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1AF70-FE7A-4763-A61C-F8BA09A1C6F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4345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You are PROTECTING the process not JUST your own bias…… APEARANCES can become the story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1AF70-FE7A-4763-A61C-F8BA09A1C6F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06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KNOW = YOU = ALL </a:t>
            </a:r>
            <a:r>
              <a:rPr lang="en-US" b="0" dirty="0"/>
              <a:t>the</a:t>
            </a:r>
            <a:r>
              <a:rPr lang="en-US" b="1" dirty="0"/>
              <a:t> YOUs</a:t>
            </a:r>
          </a:p>
          <a:p>
            <a:r>
              <a:rPr lang="en-US" b="0" dirty="0"/>
              <a:t>You </a:t>
            </a:r>
            <a:r>
              <a:rPr lang="en-US" b="1" dirty="0"/>
              <a:t>may not have ALL facts </a:t>
            </a:r>
            <a:r>
              <a:rPr lang="en-US" b="0" dirty="0"/>
              <a:t>but </a:t>
            </a:r>
            <a:r>
              <a:rPr lang="en-US" b="1" dirty="0"/>
              <a:t>University</a:t>
            </a:r>
            <a:r>
              <a:rPr lang="en-US" b="0" dirty="0"/>
              <a:t> will be </a:t>
            </a:r>
            <a:r>
              <a:rPr lang="en-US" b="1" dirty="0"/>
              <a:t>held accountable </a:t>
            </a:r>
            <a:r>
              <a:rPr lang="en-US" b="0" dirty="0"/>
              <a:t>for what </a:t>
            </a:r>
            <a:r>
              <a:rPr lang="en-US" b="1" dirty="0"/>
              <a:t>you SHOULD have known </a:t>
            </a:r>
            <a:r>
              <a:rPr lang="en-US" b="0" dirty="0"/>
              <a:t>had the complaint been handled PROPERLY ….. </a:t>
            </a:r>
            <a:r>
              <a:rPr lang="en-US" b="1" dirty="0"/>
              <a:t>CUMULATIVE KNOWLEDGE </a:t>
            </a:r>
            <a:r>
              <a:rPr lang="en-US" b="0" dirty="0"/>
              <a:t>of ALL the YOUs</a:t>
            </a:r>
          </a:p>
          <a:p>
            <a:r>
              <a:rPr lang="en-US" b="0" dirty="0"/>
              <a:t>EMAILS…. EMAILS ….. EMAILS</a:t>
            </a:r>
          </a:p>
          <a:p>
            <a:r>
              <a:rPr lang="en-US" b="1" dirty="0"/>
              <a:t>LEGAL Conclusions </a:t>
            </a:r>
            <a:r>
              <a:rPr lang="en-US" b="0" dirty="0"/>
              <a:t>will be drawn from your layman's conclusion because YOU are representing the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1AF70-FE7A-4763-A61C-F8BA09A1C6F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647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thing we hear… how can you THINK that about MEEEEEE?</a:t>
            </a:r>
          </a:p>
          <a:p>
            <a:r>
              <a:rPr lang="en-US" dirty="0"/>
              <a:t>It is our job to look at the facts </a:t>
            </a:r>
            <a:r>
              <a:rPr lang="en-US" b="1" dirty="0"/>
              <a:t>AS IF </a:t>
            </a:r>
            <a:r>
              <a:rPr lang="en-US" dirty="0"/>
              <a:t>we did not know you/your reputation BECAUSE that is how you/WE will be judged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1AF70-FE7A-4763-A61C-F8BA09A1C6F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4058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FACULTY can NOT be held LESS accountable than students…. They are MORE accountable</a:t>
            </a:r>
          </a:p>
          <a:p>
            <a:r>
              <a:rPr lang="en-US" b="0" dirty="0"/>
              <a:t>Just because it’s not an outfield hit does NOT mean the conduct is not in play and may RESULT in discipline. Title IX handles the conduct that falls in the </a:t>
            </a:r>
            <a:r>
              <a:rPr lang="en-US" b="0" dirty="0" err="1"/>
              <a:t>OUTfield</a:t>
            </a:r>
            <a:r>
              <a:rPr lang="en-US" b="0" dirty="0"/>
              <a:t> … NGU policy handles all the conduct that falls in the </a:t>
            </a:r>
            <a:r>
              <a:rPr lang="en-US" b="0" dirty="0" err="1"/>
              <a:t>INfield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1AF70-FE7A-4763-A61C-F8BA09A1C6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887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 you know what it takes to create “harassment” – </a:t>
            </a:r>
            <a:r>
              <a:rPr lang="en-US" b="1" dirty="0"/>
              <a:t>ALL reports looks as a WHOLE…. YOU may not know the full story </a:t>
            </a:r>
          </a:p>
          <a:p>
            <a:r>
              <a:rPr lang="en-US" dirty="0"/>
              <a:t>People may not be telling you the full story….. YOU have authority/power…. People may not feel free to disclose if they were in the wrong OR if they are afraid of being a “snitch”</a:t>
            </a:r>
          </a:p>
          <a:p>
            <a:r>
              <a:rPr lang="en-US" dirty="0"/>
              <a:t>Student may have reported </a:t>
            </a:r>
            <a:r>
              <a:rPr lang="en-US" b="1" u="sng" dirty="0"/>
              <a:t>similar</a:t>
            </a:r>
            <a:r>
              <a:rPr lang="en-US" dirty="0"/>
              <a:t> conduct by that student to ANOTHER faculty member and you dismissed or excused because ONLY minor/one time</a:t>
            </a:r>
            <a:r>
              <a:rPr lang="en-US" b="1" dirty="0"/>
              <a:t>. YOU= UNIVERSITY KNOWLEDGE – we are deemed to KNOW ALL. Pieces</a:t>
            </a:r>
          </a:p>
          <a:p>
            <a:r>
              <a:rPr lang="en-US" b="1" dirty="0"/>
              <a:t>Can become HOSTILE/Ineffective process IF you stay “take care of it yourself” OR “not a big deal”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1AF70-FE7A-4763-A61C-F8BA09A1C6F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0956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are TALKIKNG sexual CONTACT…. You don’t TRY It to see if OBJECTION…. It REQUIRES consent BEFORE the act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1AF70-FE7A-4763-A61C-F8BA09A1C6F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00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We WANT to avoid ANY conduct that could IMPLY you are trying to influence or manipulate the process</a:t>
            </a:r>
          </a:p>
          <a:p>
            <a:r>
              <a:rPr lang="en-US" b="1" dirty="0"/>
              <a:t>May be MULTIPLE facets/laws </a:t>
            </a:r>
          </a:p>
          <a:p>
            <a:r>
              <a:rPr lang="en-US" b="1" dirty="0"/>
              <a:t>We can’t APPEAR to “Circle the wagons” ESPECIALLY when it is an Employee as the RESPONDENT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1AF70-FE7A-4763-A61C-F8BA09A1C6F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592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are REQUIREMENTS of LAW to be a fair and equitable PROCESS.  Without these checked…. University is exposed to liability</a:t>
            </a:r>
          </a:p>
          <a:p>
            <a:r>
              <a:rPr lang="en-US" sz="2900" b="1" dirty="0"/>
              <a:t>IF you have assignment due and is to write a poem …. Someone turns in an excellent short story …. Still FAILED the assignment.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1AF70-FE7A-4763-A61C-F8BA09A1C6F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312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36219">
              <a:defRPr/>
            </a:pPr>
            <a:r>
              <a:rPr lang="en-US" dirty="0"/>
              <a:t>GUARD AGAINST the “brotherhood” allegations</a:t>
            </a:r>
          </a:p>
          <a:p>
            <a:endParaRPr lang="en-US" dirty="0"/>
          </a:p>
          <a:p>
            <a:r>
              <a:rPr lang="en-US" dirty="0"/>
              <a:t>I have heard… well we know students lie…  I can’t believe it, he’s such a great guy</a:t>
            </a:r>
          </a:p>
          <a:p>
            <a:pPr defTabSz="836219">
              <a:defRPr/>
            </a:pPr>
            <a:r>
              <a:rPr lang="en-US" b="1" dirty="0">
                <a:solidFill>
                  <a:srgbClr val="C00000"/>
                </a:solidFill>
              </a:rPr>
              <a:t>Innocent remarks become evidence of bias or an attempt to influence the outcome</a:t>
            </a:r>
          </a:p>
          <a:p>
            <a:r>
              <a:rPr lang="en-US" dirty="0"/>
              <a:t>EMAILs….EMAILS… TEXTS…… they become part of story / the fact time line …. Flurry of comments/reactions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61AF70-FE7A-4763-A61C-F8BA09A1C6F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487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23520" y="1"/>
            <a:ext cx="4156075" cy="77724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3641" y="1036321"/>
            <a:ext cx="7641840" cy="3953368"/>
          </a:xfrm>
        </p:spPr>
        <p:txBody>
          <a:bodyPr anchor="b">
            <a:normAutofit/>
          </a:bodyPr>
          <a:lstStyle>
            <a:lvl1pPr algn="r">
              <a:defRPr sz="5940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16663" y="4989689"/>
            <a:ext cx="6338819" cy="1546468"/>
          </a:xfrm>
        </p:spPr>
        <p:txBody>
          <a:bodyPr anchor="t">
            <a:normAutofit/>
          </a:bodyPr>
          <a:lstStyle>
            <a:lvl1pPr marL="0" indent="0" algn="r">
              <a:buNone/>
              <a:defRPr sz="1980">
                <a:solidFill>
                  <a:schemeClr val="tx1"/>
                </a:solidFill>
              </a:defRPr>
            </a:lvl1pPr>
            <a:lvl2pPr marL="502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5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8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1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4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23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58351" y="6932982"/>
            <a:ext cx="943220" cy="413808"/>
          </a:xfrm>
        </p:spPr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86106" y="6932982"/>
            <a:ext cx="3970382" cy="41380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02852" y="6932982"/>
            <a:ext cx="452628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23520" y="4274820"/>
            <a:ext cx="398145" cy="102553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Freeform 13"/>
          <p:cNvSpPr/>
          <p:nvPr/>
        </p:nvSpPr>
        <p:spPr bwMode="auto">
          <a:xfrm>
            <a:off x="616428" y="4382771"/>
            <a:ext cx="68104" cy="91758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18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876" y="5363914"/>
            <a:ext cx="8267590" cy="642303"/>
          </a:xfrm>
        </p:spPr>
        <p:txBody>
          <a:bodyPr anchor="b">
            <a:normAutofit/>
          </a:bodyPr>
          <a:lstStyle>
            <a:lvl1pPr algn="ctr">
              <a:defRPr sz="264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68973" y="1056394"/>
            <a:ext cx="6788172" cy="3586973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0"/>
            </a:lvl1pPr>
            <a:lvl2pPr marL="502920" indent="0">
              <a:buNone/>
              <a:defRPr sz="1760"/>
            </a:lvl2pPr>
            <a:lvl3pPr marL="1005840" indent="0">
              <a:buNone/>
              <a:defRPr sz="1760"/>
            </a:lvl3pPr>
            <a:lvl4pPr marL="1508760" indent="0">
              <a:buNone/>
              <a:defRPr sz="1760"/>
            </a:lvl4pPr>
            <a:lvl5pPr marL="2011680" indent="0">
              <a:buNone/>
              <a:defRPr sz="1760"/>
            </a:lvl5pPr>
            <a:lvl6pPr marL="2514600" indent="0">
              <a:buNone/>
              <a:defRPr sz="1760"/>
            </a:lvl6pPr>
            <a:lvl7pPr marL="3017520" indent="0">
              <a:buNone/>
              <a:defRPr sz="1760"/>
            </a:lvl7pPr>
            <a:lvl8pPr marL="3520440" indent="0">
              <a:buNone/>
              <a:defRPr sz="1760"/>
            </a:lvl8pPr>
            <a:lvl9pPr marL="4023360" indent="0">
              <a:buNone/>
              <a:defRPr sz="17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4876" y="6006217"/>
            <a:ext cx="8267590" cy="559540"/>
          </a:xfrm>
        </p:spPr>
        <p:txBody>
          <a:bodyPr>
            <a:normAutofit/>
          </a:bodyPr>
          <a:lstStyle>
            <a:lvl1pPr marL="0" indent="0" algn="ctr">
              <a:buNone/>
              <a:defRPr sz="154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64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877" y="777240"/>
            <a:ext cx="8267590" cy="3454400"/>
          </a:xfrm>
        </p:spPr>
        <p:txBody>
          <a:bodyPr anchor="ctr">
            <a:normAutofit/>
          </a:bodyPr>
          <a:lstStyle>
            <a:lvl1pPr algn="ctr">
              <a:defRPr sz="352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877" y="4922520"/>
            <a:ext cx="8267591" cy="16408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404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066364" y="978093"/>
            <a:ext cx="503051" cy="662746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8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89417" y="3195319"/>
            <a:ext cx="503051" cy="662746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8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9415" y="777242"/>
            <a:ext cx="7671527" cy="3108959"/>
          </a:xfrm>
        </p:spPr>
        <p:txBody>
          <a:bodyPr anchor="ctr">
            <a:normAutofit/>
          </a:bodyPr>
          <a:lstStyle>
            <a:lvl1pPr algn="ctr">
              <a:defRPr sz="352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758058" y="3886199"/>
            <a:ext cx="7294241" cy="4318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980"/>
            </a:lvl1pPr>
            <a:lvl2pPr marL="502920" indent="0">
              <a:buFontTx/>
              <a:buNone/>
              <a:defRPr/>
            </a:lvl2pPr>
            <a:lvl3pPr marL="1005840" indent="0">
              <a:buFontTx/>
              <a:buNone/>
              <a:defRPr/>
            </a:lvl3pPr>
            <a:lvl4pPr marL="1508760" indent="0">
              <a:buFontTx/>
              <a:buNone/>
              <a:defRPr/>
            </a:lvl4pPr>
            <a:lvl5pPr marL="201168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876" y="4922520"/>
            <a:ext cx="8267590" cy="164084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386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878" y="3749725"/>
            <a:ext cx="8267588" cy="1664640"/>
          </a:xfrm>
        </p:spPr>
        <p:txBody>
          <a:bodyPr anchor="b">
            <a:normAutofit/>
          </a:bodyPr>
          <a:lstStyle>
            <a:lvl1pPr algn="r">
              <a:defRPr sz="352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876" y="5414365"/>
            <a:ext cx="8267589" cy="975120"/>
          </a:xfrm>
        </p:spPr>
        <p:txBody>
          <a:bodyPr anchor="t">
            <a:normAutofit/>
          </a:bodyPr>
          <a:lstStyle>
            <a:lvl1pPr marL="0" indent="0" algn="r">
              <a:buNone/>
              <a:defRPr sz="2200">
                <a:solidFill>
                  <a:schemeClr val="tx1"/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777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066364" y="978093"/>
            <a:ext cx="503051" cy="662746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8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89417" y="3195319"/>
            <a:ext cx="503051" cy="662746"/>
          </a:xfrm>
          <a:prstGeom prst="rect">
            <a:avLst/>
          </a:prstGeom>
        </p:spPr>
        <p:txBody>
          <a:bodyPr vert="horz" lIns="100584" tIns="50292" rIns="100584" bIns="50292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8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9415" y="777242"/>
            <a:ext cx="7671527" cy="3108959"/>
          </a:xfrm>
        </p:spPr>
        <p:txBody>
          <a:bodyPr anchor="ctr">
            <a:normAutofit/>
          </a:bodyPr>
          <a:lstStyle>
            <a:lvl1pPr algn="ctr">
              <a:defRPr sz="352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24878" y="4404360"/>
            <a:ext cx="8267589" cy="1007533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64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876" y="5411893"/>
            <a:ext cx="8267589" cy="1151467"/>
          </a:xfrm>
        </p:spPr>
        <p:txBody>
          <a:bodyPr anchor="t">
            <a:normAutofit/>
          </a:bodyPr>
          <a:lstStyle>
            <a:lvl1pPr marL="0" indent="0" algn="r">
              <a:buNone/>
              <a:defRPr sz="1980">
                <a:solidFill>
                  <a:schemeClr val="tx1"/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569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878" y="777242"/>
            <a:ext cx="8267590" cy="30909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24877" y="3972560"/>
            <a:ext cx="8267591" cy="94996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308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877" y="4922520"/>
            <a:ext cx="8267591" cy="1640840"/>
          </a:xfrm>
        </p:spPr>
        <p:txBody>
          <a:bodyPr anchor="t">
            <a:normAutofit/>
          </a:bodyPr>
          <a:lstStyle>
            <a:lvl1pPr marL="0" indent="0" algn="l">
              <a:buNone/>
              <a:defRPr sz="1980">
                <a:solidFill>
                  <a:schemeClr val="tx1"/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940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9330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31533" y="777240"/>
            <a:ext cx="1460935" cy="57861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24877" y="777240"/>
            <a:ext cx="6618010" cy="578612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7680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B80E0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1342" y="1682657"/>
            <a:ext cx="368935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37217" y="1793428"/>
            <a:ext cx="4260850" cy="45345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0" i="1">
                <a:solidFill>
                  <a:srgbClr val="212121"/>
                </a:solidFill>
                <a:latin typeface="Impact"/>
                <a:cs typeface="Impact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31491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347" y="518161"/>
            <a:ext cx="8475134" cy="22453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80347" y="3022600"/>
            <a:ext cx="8475134" cy="3777191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78763" y="6922597"/>
            <a:ext cx="943220" cy="413808"/>
          </a:xfrm>
        </p:spPr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69912" y="6922597"/>
            <a:ext cx="5845969" cy="413808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84864" y="6922597"/>
            <a:ext cx="470616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00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5695" y="3022598"/>
            <a:ext cx="7369786" cy="2674747"/>
          </a:xfrm>
        </p:spPr>
        <p:txBody>
          <a:bodyPr anchor="b"/>
          <a:lstStyle>
            <a:lvl1pPr algn="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5698" y="5697346"/>
            <a:ext cx="7369782" cy="975120"/>
          </a:xfrm>
        </p:spPr>
        <p:txBody>
          <a:bodyPr anchor="t">
            <a:normAutofit/>
          </a:bodyPr>
          <a:lstStyle>
            <a:lvl1pPr marL="0" indent="0" algn="r">
              <a:buNone/>
              <a:defRPr sz="2200">
                <a:solidFill>
                  <a:schemeClr val="tx1"/>
                </a:solidFill>
              </a:defRPr>
            </a:lvl1pPr>
            <a:lvl2pPr marL="50292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5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00649" y="6931547"/>
            <a:ext cx="454831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595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347" y="777242"/>
            <a:ext cx="8475134" cy="19862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0346" y="3022600"/>
            <a:ext cx="4113886" cy="3817831"/>
          </a:xfrm>
        </p:spPr>
        <p:txBody>
          <a:bodyPr>
            <a:normAutofit/>
          </a:bodyPr>
          <a:lstStyle>
            <a:lvl1pPr>
              <a:defRPr sz="1980"/>
            </a:lvl1pPr>
            <a:lvl2pPr>
              <a:defRPr sz="1760"/>
            </a:lvl2pPr>
            <a:lvl3pPr>
              <a:defRPr sz="1540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594" y="3022600"/>
            <a:ext cx="4113886" cy="3793067"/>
          </a:xfrm>
        </p:spPr>
        <p:txBody>
          <a:bodyPr>
            <a:normAutofit/>
          </a:bodyPr>
          <a:lstStyle>
            <a:lvl1pPr>
              <a:defRPr sz="1980"/>
            </a:lvl1pPr>
            <a:lvl2pPr>
              <a:defRPr sz="1760"/>
            </a:lvl2pPr>
            <a:lvl3pPr>
              <a:defRPr sz="1540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359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2430" y="3013004"/>
            <a:ext cx="3801920" cy="653097"/>
          </a:xfrm>
        </p:spPr>
        <p:txBody>
          <a:bodyPr anchor="b">
            <a:noAutofit/>
          </a:bodyPr>
          <a:lstStyle>
            <a:lvl1pPr marL="0" indent="0">
              <a:buNone/>
              <a:defRPr sz="3080" b="0">
                <a:solidFill>
                  <a:schemeClr val="accent1">
                    <a:lumMod val="75000"/>
                  </a:schemeClr>
                </a:solidFill>
              </a:defRPr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875" y="3780048"/>
            <a:ext cx="4039473" cy="3020627"/>
          </a:xfrm>
        </p:spPr>
        <p:txBody>
          <a:bodyPr anchor="t">
            <a:normAutofit/>
          </a:bodyPr>
          <a:lstStyle>
            <a:lvl1pPr>
              <a:defRPr sz="1980"/>
            </a:lvl1pPr>
            <a:lvl2pPr>
              <a:defRPr sz="1760"/>
            </a:lvl2pPr>
            <a:lvl3pPr>
              <a:defRPr sz="1540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77881" y="3022600"/>
            <a:ext cx="3814587" cy="653097"/>
          </a:xfrm>
        </p:spPr>
        <p:txBody>
          <a:bodyPr anchor="b">
            <a:noAutofit/>
          </a:bodyPr>
          <a:lstStyle>
            <a:lvl1pPr marL="0" indent="0">
              <a:buNone/>
              <a:defRPr sz="3080" b="0">
                <a:solidFill>
                  <a:schemeClr val="accent1">
                    <a:lumMod val="75000"/>
                  </a:schemeClr>
                </a:solidFill>
              </a:defRPr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52993" y="3780048"/>
            <a:ext cx="4039473" cy="3020627"/>
          </a:xfrm>
        </p:spPr>
        <p:txBody>
          <a:bodyPr anchor="t">
            <a:normAutofit/>
          </a:bodyPr>
          <a:lstStyle>
            <a:lvl1pPr>
              <a:defRPr sz="1980"/>
            </a:lvl1pPr>
            <a:lvl2pPr>
              <a:defRPr sz="1760"/>
            </a:lvl2pPr>
            <a:lvl3pPr>
              <a:defRPr sz="1540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275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94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62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877" y="1813560"/>
            <a:ext cx="2928787" cy="1554480"/>
          </a:xfrm>
        </p:spPr>
        <p:txBody>
          <a:bodyPr anchor="b">
            <a:normAutofit/>
          </a:bodyPr>
          <a:lstStyle>
            <a:lvl1pPr algn="ctr">
              <a:defRPr sz="264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2308" y="777241"/>
            <a:ext cx="5150158" cy="5786121"/>
          </a:xfrm>
        </p:spPr>
        <p:txBody>
          <a:bodyPr anchor="ctr">
            <a:normAutofit/>
          </a:bodyPr>
          <a:lstStyle>
            <a:lvl1pPr>
              <a:defRPr sz="2200"/>
            </a:lvl1pPr>
            <a:lvl2pPr>
              <a:defRPr sz="1980"/>
            </a:lvl2pPr>
            <a:lvl3pPr>
              <a:defRPr sz="1760"/>
            </a:lvl3pPr>
            <a:lvl4pPr>
              <a:defRPr sz="1540"/>
            </a:lvl4pPr>
            <a:lvl5pPr>
              <a:defRPr sz="1540"/>
            </a:lvl5pPr>
            <a:lvl6pPr>
              <a:defRPr sz="1540"/>
            </a:lvl6pPr>
            <a:lvl7pPr>
              <a:defRPr sz="1540"/>
            </a:lvl7pPr>
            <a:lvl8pPr>
              <a:defRPr sz="1540"/>
            </a:lvl8pPr>
            <a:lvl9pPr>
              <a:defRPr sz="15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4877" y="3368040"/>
            <a:ext cx="2928787" cy="2072640"/>
          </a:xfrm>
        </p:spPr>
        <p:txBody>
          <a:bodyPr>
            <a:normAutofit/>
          </a:bodyPr>
          <a:lstStyle>
            <a:lvl1pPr marL="0" indent="0" algn="ctr">
              <a:buNone/>
              <a:defRPr sz="176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55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3566" y="1986279"/>
            <a:ext cx="4477747" cy="1554480"/>
          </a:xfrm>
        </p:spPr>
        <p:txBody>
          <a:bodyPr anchor="b">
            <a:normAutofit/>
          </a:bodyPr>
          <a:lstStyle>
            <a:lvl1pPr algn="ctr">
              <a:defRPr sz="30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67245" y="1036320"/>
            <a:ext cx="2707508" cy="51816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0"/>
            </a:lvl1pPr>
            <a:lvl2pPr marL="502920" indent="0">
              <a:buNone/>
              <a:defRPr sz="1760"/>
            </a:lvl2pPr>
            <a:lvl3pPr marL="1005840" indent="0">
              <a:buNone/>
              <a:defRPr sz="1760"/>
            </a:lvl3pPr>
            <a:lvl4pPr marL="1508760" indent="0">
              <a:buNone/>
              <a:defRPr sz="1760"/>
            </a:lvl4pPr>
            <a:lvl5pPr marL="2011680" indent="0">
              <a:buNone/>
              <a:defRPr sz="1760"/>
            </a:lvl5pPr>
            <a:lvl6pPr marL="2514600" indent="0">
              <a:buNone/>
              <a:defRPr sz="1760"/>
            </a:lvl6pPr>
            <a:lvl7pPr marL="3017520" indent="0">
              <a:buNone/>
              <a:defRPr sz="1760"/>
            </a:lvl7pPr>
            <a:lvl8pPr marL="3520440" indent="0">
              <a:buNone/>
              <a:defRPr sz="1760"/>
            </a:lvl8pPr>
            <a:lvl9pPr marL="4023360" indent="0">
              <a:buNone/>
              <a:defRPr sz="17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3566" y="3540759"/>
            <a:ext cx="4477747" cy="2072640"/>
          </a:xfrm>
        </p:spPr>
        <p:txBody>
          <a:bodyPr>
            <a:normAutofit/>
          </a:bodyPr>
          <a:lstStyle>
            <a:lvl1pPr marL="0" indent="0" algn="ctr">
              <a:buNone/>
              <a:defRPr sz="1980"/>
            </a:lvl1pPr>
            <a:lvl2pPr marL="502920" indent="0">
              <a:buNone/>
              <a:defRPr sz="1320"/>
            </a:lvl2pPr>
            <a:lvl3pPr marL="1005840" indent="0">
              <a:buNone/>
              <a:defRPr sz="1100"/>
            </a:lvl3pPr>
            <a:lvl4pPr marL="1508760" indent="0">
              <a:buNone/>
              <a:defRPr sz="990"/>
            </a:lvl4pPr>
            <a:lvl5pPr marL="2011680" indent="0">
              <a:buNone/>
              <a:defRPr sz="990"/>
            </a:lvl5pPr>
            <a:lvl6pPr marL="2514600" indent="0">
              <a:buNone/>
              <a:defRPr sz="990"/>
            </a:lvl6pPr>
            <a:lvl7pPr marL="3017520" indent="0">
              <a:buNone/>
              <a:defRPr sz="990"/>
            </a:lvl7pPr>
            <a:lvl8pPr marL="3520440" indent="0">
              <a:buNone/>
              <a:defRPr sz="990"/>
            </a:lvl8pPr>
            <a:lvl9pPr marL="4023360" indent="0">
              <a:buNone/>
              <a:defRPr sz="9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1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" y="1"/>
            <a:ext cx="2345214" cy="77724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0347" y="518161"/>
            <a:ext cx="8475134" cy="224536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347" y="3022601"/>
            <a:ext cx="8475133" cy="3804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94548" y="6931547"/>
            <a:ext cx="94322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85697" y="6931547"/>
            <a:ext cx="5845969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00649" y="6931547"/>
            <a:ext cx="454831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02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  <p:sldLayoutId id="2147483876" r:id="rId13"/>
    <p:sldLayoutId id="2147483877" r:id="rId14"/>
    <p:sldLayoutId id="2147483878" r:id="rId15"/>
    <p:sldLayoutId id="2147483879" r:id="rId16"/>
    <p:sldLayoutId id="2147483880" r:id="rId17"/>
    <p:sldLayoutId id="2147483881" r:id="rId18"/>
  </p:sldLayoutIdLst>
  <p:txStyles>
    <p:titleStyle>
      <a:lvl1pPr algn="ctr" defTabSz="50292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14325" indent="-314325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64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817245" indent="-314325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320165" indent="-314325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98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97355" indent="-188595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76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200275" indent="-188595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4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766060" indent="-251460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4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268980" indent="-251460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4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771900" indent="-251460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4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274820" indent="-251460" algn="l" defTabSz="502920" rtl="0" eaLnBrk="1" latinLnBrk="0" hangingPunct="1">
        <a:spcBef>
          <a:spcPct val="20000"/>
        </a:spcBef>
        <a:spcAft>
          <a:spcPts val="66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4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50292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5.jpeg"/><Relationship Id="rId7" Type="http://schemas.openxmlformats.org/officeDocument/2006/relationships/diagramColors" Target="../diagrams/colors5.xml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gu.edu/TITLEIX.PHP" TargetMode="External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ared.thomas@ngu.edu" TargetMode="External"/><Relationship Id="rId5" Type="http://schemas.openxmlformats.org/officeDocument/2006/relationships/hyperlink" Target="mailto:beth.houck@ngu.edu" TargetMode="External"/><Relationship Id="rId4" Type="http://schemas.openxmlformats.org/officeDocument/2006/relationships/hyperlink" Target="mailto:tracy.kramer@ngu.edu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CD9ACDE-8038-488C-AB0C-5FD1A373C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58400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DA6946-DA69-072D-F707-0B56669FFE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79921" y="1093893"/>
            <a:ext cx="6082189" cy="3858637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Aptos Black" panose="020B0004020202020204" pitchFamily="34" charset="0"/>
              </a:rPr>
              <a:t>NGU</a:t>
            </a:r>
            <a:br>
              <a:rPr lang="en-US" dirty="0">
                <a:latin typeface="Aptos Black" panose="020B0004020202020204" pitchFamily="34" charset="0"/>
              </a:rPr>
            </a:br>
            <a:r>
              <a:rPr lang="en-US" b="1" dirty="0">
                <a:latin typeface="Aptos Black" panose="020B0004020202020204" pitchFamily="34" charset="0"/>
              </a:rPr>
              <a:t>ADJUDICATOR TRAINING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795878-2FE1-96C1-BAC1-D8D7490D65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93242" y="5104429"/>
            <a:ext cx="6082189" cy="1574078"/>
          </a:xfrm>
        </p:spPr>
        <p:txBody>
          <a:bodyPr>
            <a:normAutofit/>
          </a:bodyPr>
          <a:lstStyle/>
          <a:p>
            <a:pPr algn="l"/>
            <a:r>
              <a:rPr lang="en-US" sz="5200" b="1" dirty="0"/>
              <a:t>		</a:t>
            </a:r>
            <a:r>
              <a:rPr lang="en-US" sz="5200" b="1" dirty="0">
                <a:latin typeface="Aptos Black" panose="020B0004020202020204" pitchFamily="34" charset="0"/>
              </a:rPr>
              <a:t>	2025-26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A6C2449-5F66-4753-AAA3-4AD81E57A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10274" cy="7772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329F7DAB-18F4-436A-A0D8-61013DEB6F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6674" y="1"/>
            <a:ext cx="2687954" cy="7772399"/>
            <a:chOff x="141424" y="1"/>
            <a:chExt cx="3258129" cy="6858000"/>
          </a:xfrm>
        </p:grpSpPr>
        <p:sp>
          <p:nvSpPr>
            <p:cNvPr id="56" name="Freeform 6">
              <a:extLst>
                <a:ext uri="{FF2B5EF4-FFF2-40B4-BE49-F238E27FC236}">
                  <a16:creationId xmlns:a16="http://schemas.microsoft.com/office/drawing/2014/main" id="{AA2A446D-5444-4251-A0C1-1C33937BB1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95233" y="1"/>
              <a:ext cx="858884" cy="2780957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9" name="Freeform 7">
              <a:extLst>
                <a:ext uri="{FF2B5EF4-FFF2-40B4-BE49-F238E27FC236}">
                  <a16:creationId xmlns:a16="http://schemas.microsoft.com/office/drawing/2014/main" id="{E013EF53-9F7F-40D2-9E88-917DCF6430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1424" y="1"/>
              <a:ext cx="835810" cy="2671495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" name="Freeform 12">
              <a:extLst>
                <a:ext uri="{FF2B5EF4-FFF2-40B4-BE49-F238E27FC236}">
                  <a16:creationId xmlns:a16="http://schemas.microsoft.com/office/drawing/2014/main" id="{210AE139-2815-4F3D-A56C-2608DB3D77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1424" y="2585830"/>
              <a:ext cx="2175413" cy="4272171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1" name="Freeform 13">
              <a:extLst>
                <a:ext uri="{FF2B5EF4-FFF2-40B4-BE49-F238E27FC236}">
                  <a16:creationId xmlns:a16="http://schemas.microsoft.com/office/drawing/2014/main" id="{7C52B438-B53F-4BCB-A9A8-183E8815A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99078" y="2695292"/>
              <a:ext cx="2690743" cy="4162709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557375C8-AF41-41DF-8F04-72401D4B9E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95233" y="2690532"/>
              <a:ext cx="2904320" cy="4167469"/>
            </a:xfrm>
            <a:custGeom>
              <a:avLst/>
              <a:gdLst>
                <a:gd name="connsiteX0" fmla="*/ 0 w 2904320"/>
                <a:gd name="connsiteY0" fmla="*/ 0 h 4167469"/>
                <a:gd name="connsiteX1" fmla="*/ 288431 w 2904320"/>
                <a:gd name="connsiteY1" fmla="*/ 90425 h 4167469"/>
                <a:gd name="connsiteX2" fmla="*/ 2904320 w 2904320"/>
                <a:gd name="connsiteY2" fmla="*/ 3220465 h 4167469"/>
                <a:gd name="connsiteX3" fmla="*/ 2904320 w 2904320"/>
                <a:gd name="connsiteY3" fmla="*/ 4167469 h 4167469"/>
                <a:gd name="connsiteX4" fmla="*/ 2694589 w 2904320"/>
                <a:gd name="connsiteY4" fmla="*/ 4167469 h 4167469"/>
                <a:gd name="connsiteX5" fmla="*/ 3846 w 2904320"/>
                <a:gd name="connsiteY5" fmla="*/ 4759 h 41674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04320" h="4167469">
                  <a:moveTo>
                    <a:pt x="0" y="0"/>
                  </a:moveTo>
                  <a:lnTo>
                    <a:pt x="288431" y="90425"/>
                  </a:lnTo>
                  <a:lnTo>
                    <a:pt x="2904320" y="3220465"/>
                  </a:lnTo>
                  <a:lnTo>
                    <a:pt x="2904320" y="4167469"/>
                  </a:lnTo>
                  <a:lnTo>
                    <a:pt x="2694589" y="4167469"/>
                  </a:lnTo>
                  <a:lnTo>
                    <a:pt x="3846" y="475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3" name="Freeform 15">
              <a:extLst>
                <a:ext uri="{FF2B5EF4-FFF2-40B4-BE49-F238E27FC236}">
                  <a16:creationId xmlns:a16="http://schemas.microsoft.com/office/drawing/2014/main" id="{1B37C1D7-483C-4CD7-85AB-F4EEA6E573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1424" y="2581071"/>
              <a:ext cx="2894568" cy="427693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18843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700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4200" y="96442"/>
            <a:ext cx="3886200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2800" b="0" u="sng" spc="-1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DEFINITIONS</a:t>
            </a:r>
            <a:endParaRPr lang="en-US" sz="2800" dirty="0">
              <a:latin typeface="Aptos Black" panose="020B0004020202020204" pitchFamily="34" charset="0"/>
              <a:cs typeface="Franklin Gothic Medi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8200" y="828841"/>
            <a:ext cx="9220200" cy="6257759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263525" indent="-250825">
              <a:lnSpc>
                <a:spcPct val="100000"/>
              </a:lnSpc>
              <a:spcBef>
                <a:spcPts val="545"/>
              </a:spcBef>
              <a:buClr>
                <a:srgbClr val="C00000"/>
              </a:buClr>
              <a:buSzPct val="159090"/>
              <a:buFont typeface="Wingdings"/>
              <a:buChar char=""/>
              <a:tabLst>
                <a:tab pos="263525" algn="l"/>
              </a:tabLst>
            </a:pPr>
            <a:r>
              <a:rPr lang="en-US" sz="1200" dirty="0">
                <a:latin typeface="Aptos Black" panose="020B0004020202020204" pitchFamily="34" charset="0"/>
                <a:cs typeface="Calibri"/>
              </a:rPr>
              <a:t>DOE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=</a:t>
            </a:r>
            <a:r>
              <a:rPr lang="en-US" sz="12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DEPARTMENT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OF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EDUCATION</a:t>
            </a:r>
            <a:r>
              <a:rPr lang="en-US" sz="12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– GOVERNING 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AGENCY</a:t>
            </a: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C00000"/>
              </a:buClr>
              <a:buFont typeface="Wingdings"/>
              <a:buChar char=""/>
            </a:pP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 marL="263525" indent="-250825">
              <a:lnSpc>
                <a:spcPct val="100000"/>
              </a:lnSpc>
              <a:spcBef>
                <a:spcPts val="5"/>
              </a:spcBef>
              <a:buClr>
                <a:srgbClr val="C00000"/>
              </a:buClr>
              <a:buSzPct val="159090"/>
              <a:buFont typeface="Wingdings"/>
              <a:buChar char=""/>
              <a:tabLst>
                <a:tab pos="263525" algn="l"/>
              </a:tabLst>
            </a:pPr>
            <a:r>
              <a:rPr lang="en-US" sz="1200" dirty="0">
                <a:latin typeface="Aptos Black" panose="020B0004020202020204" pitchFamily="34" charset="0"/>
                <a:cs typeface="Calibri"/>
              </a:rPr>
              <a:t>OCR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=</a:t>
            </a:r>
            <a:r>
              <a:rPr lang="en-US" sz="12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DEPARTMENT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OF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EDUCATION’S</a:t>
            </a:r>
            <a:r>
              <a:rPr lang="en-US" sz="12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OFFICE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FOR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CIVIL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RIGHTS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– ENFORCEMENT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AGENCY</a:t>
            </a: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C00000"/>
              </a:buClr>
              <a:buFont typeface="Wingdings"/>
              <a:buChar char=""/>
            </a:pP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 marL="263525" indent="-250825">
              <a:lnSpc>
                <a:spcPct val="100000"/>
              </a:lnSpc>
              <a:buClr>
                <a:srgbClr val="C00000"/>
              </a:buClr>
              <a:buSzPct val="159090"/>
              <a:buFont typeface="Wingdings"/>
              <a:buChar char=""/>
              <a:tabLst>
                <a:tab pos="263525" algn="l"/>
              </a:tabLst>
            </a:pPr>
            <a:r>
              <a:rPr lang="en-US" sz="1200" dirty="0">
                <a:latin typeface="Aptos Black" panose="020B0004020202020204" pitchFamily="34" charset="0"/>
                <a:cs typeface="Calibri"/>
              </a:rPr>
              <a:t>CLERY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ACT =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CONSUMER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PROTECTION</a:t>
            </a:r>
            <a:r>
              <a:rPr lang="en-US" sz="12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ACT</a:t>
            </a:r>
            <a:r>
              <a:rPr lang="en-US" sz="12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AIMS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TO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PROVIDE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TRANSPARENCY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AROUND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CAMPUS</a:t>
            </a:r>
            <a:r>
              <a:rPr lang="en-US" sz="12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u="sng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ptos Black" panose="020B0004020202020204" pitchFamily="34" charset="0"/>
                <a:cs typeface="Calibri"/>
              </a:rPr>
              <a:t>CRIME</a:t>
            </a:r>
            <a:r>
              <a:rPr lang="en-US" sz="1200" spc="-30" dirty="0">
                <a:solidFill>
                  <a:srgbClr val="FF0000"/>
                </a:solidFill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POLICY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AND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STATISTICS</a:t>
            </a: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 marL="264160" marR="20320" indent="-251460">
              <a:lnSpc>
                <a:spcPct val="120000"/>
              </a:lnSpc>
              <a:spcBef>
                <a:spcPts val="1105"/>
              </a:spcBef>
              <a:buClr>
                <a:srgbClr val="C00000"/>
              </a:buClr>
              <a:buSzPct val="159090"/>
              <a:buFont typeface="Wingdings"/>
              <a:buChar char=""/>
              <a:tabLst>
                <a:tab pos="264160" algn="l"/>
              </a:tabLst>
            </a:pPr>
            <a:r>
              <a:rPr lang="en-US" sz="1200" dirty="0">
                <a:latin typeface="Aptos Black" panose="020B0004020202020204" pitchFamily="34" charset="0"/>
                <a:cs typeface="Calibri"/>
              </a:rPr>
              <a:t>SAVE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ACT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=</a:t>
            </a:r>
            <a:r>
              <a:rPr lang="en-US" sz="12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CAMPUS</a:t>
            </a:r>
            <a:r>
              <a:rPr lang="en-US" sz="12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SEXUAL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VIOLENCE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ELIMINATION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ACT</a:t>
            </a:r>
            <a:r>
              <a:rPr lang="en-US" sz="1200" spc="2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AMENDS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CLERY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TO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REPORTING,</a:t>
            </a:r>
            <a:r>
              <a:rPr lang="en-US" sz="12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RESPONSE,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AND</a:t>
            </a:r>
            <a:r>
              <a:rPr lang="en-US" sz="12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PREVENTION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EDUCATION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REQUIREMENTS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AROUND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VAWA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10" dirty="0">
                <a:solidFill>
                  <a:srgbClr val="FF0000"/>
                </a:solidFill>
                <a:latin typeface="Aptos Black" panose="020B0004020202020204" pitchFamily="34" charset="0"/>
                <a:cs typeface="Calibri"/>
              </a:rPr>
              <a:t>CRIMES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.</a:t>
            </a: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 marL="484505">
              <a:lnSpc>
                <a:spcPct val="100000"/>
              </a:lnSpc>
              <a:spcBef>
                <a:spcPts val="865"/>
              </a:spcBef>
            </a:pPr>
            <a:r>
              <a:rPr lang="en-US" sz="1200" dirty="0">
                <a:latin typeface="Aptos Black" panose="020B0004020202020204" pitchFamily="34" charset="0"/>
                <a:cs typeface="Calibri"/>
              </a:rPr>
              <a:t>REQUIRES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THAT</a:t>
            </a:r>
            <a:r>
              <a:rPr lang="en-US" sz="12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ALLEGED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VICTIMS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BE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INFORMED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OF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THEIR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RIGHTS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TO:</a:t>
            </a: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 marL="1269365" lvl="1" indent="-251460">
              <a:lnSpc>
                <a:spcPct val="100000"/>
              </a:lnSpc>
              <a:spcBef>
                <a:spcPts val="865"/>
              </a:spcBef>
              <a:buClr>
                <a:srgbClr val="B80E0F"/>
              </a:buClr>
              <a:buSzPct val="159090"/>
              <a:buFont typeface="Arial"/>
              <a:buChar char="•"/>
              <a:tabLst>
                <a:tab pos="1269365" algn="l"/>
              </a:tabLst>
            </a:pPr>
            <a:r>
              <a:rPr lang="en-US" sz="1200" dirty="0">
                <a:latin typeface="Aptos Black" panose="020B0004020202020204" pitchFamily="34" charset="0"/>
                <a:cs typeface="Calibri"/>
              </a:rPr>
              <a:t>BE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ASSISTED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BY CAMPUS</a:t>
            </a:r>
            <a:r>
              <a:rPr lang="en-US" sz="12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AUTHORITIES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IF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REPORTING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CRIME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TO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LAW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ENFORCEMENT</a:t>
            </a: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 marL="1269365" lvl="1" indent="-251460">
              <a:lnSpc>
                <a:spcPct val="100000"/>
              </a:lnSpc>
              <a:spcBef>
                <a:spcPts val="860"/>
              </a:spcBef>
              <a:buClr>
                <a:srgbClr val="B80E0F"/>
              </a:buClr>
              <a:buSzPct val="159090"/>
              <a:buFont typeface="Arial"/>
              <a:buChar char="•"/>
              <a:tabLst>
                <a:tab pos="1269365" algn="l"/>
              </a:tabLst>
            </a:pPr>
            <a:r>
              <a:rPr lang="en-US" sz="1200" dirty="0">
                <a:latin typeface="Aptos Black" panose="020B0004020202020204" pitchFamily="34" charset="0"/>
                <a:cs typeface="Calibri"/>
              </a:rPr>
              <a:t>CHANGE</a:t>
            </a:r>
            <a:r>
              <a:rPr lang="en-US" sz="12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ACADEMIC,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LIVING,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TRANSPORTATION,</a:t>
            </a:r>
            <a:r>
              <a:rPr lang="en-US" sz="12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OR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WORKING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SITUATIONS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TO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AVOID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HOSTILE</a:t>
            </a:r>
            <a:r>
              <a:rPr lang="en-US" sz="12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ENVIRONMENT</a:t>
            </a: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 marL="1269365" lvl="1" indent="-251460">
              <a:lnSpc>
                <a:spcPct val="100000"/>
              </a:lnSpc>
              <a:spcBef>
                <a:spcPts val="865"/>
              </a:spcBef>
              <a:buClr>
                <a:srgbClr val="B80E0F"/>
              </a:buClr>
              <a:buSzPct val="159090"/>
              <a:buFont typeface="Arial"/>
              <a:buChar char="•"/>
              <a:tabLst>
                <a:tab pos="1269365" algn="l"/>
              </a:tabLst>
            </a:pPr>
            <a:r>
              <a:rPr lang="en-US" sz="1200" dirty="0">
                <a:latin typeface="Aptos Black" panose="020B0004020202020204" pitchFamily="34" charset="0"/>
                <a:cs typeface="Calibri"/>
              </a:rPr>
              <a:t>OBTAIN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OR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ENFORCE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NO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CONTACT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DIRECTIVE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OR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RESTRAINING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ORDER</a:t>
            </a: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 marL="1269365" lvl="1" indent="-251460">
              <a:lnSpc>
                <a:spcPct val="100000"/>
              </a:lnSpc>
              <a:spcBef>
                <a:spcPts val="865"/>
              </a:spcBef>
              <a:buClr>
                <a:srgbClr val="B80E0F"/>
              </a:buClr>
              <a:buSzPct val="159090"/>
              <a:buFont typeface="Arial"/>
              <a:buChar char="•"/>
              <a:tabLst>
                <a:tab pos="1269365" algn="l"/>
              </a:tabLst>
            </a:pPr>
            <a:r>
              <a:rPr lang="en-US" sz="1200" dirty="0">
                <a:latin typeface="Aptos Black" panose="020B0004020202020204" pitchFamily="34" charset="0"/>
                <a:cs typeface="Calibri"/>
              </a:rPr>
              <a:t>HAVE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CLEAR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DESCRIPTION</a:t>
            </a:r>
            <a:r>
              <a:rPr lang="en-US" sz="12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OF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THEIR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INSTITUTION’S</a:t>
            </a:r>
            <a:r>
              <a:rPr lang="en-US" sz="12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DISCIPLINARY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PROCESS</a:t>
            </a:r>
            <a:r>
              <a:rPr lang="en-US" sz="12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AND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KNOW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THE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RANGE</a:t>
            </a:r>
            <a:r>
              <a:rPr lang="en-US" sz="12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OF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POSSIBLE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SANCTIONS</a:t>
            </a: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 marL="1270000" marR="5080" lvl="1" indent="-251460">
              <a:lnSpc>
                <a:spcPct val="120000"/>
              </a:lnSpc>
              <a:spcBef>
                <a:spcPts val="600"/>
              </a:spcBef>
              <a:buClr>
                <a:srgbClr val="B80E0F"/>
              </a:buClr>
              <a:buSzPct val="159090"/>
              <a:buFont typeface="Arial"/>
              <a:buChar char="•"/>
              <a:tabLst>
                <a:tab pos="1270000" algn="l"/>
              </a:tabLst>
            </a:pPr>
            <a:r>
              <a:rPr lang="en-US" sz="1200" dirty="0">
                <a:latin typeface="Aptos Black" panose="020B0004020202020204" pitchFamily="34" charset="0"/>
                <a:cs typeface="Calibri"/>
              </a:rPr>
              <a:t>RECEIVE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CONTACT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INFORMATION</a:t>
            </a:r>
            <a:r>
              <a:rPr lang="en-US" sz="12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ABOUT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EXISTING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COUNSELING,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HEALTH,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MENTAL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HEALTH,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VICTIM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ADVOCACY,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LEGAL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ASSISTANCE,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AND</a:t>
            </a:r>
            <a:r>
              <a:rPr lang="en-US" sz="12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OTHER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SERVICES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AVAILABLE</a:t>
            </a:r>
            <a:r>
              <a:rPr lang="en-US" sz="12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BOTH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ON-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CAMPUS</a:t>
            </a:r>
            <a:r>
              <a:rPr lang="en-US" sz="12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AND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IN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THE</a:t>
            </a:r>
            <a:r>
              <a:rPr lang="en-US" sz="12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COMMUNITY</a:t>
            </a: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 marL="262890" marR="80645" indent="-250825">
              <a:lnSpc>
                <a:spcPct val="120000"/>
              </a:lnSpc>
              <a:spcBef>
                <a:spcPts val="1105"/>
              </a:spcBef>
              <a:buClr>
                <a:srgbClr val="C00000"/>
              </a:buClr>
              <a:buSzPct val="159090"/>
              <a:buFont typeface="Wingdings"/>
              <a:buChar char=""/>
              <a:tabLst>
                <a:tab pos="264160" algn="l"/>
              </a:tabLst>
            </a:pPr>
            <a:r>
              <a:rPr lang="en-US" sz="1200" dirty="0">
                <a:latin typeface="Aptos Black" panose="020B0004020202020204" pitchFamily="34" charset="0"/>
                <a:cs typeface="Calibri"/>
              </a:rPr>
              <a:t>VAWA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=</a:t>
            </a:r>
            <a:r>
              <a:rPr lang="en-US" sz="12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VIOLENCE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AGAINST</a:t>
            </a:r>
            <a:r>
              <a:rPr lang="en-US" sz="12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WOMEN</a:t>
            </a:r>
            <a:r>
              <a:rPr lang="en-US" sz="12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REAUTHORIZATION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ACT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-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EXTENDS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CLERY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CRIMES</a:t>
            </a:r>
            <a:r>
              <a:rPr lang="en-US" sz="12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TO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INCLUDE</a:t>
            </a:r>
            <a:r>
              <a:rPr lang="en-US" sz="12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SEXUAL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ASSAULT,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DOMESTIC</a:t>
            </a:r>
            <a:r>
              <a:rPr lang="en-US" sz="12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VIOLENCE,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DATING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VIOLENCE,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AND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STALKING.</a:t>
            </a:r>
            <a:r>
              <a:rPr lang="en-US" sz="12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1)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REQUIRES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DISCIPLINE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PROCEDURES</a:t>
            </a:r>
            <a:r>
              <a:rPr lang="en-US" sz="1200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FOR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ADDRESSING</a:t>
            </a:r>
            <a:r>
              <a:rPr lang="en-US" sz="12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SEXUAL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MISCONDUCT;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2)</a:t>
            </a:r>
            <a:r>
              <a:rPr lang="en-US" sz="12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REQUIRES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EDUCATION</a:t>
            </a:r>
            <a:r>
              <a:rPr lang="en-US" sz="12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PROGRAMS</a:t>
            </a:r>
            <a:r>
              <a:rPr lang="en-US" sz="12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TO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PROMOTE</a:t>
            </a:r>
            <a:r>
              <a:rPr lang="en-US" sz="12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AWARENESS</a:t>
            </a: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C00000"/>
              </a:buClr>
              <a:buFont typeface="Wingdings"/>
              <a:buChar char=""/>
            </a:pP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 marL="263525" indent="-250825">
              <a:lnSpc>
                <a:spcPct val="100000"/>
              </a:lnSpc>
              <a:buClr>
                <a:srgbClr val="C00000"/>
              </a:buClr>
              <a:buSzPct val="159090"/>
              <a:buFont typeface="Wingdings"/>
              <a:buChar char=""/>
              <a:tabLst>
                <a:tab pos="263525" algn="l"/>
              </a:tabLst>
            </a:pPr>
            <a:r>
              <a:rPr lang="en-US" sz="1200" dirty="0">
                <a:latin typeface="Aptos Black" panose="020B0004020202020204" pitchFamily="34" charset="0"/>
                <a:cs typeface="Calibri"/>
              </a:rPr>
              <a:t>FERPA</a:t>
            </a:r>
            <a:r>
              <a:rPr lang="en-US" sz="12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=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FAMILY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EDUCATIONAL</a:t>
            </a:r>
            <a:r>
              <a:rPr lang="en-US" sz="12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RIGHTS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AND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PRIVACY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ACT</a:t>
            </a: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00000"/>
              </a:buClr>
              <a:buFont typeface="Wingdings"/>
              <a:buChar char=""/>
            </a:pP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 marL="263525" indent="-250825">
              <a:lnSpc>
                <a:spcPct val="100000"/>
              </a:lnSpc>
              <a:buClr>
                <a:srgbClr val="C00000"/>
              </a:buClr>
              <a:buSzPct val="159090"/>
              <a:buFont typeface="Wingdings"/>
              <a:buChar char=""/>
              <a:tabLst>
                <a:tab pos="263525" algn="l"/>
              </a:tabLst>
            </a:pPr>
            <a:r>
              <a:rPr lang="en-US" sz="1200" dirty="0">
                <a:latin typeface="Aptos Black" panose="020B0004020202020204" pitchFamily="34" charset="0"/>
                <a:cs typeface="Calibri"/>
              </a:rPr>
              <a:t>CS</a:t>
            </a:r>
            <a:r>
              <a:rPr lang="en-US" sz="12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=</a:t>
            </a:r>
            <a:r>
              <a:rPr lang="en-US" sz="1200" spc="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CAMPUS</a:t>
            </a:r>
            <a:r>
              <a:rPr lang="en-US" sz="12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SAFETY</a:t>
            </a: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C00000"/>
              </a:buClr>
              <a:buFont typeface="Wingdings"/>
              <a:buChar char=""/>
            </a:pP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 marL="263525" indent="-250825">
              <a:lnSpc>
                <a:spcPct val="100000"/>
              </a:lnSpc>
              <a:buClr>
                <a:srgbClr val="C00000"/>
              </a:buClr>
              <a:buSzPct val="159090"/>
              <a:buFont typeface="Wingdings"/>
              <a:buChar char=""/>
              <a:tabLst>
                <a:tab pos="263525" algn="l"/>
              </a:tabLst>
            </a:pP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COMPLAINANT/REPORTING</a:t>
            </a:r>
            <a:r>
              <a:rPr lang="en-US" sz="1200" spc="1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PARTY</a:t>
            </a: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C00000"/>
              </a:buClr>
              <a:buFont typeface="Wingdings"/>
              <a:buChar char=""/>
            </a:pPr>
            <a:endParaRPr lang="en-US" sz="1200" b="1" dirty="0">
              <a:latin typeface="Aptos Black" panose="020B0004020202020204" pitchFamily="34" charset="0"/>
              <a:cs typeface="Calibri"/>
            </a:endParaRPr>
          </a:p>
          <a:p>
            <a:pPr marL="263525" indent="-250825">
              <a:lnSpc>
                <a:spcPct val="100000"/>
              </a:lnSpc>
              <a:buClr>
                <a:srgbClr val="C00000"/>
              </a:buClr>
              <a:buSzPct val="159090"/>
              <a:buFont typeface="Wingdings"/>
              <a:buChar char=""/>
              <a:tabLst>
                <a:tab pos="263525" algn="l"/>
              </a:tabLst>
            </a:pPr>
            <a:r>
              <a:rPr lang="en-US" sz="1200" b="1" spc="-10" dirty="0">
                <a:latin typeface="Aptos Black" panose="020B0004020202020204" pitchFamily="34" charset="0"/>
                <a:cs typeface="Calibri"/>
              </a:rPr>
              <a:t>RESPONDENT/RESPONDING</a:t>
            </a:r>
            <a:r>
              <a:rPr lang="en-US" sz="1200" b="1" spc="10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b="1" spc="-10" dirty="0">
                <a:latin typeface="Aptos Black" panose="020B0004020202020204" pitchFamily="34" charset="0"/>
                <a:cs typeface="Calibri"/>
              </a:rPr>
              <a:t>PARTY</a:t>
            </a:r>
            <a:endParaRPr lang="en-US" sz="1200" b="1" dirty="0">
              <a:latin typeface="Aptos Black" panose="020B0004020202020204" pitchFamily="34" charset="0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77200" y="6285279"/>
            <a:ext cx="1394459" cy="1418843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7000">
              <a:schemeClr val="bg2">
                <a:lumMod val="5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308" y="650330"/>
            <a:ext cx="8185784" cy="142557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2700" marR="5080">
              <a:lnSpc>
                <a:spcPts val="5220"/>
              </a:lnSpc>
              <a:spcBef>
                <a:spcPts val="760"/>
              </a:spcBef>
            </a:pPr>
            <a:r>
              <a:rPr b="0" dirty="0">
                <a:latin typeface="Aptos Black" panose="020B0004020202020204" pitchFamily="34" charset="0"/>
                <a:cs typeface="Franklin Gothic Medium"/>
              </a:rPr>
              <a:t>NGU</a:t>
            </a:r>
            <a:r>
              <a:rPr b="0" spc="-7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b="0" spc="-10" dirty="0">
                <a:latin typeface="Aptos Black" panose="020B0004020202020204" pitchFamily="34" charset="0"/>
                <a:cs typeface="Franklin Gothic Medium"/>
              </a:rPr>
              <a:t>STANDARDS</a:t>
            </a:r>
            <a:r>
              <a:rPr b="0" spc="-8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b="0" dirty="0">
                <a:latin typeface="Aptos Black" panose="020B0004020202020204" pitchFamily="34" charset="0"/>
                <a:cs typeface="Franklin Gothic Medium"/>
              </a:rPr>
              <a:t>AND</a:t>
            </a:r>
            <a:r>
              <a:rPr b="0" spc="-4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b="0" spc="-10" dirty="0">
                <a:latin typeface="Aptos Black" panose="020B0004020202020204" pitchFamily="34" charset="0"/>
                <a:cs typeface="Franklin Gothic Medium"/>
              </a:rPr>
              <a:t>SEXUAL MISCONDUCT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444527-FEC1-62F7-C317-38F716BAAF93}"/>
              </a:ext>
            </a:extLst>
          </p:cNvPr>
          <p:cNvSpPr txBox="1"/>
          <p:nvPr/>
        </p:nvSpPr>
        <p:spPr>
          <a:xfrm>
            <a:off x="1905000" y="6051647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u="sng" dirty="0">
                <a:latin typeface="Aptos Black" panose="020B0004020202020204" pitchFamily="34" charset="0"/>
              </a:rPr>
              <a:t>Remember: </a:t>
            </a:r>
            <a:r>
              <a:rPr lang="en-US" b="1" dirty="0">
                <a:latin typeface="Aptos Black" panose="020B0004020202020204" pitchFamily="34" charset="0"/>
              </a:rPr>
              <a:t>University standards are HIGHER than just legal compliance</a:t>
            </a:r>
            <a:r>
              <a:rPr lang="en-US" dirty="0"/>
              <a:t>.</a:t>
            </a:r>
          </a:p>
        </p:txBody>
      </p:sp>
      <p:graphicFrame>
        <p:nvGraphicFramePr>
          <p:cNvPr id="8" name="object 3">
            <a:extLst>
              <a:ext uri="{FF2B5EF4-FFF2-40B4-BE49-F238E27FC236}">
                <a16:creationId xmlns:a16="http://schemas.microsoft.com/office/drawing/2014/main" id="{49033B89-35F9-938C-CE2F-EEF20B7312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870058"/>
              </p:ext>
            </p:extLst>
          </p:nvPr>
        </p:nvGraphicFramePr>
        <p:xfrm>
          <a:off x="1061909" y="2016889"/>
          <a:ext cx="8413115" cy="2170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ACBBC32-BD17-3F12-7EF1-BDC897667F8E}"/>
              </a:ext>
            </a:extLst>
          </p:cNvPr>
          <p:cNvSpPr txBox="1"/>
          <p:nvPr/>
        </p:nvSpPr>
        <p:spPr>
          <a:xfrm>
            <a:off x="1061909" y="4297321"/>
            <a:ext cx="88440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latin typeface="Aptos Black" panose="020B0004020202020204" pitchFamily="34" charset="0"/>
              </a:rPr>
              <a:t>Sanctions are not your responsibility. You recommend, but the relevant department with look at the whole file for the individual and ultimately determine sanctions.</a:t>
            </a:r>
          </a:p>
          <a:p>
            <a:pPr lvl="0"/>
            <a:endParaRPr lang="en-US" dirty="0">
              <a:latin typeface="Aptos Black" panose="020B0004020202020204" pitchFamily="34" charset="0"/>
            </a:endParaRPr>
          </a:p>
          <a:p>
            <a:pPr lvl="0"/>
            <a:r>
              <a:rPr lang="en-US" dirty="0">
                <a:latin typeface="Aptos Black" panose="020B0004020202020204" pitchFamily="34" charset="0"/>
              </a:rPr>
              <a:t>SANCTIONS ARE NOT EQUALLY APPLIED TO </a:t>
            </a:r>
            <a:r>
              <a:rPr lang="en-US" i="1" u="sng" dirty="0">
                <a:uFillTx/>
                <a:latin typeface="Aptos Black" panose="020B0004020202020204" pitchFamily="34" charset="0"/>
              </a:rPr>
              <a:t>DIS</a:t>
            </a:r>
            <a:r>
              <a:rPr lang="en-US" dirty="0">
                <a:latin typeface="Aptos Black" panose="020B0004020202020204" pitchFamily="34" charset="0"/>
              </a:rPr>
              <a:t>SIMILARLY</a:t>
            </a:r>
            <a:r>
              <a:rPr lang="en-US" i="1" dirty="0">
                <a:latin typeface="Aptos Black" panose="020B0004020202020204" pitchFamily="34" charset="0"/>
              </a:rPr>
              <a:t> </a:t>
            </a:r>
            <a:r>
              <a:rPr lang="en-US" dirty="0">
                <a:latin typeface="Aptos Black" panose="020B0004020202020204" pitchFamily="34" charset="0"/>
              </a:rPr>
              <a:t>SITUATED PEOPLE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7000">
              <a:schemeClr val="bg2">
                <a:lumMod val="5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7400" y="838200"/>
            <a:ext cx="6400800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0" u="sng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SEXUAL</a:t>
            </a:r>
            <a:r>
              <a:rPr sz="4000" b="0" u="sng" spc="-145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4000" b="0" u="sng" spc="-1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MISCONDUCT</a:t>
            </a:r>
            <a:endParaRPr sz="4000" dirty="0">
              <a:latin typeface="Aptos Black" panose="020B0004020202020204" pitchFamily="34" charset="0"/>
              <a:cs typeface="Franklin Gothic Medi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00200" y="2171944"/>
            <a:ext cx="8077200" cy="3544560"/>
          </a:xfrm>
          <a:prstGeom prst="rect">
            <a:avLst/>
          </a:prstGeom>
          <a:noFill/>
        </p:spPr>
        <p:txBody>
          <a:bodyPr vert="horz" wrap="square" lIns="0" tIns="12700" rIns="0" bIns="0" rtlCol="0" anchor="ctr">
            <a:spAutoFit/>
          </a:bodyPr>
          <a:lstStyle/>
          <a:p>
            <a:pPr marL="10160">
              <a:lnSpc>
                <a:spcPct val="100000"/>
              </a:lnSpc>
              <a:spcBef>
                <a:spcPts val="100"/>
              </a:spcBef>
              <a:buClr>
                <a:srgbClr val="C00000"/>
              </a:buClr>
              <a:buSzPct val="95833"/>
              <a:tabLst>
                <a:tab pos="283210" algn="l"/>
              </a:tabLst>
            </a:pPr>
            <a:r>
              <a:rPr sz="2400" dirty="0">
                <a:latin typeface="Aptos Black" panose="020B0004020202020204" pitchFamily="34" charset="0"/>
                <a:cs typeface="Franklin Gothic Medium"/>
              </a:rPr>
              <a:t>SEXUAL</a:t>
            </a:r>
            <a:r>
              <a:rPr sz="2400" spc="-9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2400" spc="-10" dirty="0">
                <a:latin typeface="Aptos Black" panose="020B0004020202020204" pitchFamily="34" charset="0"/>
                <a:cs typeface="Franklin Gothic Medium"/>
              </a:rPr>
              <a:t>HARASSMENT</a:t>
            </a:r>
            <a:endParaRPr lang="en-US" sz="2400" spc="-10" dirty="0">
              <a:latin typeface="Aptos Black" panose="020B0004020202020204" pitchFamily="34" charset="0"/>
              <a:cs typeface="Franklin Gothic Medium"/>
            </a:endParaRPr>
          </a:p>
          <a:p>
            <a:pPr marL="353060" indent="-342900">
              <a:lnSpc>
                <a:spcPct val="100000"/>
              </a:lnSpc>
              <a:spcBef>
                <a:spcPts val="100"/>
              </a:spcBef>
              <a:buClr>
                <a:srgbClr val="C00000"/>
              </a:buClr>
              <a:buSzPct val="95833"/>
              <a:buFont typeface="Wingdings" panose="05000000000000000000" pitchFamily="2" charset="2"/>
              <a:buChar char="v"/>
              <a:tabLst>
                <a:tab pos="283210" algn="l"/>
              </a:tabLst>
            </a:pPr>
            <a:r>
              <a:rPr sz="2400" dirty="0">
                <a:latin typeface="Aptos Black" panose="020B0004020202020204" pitchFamily="34" charset="0"/>
                <a:cs typeface="Franklin Gothic Medium"/>
              </a:rPr>
              <a:t>SEXUAL</a:t>
            </a:r>
            <a:r>
              <a:rPr sz="2400" spc="-5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2400" dirty="0">
                <a:latin typeface="Aptos Black" panose="020B0004020202020204" pitchFamily="34" charset="0"/>
                <a:cs typeface="Franklin Gothic Medium"/>
              </a:rPr>
              <a:t>EXPLOITATION</a:t>
            </a:r>
            <a:r>
              <a:rPr sz="2400" spc="-5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2400" dirty="0">
                <a:latin typeface="Aptos Black" panose="020B0004020202020204" pitchFamily="34" charset="0"/>
                <a:cs typeface="Franklin Gothic Medium"/>
              </a:rPr>
              <a:t>/</a:t>
            </a:r>
            <a:r>
              <a:rPr sz="2400" spc="-6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2400" dirty="0">
                <a:latin typeface="Aptos Black" panose="020B0004020202020204" pitchFamily="34" charset="0"/>
                <a:cs typeface="Franklin Gothic Medium"/>
              </a:rPr>
              <a:t>SEXUAL</a:t>
            </a:r>
            <a:r>
              <a:rPr sz="2400" spc="-5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2400" spc="-10" dirty="0">
                <a:latin typeface="Aptos Black" panose="020B0004020202020204" pitchFamily="34" charset="0"/>
                <a:cs typeface="Franklin Gothic Medium"/>
              </a:rPr>
              <a:t>INTIMIDATION</a:t>
            </a:r>
            <a:endParaRPr lang="en-US" sz="2400" dirty="0">
              <a:latin typeface="Aptos Black" panose="020B0004020202020204" pitchFamily="34" charset="0"/>
              <a:cs typeface="Franklin Gothic Medium"/>
            </a:endParaRPr>
          </a:p>
          <a:p>
            <a:pPr marL="353060" indent="-342900">
              <a:lnSpc>
                <a:spcPct val="100000"/>
              </a:lnSpc>
              <a:spcBef>
                <a:spcPts val="100"/>
              </a:spcBef>
              <a:buClr>
                <a:srgbClr val="C00000"/>
              </a:buClr>
              <a:buSzPct val="95833"/>
              <a:buFont typeface="Wingdings" panose="05000000000000000000" pitchFamily="2" charset="2"/>
              <a:buChar char="v"/>
              <a:tabLst>
                <a:tab pos="283210" algn="l"/>
              </a:tabLst>
            </a:pPr>
            <a:r>
              <a:rPr sz="2400" b="1" u="sng" spc="-20" dirty="0">
                <a:latin typeface="Aptos Black" panose="020B0004020202020204" pitchFamily="34" charset="0"/>
                <a:cs typeface="Franklin Gothic Medium"/>
              </a:rPr>
              <a:t>NON-</a:t>
            </a:r>
            <a:r>
              <a:rPr sz="2400" b="1" u="sng" dirty="0">
                <a:latin typeface="Aptos Black" panose="020B0004020202020204" pitchFamily="34" charset="0"/>
                <a:cs typeface="Franklin Gothic Medium"/>
              </a:rPr>
              <a:t>CONSENSUAL</a:t>
            </a:r>
            <a:r>
              <a:rPr sz="2400" b="1" u="sng" spc="-8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2400" dirty="0">
                <a:latin typeface="Aptos Black" panose="020B0004020202020204" pitchFamily="34" charset="0"/>
                <a:cs typeface="Franklin Gothic Medium"/>
              </a:rPr>
              <a:t>SEXUAL</a:t>
            </a:r>
            <a:r>
              <a:rPr sz="2400" spc="-9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2400" spc="-10" dirty="0">
                <a:latin typeface="Aptos Black" panose="020B0004020202020204" pitchFamily="34" charset="0"/>
                <a:cs typeface="Franklin Gothic Medium"/>
              </a:rPr>
              <a:t>CONTACT/ASSAULT</a:t>
            </a:r>
            <a:endParaRPr sz="2400" dirty="0">
              <a:latin typeface="Aptos Black" panose="020B0004020202020204" pitchFamily="34" charset="0"/>
              <a:cs typeface="Franklin Gothic Medium"/>
            </a:endParaRPr>
          </a:p>
          <a:p>
            <a:pPr marL="353060" indent="-342900">
              <a:lnSpc>
                <a:spcPct val="100000"/>
              </a:lnSpc>
              <a:spcBef>
                <a:spcPts val="575"/>
              </a:spcBef>
              <a:buClr>
                <a:srgbClr val="C00000"/>
              </a:buClr>
              <a:buSzPct val="95833"/>
              <a:buFont typeface="Wingdings" panose="05000000000000000000" pitchFamily="2" charset="2"/>
              <a:buChar char="v"/>
              <a:tabLst>
                <a:tab pos="283210" algn="l"/>
              </a:tabLst>
            </a:pPr>
            <a:r>
              <a:rPr sz="2400" dirty="0">
                <a:latin typeface="Aptos Black" panose="020B0004020202020204" pitchFamily="34" charset="0"/>
                <a:cs typeface="Franklin Gothic Medium"/>
              </a:rPr>
              <a:t>DOMESTIC</a:t>
            </a:r>
            <a:r>
              <a:rPr sz="2400" spc="-5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2400" dirty="0">
                <a:latin typeface="Aptos Black" panose="020B0004020202020204" pitchFamily="34" charset="0"/>
                <a:cs typeface="Franklin Gothic Medium"/>
              </a:rPr>
              <a:t>VIOLENCE</a:t>
            </a:r>
            <a:r>
              <a:rPr sz="2400" spc="-6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2400" dirty="0">
                <a:latin typeface="Aptos Black" panose="020B0004020202020204" pitchFamily="34" charset="0"/>
                <a:cs typeface="Franklin Gothic Medium"/>
              </a:rPr>
              <a:t>/</a:t>
            </a:r>
            <a:r>
              <a:rPr sz="2400" spc="-6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2400" dirty="0">
                <a:latin typeface="Aptos Black" panose="020B0004020202020204" pitchFamily="34" charset="0"/>
                <a:cs typeface="Franklin Gothic Medium"/>
              </a:rPr>
              <a:t>DATING</a:t>
            </a:r>
            <a:r>
              <a:rPr sz="2400" spc="-6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2400" dirty="0">
                <a:latin typeface="Aptos Black" panose="020B0004020202020204" pitchFamily="34" charset="0"/>
                <a:cs typeface="Franklin Gothic Medium"/>
              </a:rPr>
              <a:t>VIOLENCE</a:t>
            </a:r>
            <a:r>
              <a:rPr sz="2400" spc="-6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2400" dirty="0">
                <a:latin typeface="Aptos Black" panose="020B0004020202020204" pitchFamily="34" charset="0"/>
                <a:cs typeface="Franklin Gothic Medium"/>
              </a:rPr>
              <a:t>/</a:t>
            </a:r>
            <a:r>
              <a:rPr sz="2400" spc="-6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2400" spc="-10" dirty="0">
                <a:latin typeface="Aptos Black" panose="020B0004020202020204" pitchFamily="34" charset="0"/>
                <a:cs typeface="Franklin Gothic Medium"/>
              </a:rPr>
              <a:t>STALKING</a:t>
            </a:r>
            <a:endParaRPr lang="en-US" sz="2400" spc="-10" dirty="0">
              <a:latin typeface="Aptos Black" panose="020B0004020202020204" pitchFamily="34" charset="0"/>
              <a:cs typeface="Franklin Gothic Medium"/>
            </a:endParaRPr>
          </a:p>
          <a:p>
            <a:pPr marL="353060" indent="-342900">
              <a:lnSpc>
                <a:spcPct val="100000"/>
              </a:lnSpc>
              <a:spcBef>
                <a:spcPts val="575"/>
              </a:spcBef>
              <a:buClr>
                <a:srgbClr val="C00000"/>
              </a:buClr>
              <a:buSzPct val="95833"/>
              <a:buFont typeface="Wingdings" panose="05000000000000000000" pitchFamily="2" charset="2"/>
              <a:buChar char="v"/>
              <a:tabLst>
                <a:tab pos="283210" algn="l"/>
              </a:tabLst>
            </a:pPr>
            <a:r>
              <a:rPr sz="2400" dirty="0">
                <a:latin typeface="Aptos Black" panose="020B0004020202020204" pitchFamily="34" charset="0"/>
                <a:cs typeface="Franklin Gothic Medium"/>
              </a:rPr>
              <a:t>NGU</a:t>
            </a:r>
            <a:r>
              <a:rPr sz="2400" spc="-5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2400" dirty="0">
                <a:latin typeface="Aptos Black" panose="020B0004020202020204" pitchFamily="34" charset="0"/>
                <a:cs typeface="Franklin Gothic Medium"/>
              </a:rPr>
              <a:t>SEXUAL</a:t>
            </a:r>
            <a:r>
              <a:rPr sz="2400" spc="-3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2400" spc="-10" dirty="0">
                <a:latin typeface="Aptos Black" panose="020B0004020202020204" pitchFamily="34" charset="0"/>
                <a:cs typeface="Franklin Gothic Medium"/>
              </a:rPr>
              <a:t>MISCONDUCT</a:t>
            </a:r>
            <a:endParaRPr lang="en-US" sz="2400" spc="-10" dirty="0">
              <a:latin typeface="Aptos Black" panose="020B0004020202020204" pitchFamily="34" charset="0"/>
              <a:cs typeface="Franklin Gothic Medium"/>
            </a:endParaRPr>
          </a:p>
          <a:p>
            <a:pPr marL="810260" lvl="1" indent="-342900">
              <a:spcBef>
                <a:spcPts val="575"/>
              </a:spcBef>
              <a:buClr>
                <a:srgbClr val="C00000"/>
              </a:buClr>
              <a:buSzPct val="95833"/>
              <a:buFont typeface="Wingdings" panose="05000000000000000000" pitchFamily="2" charset="2"/>
              <a:buChar char="ü"/>
              <a:tabLst>
                <a:tab pos="283210" algn="l"/>
              </a:tabLst>
            </a:pPr>
            <a:r>
              <a:rPr lang="en-US" sz="1600" spc="-10" dirty="0">
                <a:latin typeface="Aptos Black" panose="020B0004020202020204" pitchFamily="34" charset="0"/>
                <a:cs typeface="Franklin Gothic Medium"/>
              </a:rPr>
              <a:t>Will be referred  by STUDENT ENGAGEMENT OR HR</a:t>
            </a:r>
          </a:p>
          <a:p>
            <a:pPr marL="810260" lvl="1" indent="-342900">
              <a:spcBef>
                <a:spcPts val="575"/>
              </a:spcBef>
              <a:buClr>
                <a:srgbClr val="C00000"/>
              </a:buClr>
              <a:buSzPct val="95833"/>
              <a:buFont typeface="Wingdings" panose="05000000000000000000" pitchFamily="2" charset="2"/>
              <a:buChar char="ü"/>
              <a:tabLst>
                <a:tab pos="283210" algn="l"/>
              </a:tabLst>
            </a:pPr>
            <a:r>
              <a:rPr lang="en-US" sz="1600" spc="-10" dirty="0">
                <a:latin typeface="Aptos Black" panose="020B0004020202020204" pitchFamily="34" charset="0"/>
                <a:cs typeface="Franklin Gothic Medium"/>
              </a:rPr>
              <a:t>EMPLOYEE AND STUDENT POLICY </a:t>
            </a:r>
            <a:r>
              <a:rPr lang="en-US" sz="1600" b="1" u="heavy" spc="-10" dirty="0">
                <a:solidFill>
                  <a:srgbClr val="C00000"/>
                </a:solidFill>
                <a:latin typeface="Aptos Black" panose="020B0004020202020204" pitchFamily="34" charset="0"/>
                <a:cs typeface="Franklin Gothic Medium"/>
              </a:rPr>
              <a:t>ARE NOT </a:t>
            </a:r>
            <a:r>
              <a:rPr lang="en-US" sz="1600" spc="-10" dirty="0">
                <a:latin typeface="Aptos Black" panose="020B0004020202020204" pitchFamily="34" charset="0"/>
                <a:cs typeface="Franklin Gothic Medium"/>
              </a:rPr>
              <a:t>THE SAME</a:t>
            </a:r>
          </a:p>
          <a:p>
            <a:pPr marL="353060" indent="-342900">
              <a:lnSpc>
                <a:spcPct val="100000"/>
              </a:lnSpc>
              <a:spcBef>
                <a:spcPts val="575"/>
              </a:spcBef>
              <a:buClr>
                <a:srgbClr val="C00000"/>
              </a:buClr>
              <a:buSzPct val="95833"/>
              <a:buFont typeface="Wingdings" panose="05000000000000000000" pitchFamily="2" charset="2"/>
              <a:buChar char="v"/>
              <a:tabLst>
                <a:tab pos="283210" algn="l"/>
              </a:tabLst>
            </a:pPr>
            <a:r>
              <a:rPr lang="en-US" sz="2400" spc="-10" dirty="0">
                <a:latin typeface="Aptos Black" panose="020B0004020202020204" pitchFamily="34" charset="0"/>
                <a:cs typeface="Franklin Gothic Medium"/>
              </a:rPr>
              <a:t>DIFFERENTIAL TREATMENT BASED ON GENDER</a:t>
            </a:r>
          </a:p>
          <a:p>
            <a:pPr marL="390525">
              <a:lnSpc>
                <a:spcPct val="100000"/>
              </a:lnSpc>
              <a:spcBef>
                <a:spcPts val="1290"/>
              </a:spcBef>
            </a:pPr>
            <a:r>
              <a:rPr lang="en-US" sz="1600" b="1" dirty="0">
                <a:solidFill>
                  <a:srgbClr val="C00000"/>
                </a:solidFill>
                <a:latin typeface="Aptos Black" panose="020B0004020202020204" pitchFamily="34" charset="0"/>
                <a:cs typeface="Franklin Gothic Medium"/>
              </a:rPr>
              <a:t>(INCLUDING</a:t>
            </a:r>
            <a:r>
              <a:rPr lang="en-US" sz="1600" b="1" spc="20" dirty="0">
                <a:solidFill>
                  <a:srgbClr val="C0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lang="en-US" sz="1600" b="1" dirty="0">
                <a:solidFill>
                  <a:srgbClr val="C00000"/>
                </a:solidFill>
                <a:latin typeface="Aptos Black" panose="020B0004020202020204" pitchFamily="34" charset="0"/>
                <a:cs typeface="Franklin Gothic Medium"/>
              </a:rPr>
              <a:t>GENDER</a:t>
            </a:r>
            <a:r>
              <a:rPr lang="en-US" sz="1600" b="1" spc="-5" dirty="0">
                <a:solidFill>
                  <a:srgbClr val="C0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lang="en-US" sz="1600" b="1" spc="-10" dirty="0">
                <a:solidFill>
                  <a:srgbClr val="C00000"/>
                </a:solidFill>
                <a:latin typeface="Aptos Black" panose="020B0004020202020204" pitchFamily="34" charset="0"/>
                <a:cs typeface="Franklin Gothic Medium"/>
              </a:rPr>
              <a:t>STEREOTYPES)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6A2EAF-83A0-422D-B36E-49BDB3CBDA57}"/>
              </a:ext>
            </a:extLst>
          </p:cNvPr>
          <p:cNvSpPr txBox="1"/>
          <p:nvPr/>
        </p:nvSpPr>
        <p:spPr>
          <a:xfrm>
            <a:off x="2286000" y="66750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0525">
              <a:lnSpc>
                <a:spcPct val="100000"/>
              </a:lnSpc>
              <a:spcBef>
                <a:spcPts val="1290"/>
              </a:spcBef>
            </a:pPr>
            <a:r>
              <a:rPr lang="en-US" sz="1800" b="1" i="1" spc="-10" dirty="0">
                <a:solidFill>
                  <a:srgbClr val="C00000"/>
                </a:solidFill>
                <a:latin typeface="Aptos Black" panose="020B0004020202020204" pitchFamily="34" charset="0"/>
                <a:cs typeface="Franklin Gothic Medium"/>
              </a:rPr>
              <a:t>TITLE IV (race) AND TITLE VII (all protected categories) also prohibit harassment and discrimination.</a:t>
            </a:r>
            <a:endParaRPr lang="en-US" sz="1800" b="1" i="1" dirty="0">
              <a:solidFill>
                <a:srgbClr val="C00000"/>
              </a:solidFill>
              <a:latin typeface="Aptos Black" panose="020B0004020202020204" pitchFamily="34" charset="0"/>
              <a:cs typeface="Franklin Gothic Medium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tx1">
                <a:lumMod val="50000"/>
                <a:lumOff val="5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3000" y="627688"/>
            <a:ext cx="8382000" cy="6585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en-US" sz="4200" b="1" u="heavy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1"/>
                  </a:solidFill>
                </a:uFill>
                <a:latin typeface="Aptos Black" panose="020B0004020202020204" pitchFamily="34" charset="0"/>
              </a:rPr>
              <a:t>SEXUAL HARASSMENT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3000" y="1524000"/>
            <a:ext cx="8508365" cy="3794565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 marR="5080">
              <a:spcBef>
                <a:spcPts val="95"/>
              </a:spcBef>
            </a:pPr>
            <a:r>
              <a:rPr lang="en-US" sz="1900" i="1" dirty="0">
                <a:latin typeface="Aptos Black" panose="020B0004020202020204" pitchFamily="34" charset="0"/>
                <a:cs typeface="Arial"/>
              </a:rPr>
              <a:t>UNWELCOME </a:t>
            </a:r>
            <a:r>
              <a:rPr lang="en-US" sz="1900" i="1" spc="-10" dirty="0">
                <a:latin typeface="Aptos Black" panose="020B0004020202020204" pitchFamily="34" charset="0"/>
                <a:cs typeface="Arial"/>
              </a:rPr>
              <a:t>SEXUAL ADVANCES,</a:t>
            </a:r>
            <a:r>
              <a:rPr lang="en-US" sz="1900" i="1" spc="-5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900" i="1" dirty="0">
                <a:latin typeface="Aptos Black" panose="020B0004020202020204" pitchFamily="34" charset="0"/>
                <a:cs typeface="Arial"/>
              </a:rPr>
              <a:t>REQUESTS</a:t>
            </a:r>
            <a:r>
              <a:rPr lang="en-US" sz="1900" i="1" spc="-5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900" i="1" dirty="0">
                <a:latin typeface="Aptos Black" panose="020B0004020202020204" pitchFamily="34" charset="0"/>
                <a:cs typeface="Arial"/>
              </a:rPr>
              <a:t>FOR</a:t>
            </a:r>
            <a:r>
              <a:rPr lang="en-US" sz="1900" i="1" spc="-7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900" i="1" dirty="0">
                <a:latin typeface="Aptos Black" panose="020B0004020202020204" pitchFamily="34" charset="0"/>
                <a:cs typeface="Arial"/>
              </a:rPr>
              <a:t>SEXUAL</a:t>
            </a:r>
            <a:r>
              <a:rPr lang="en-US" sz="1900" i="1" spc="-8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900" i="1" spc="-35" dirty="0">
                <a:latin typeface="Aptos Black" panose="020B0004020202020204" pitchFamily="34" charset="0"/>
                <a:cs typeface="Arial"/>
              </a:rPr>
              <a:t>FAVORS</a:t>
            </a:r>
            <a:r>
              <a:rPr lang="en-US" sz="1900" i="1" spc="-6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900" i="1" spc="-25" dirty="0">
                <a:latin typeface="Aptos Black" panose="020B0004020202020204" pitchFamily="34" charset="0"/>
                <a:cs typeface="Arial"/>
              </a:rPr>
              <a:t>OR </a:t>
            </a:r>
            <a:r>
              <a:rPr lang="en-US" sz="1900" i="1" dirty="0">
                <a:latin typeface="Aptos Black" panose="020B0004020202020204" pitchFamily="34" charset="0"/>
                <a:cs typeface="Arial"/>
              </a:rPr>
              <a:t>OTHER</a:t>
            </a:r>
            <a:r>
              <a:rPr lang="en-US" sz="1900" i="1" spc="-7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900" i="1" dirty="0">
                <a:latin typeface="Aptos Black" panose="020B0004020202020204" pitchFamily="34" charset="0"/>
                <a:cs typeface="Arial"/>
              </a:rPr>
              <a:t>VERBAL</a:t>
            </a:r>
            <a:r>
              <a:rPr lang="en-US" sz="1900" i="1" spc="-6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900" i="1" dirty="0">
                <a:latin typeface="Aptos Black" panose="020B0004020202020204" pitchFamily="34" charset="0"/>
                <a:cs typeface="Arial"/>
              </a:rPr>
              <a:t>OR</a:t>
            </a:r>
            <a:r>
              <a:rPr lang="en-US" sz="1900" i="1" spc="-5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900" i="1" dirty="0">
                <a:latin typeface="Aptos Black" panose="020B0004020202020204" pitchFamily="34" charset="0"/>
                <a:cs typeface="Arial"/>
              </a:rPr>
              <a:t>PHYSICAL</a:t>
            </a:r>
            <a:r>
              <a:rPr lang="en-US" sz="1900" i="1" spc="-6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900" i="1" dirty="0">
                <a:latin typeface="Aptos Black" panose="020B0004020202020204" pitchFamily="34" charset="0"/>
                <a:cs typeface="Arial"/>
              </a:rPr>
              <a:t>CONDUCT</a:t>
            </a:r>
            <a:r>
              <a:rPr lang="en-US" sz="1900" i="1" spc="-2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900" i="1" dirty="0">
                <a:latin typeface="Aptos Black" panose="020B0004020202020204" pitchFamily="34" charset="0"/>
                <a:cs typeface="Arial"/>
              </a:rPr>
              <a:t>OF</a:t>
            </a:r>
            <a:r>
              <a:rPr lang="en-US" sz="1900" i="1" spc="-13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900" i="1" dirty="0">
                <a:latin typeface="Aptos Black" panose="020B0004020202020204" pitchFamily="34" charset="0"/>
                <a:cs typeface="Arial"/>
              </a:rPr>
              <a:t>A</a:t>
            </a:r>
            <a:r>
              <a:rPr lang="en-US" sz="1900" i="1" spc="-11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900" i="1" dirty="0">
                <a:latin typeface="Aptos Black" panose="020B0004020202020204" pitchFamily="34" charset="0"/>
                <a:cs typeface="Arial"/>
              </a:rPr>
              <a:t>SEXUAL</a:t>
            </a:r>
            <a:r>
              <a:rPr lang="en-US" sz="1900" i="1" spc="-7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900" i="1" spc="-20" dirty="0">
                <a:latin typeface="Aptos Black" panose="020B0004020202020204" pitchFamily="34" charset="0"/>
                <a:cs typeface="Arial"/>
              </a:rPr>
              <a:t>NATURE,</a:t>
            </a:r>
            <a:r>
              <a:rPr lang="en-US" sz="1900" i="1" spc="-3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900" i="1" dirty="0">
                <a:latin typeface="Aptos Black" panose="020B0004020202020204" pitchFamily="34" charset="0"/>
                <a:cs typeface="Arial"/>
              </a:rPr>
              <a:t>ON</a:t>
            </a:r>
            <a:r>
              <a:rPr lang="en-US" sz="1900" i="1" spc="-6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900" i="1" spc="-25" dirty="0">
                <a:latin typeface="Aptos Black" panose="020B0004020202020204" pitchFamily="34" charset="0"/>
                <a:cs typeface="Arial"/>
              </a:rPr>
              <a:t>OR </a:t>
            </a:r>
            <a:r>
              <a:rPr lang="en-US" sz="1900" i="1" dirty="0">
                <a:latin typeface="Aptos Black" panose="020B0004020202020204" pitchFamily="34" charset="0"/>
                <a:cs typeface="Arial"/>
              </a:rPr>
              <a:t>OFF</a:t>
            </a:r>
            <a:r>
              <a:rPr lang="en-US" sz="1900" i="1" spc="-9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900" i="1" dirty="0">
                <a:latin typeface="Aptos Black" panose="020B0004020202020204" pitchFamily="34" charset="0"/>
                <a:cs typeface="Arial"/>
              </a:rPr>
              <a:t>CAMPU</a:t>
            </a:r>
            <a:r>
              <a:rPr lang="en-US" sz="1900" b="1" i="1" dirty="0">
                <a:latin typeface="Aptos Black" panose="020B0004020202020204" pitchFamily="34" charset="0"/>
                <a:cs typeface="Arial"/>
              </a:rPr>
              <a:t>S, WHEN</a:t>
            </a:r>
            <a:endParaRPr lang="en-US" sz="1900" b="1" dirty="0">
              <a:cs typeface="Arial"/>
            </a:endParaRPr>
          </a:p>
          <a:p>
            <a:pPr marL="297815" marR="407670" indent="-285750">
              <a:lnSpc>
                <a:spcPct val="95400"/>
              </a:lnSpc>
              <a:spcBef>
                <a:spcPts val="170"/>
              </a:spcBef>
              <a:buClr>
                <a:srgbClr val="C00000"/>
              </a:buClr>
              <a:buSzPct val="152631"/>
              <a:buFont typeface="Wingdings" panose="05000000000000000000" pitchFamily="2" charset="2"/>
              <a:buChar char="Ø"/>
              <a:tabLst>
                <a:tab pos="263525" algn="l"/>
                <a:tab pos="318135" algn="l"/>
              </a:tabLst>
            </a:pPr>
            <a:r>
              <a:rPr lang="en-US" sz="1400" dirty="0">
                <a:latin typeface="Aptos Black" panose="020B0004020202020204" pitchFamily="34" charset="0"/>
                <a:cs typeface="Arial"/>
              </a:rPr>
              <a:t>	SUBMISSION</a:t>
            </a:r>
            <a:r>
              <a:rPr lang="en-US" sz="1400" spc="-6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TO</a:t>
            </a:r>
            <a:r>
              <a:rPr lang="en-US" sz="1400" spc="-6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SUCH</a:t>
            </a:r>
            <a:r>
              <a:rPr lang="en-US" sz="1400" spc="-3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CONDUCT</a:t>
            </a:r>
            <a:r>
              <a:rPr lang="en-US" sz="1400" spc="-5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IS</a:t>
            </a:r>
            <a:r>
              <a:rPr lang="en-US" sz="1400" spc="-6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MADE</a:t>
            </a:r>
            <a:r>
              <a:rPr lang="en-US" sz="1400" spc="-4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EITHER</a:t>
            </a:r>
            <a:r>
              <a:rPr lang="en-US" sz="1400" spc="-4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spc="-20" dirty="0">
                <a:latin typeface="Aptos Black" panose="020B0004020202020204" pitchFamily="34" charset="0"/>
                <a:cs typeface="Arial"/>
              </a:rPr>
              <a:t>EXPLICITLY</a:t>
            </a:r>
            <a:r>
              <a:rPr lang="en-US" sz="1400" spc="-6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spc="-25" dirty="0">
                <a:latin typeface="Aptos Black" panose="020B0004020202020204" pitchFamily="34" charset="0"/>
                <a:cs typeface="Arial"/>
              </a:rPr>
              <a:t>OR </a:t>
            </a:r>
            <a:r>
              <a:rPr lang="en-US" sz="1400" spc="-30" dirty="0">
                <a:latin typeface="Aptos Black" panose="020B0004020202020204" pitchFamily="34" charset="0"/>
                <a:cs typeface="Arial"/>
              </a:rPr>
              <a:t>IMPLICITLY</a:t>
            </a:r>
            <a:r>
              <a:rPr lang="en-US" sz="1400" spc="-12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A</a:t>
            </a:r>
            <a:r>
              <a:rPr lang="en-US" sz="1400" spc="-13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CONDITION</a:t>
            </a:r>
            <a:r>
              <a:rPr lang="en-US" sz="1400" spc="-7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OF</a:t>
            </a:r>
            <a:r>
              <a:rPr lang="en-US" sz="1400" spc="-13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AN</a:t>
            </a:r>
            <a:r>
              <a:rPr lang="en-US" sz="1400" spc="-3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INDIVIDUAL'S</a:t>
            </a:r>
            <a:r>
              <a:rPr lang="en-US" sz="1400" spc="-2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EMPLOYMENT</a:t>
            </a:r>
            <a:r>
              <a:rPr lang="en-US" sz="1400" spc="-3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spc="-25" dirty="0">
                <a:latin typeface="Aptos Black" panose="020B0004020202020204" pitchFamily="34" charset="0"/>
                <a:cs typeface="Arial"/>
              </a:rPr>
              <a:t>OR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ACADEMIC</a:t>
            </a:r>
            <a:r>
              <a:rPr lang="en-US" sz="1400" spc="-6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spc="-10" dirty="0">
                <a:latin typeface="Aptos Black" panose="020B0004020202020204" pitchFamily="34" charset="0"/>
                <a:cs typeface="Arial"/>
              </a:rPr>
              <a:t>STANDING,</a:t>
            </a:r>
            <a:r>
              <a:rPr lang="en-US" sz="1400" spc="-5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OR</a:t>
            </a:r>
            <a:r>
              <a:rPr lang="en-US" sz="1400" spc="-8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PROGRESS;</a:t>
            </a:r>
            <a:r>
              <a:rPr lang="en-US" sz="1400" spc="-7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spc="-25" dirty="0">
                <a:latin typeface="Aptos Black" panose="020B0004020202020204" pitchFamily="34" charset="0"/>
                <a:cs typeface="Arial"/>
              </a:rPr>
              <a:t>OR</a:t>
            </a:r>
          </a:p>
          <a:p>
            <a:pPr marL="263525" marR="407670" indent="-251460">
              <a:lnSpc>
                <a:spcPct val="95400"/>
              </a:lnSpc>
              <a:spcBef>
                <a:spcPts val="170"/>
              </a:spcBef>
              <a:buClr>
                <a:srgbClr val="C00000"/>
              </a:buClr>
              <a:buSzPct val="152631"/>
              <a:buFont typeface="Wingdings"/>
              <a:buChar char=""/>
              <a:tabLst>
                <a:tab pos="263525" algn="l"/>
                <a:tab pos="318135" algn="l"/>
              </a:tabLst>
            </a:pPr>
            <a:endParaRPr lang="en-US" sz="1900" dirty="0">
              <a:cs typeface="Arial"/>
            </a:endParaRPr>
          </a:p>
          <a:p>
            <a:pPr marL="263525" marR="41910" indent="-251460">
              <a:lnSpc>
                <a:spcPct val="95400"/>
              </a:lnSpc>
              <a:spcBef>
                <a:spcPts val="155"/>
              </a:spcBef>
              <a:buClr>
                <a:srgbClr val="C00000"/>
              </a:buClr>
              <a:buSzPct val="152631"/>
              <a:buFont typeface="Wingdings"/>
              <a:buChar char=""/>
              <a:tabLst>
                <a:tab pos="263525" algn="l"/>
                <a:tab pos="318135" algn="l"/>
              </a:tabLst>
            </a:pPr>
            <a:r>
              <a:rPr lang="en-US" sz="1400" dirty="0">
                <a:latin typeface="Aptos Black" panose="020B0004020202020204" pitchFamily="34" charset="0"/>
                <a:cs typeface="Arial"/>
              </a:rPr>
              <a:t>	SUBMISSION</a:t>
            </a:r>
            <a:r>
              <a:rPr lang="en-US" sz="1400" spc="-7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TO</a:t>
            </a:r>
            <a:r>
              <a:rPr lang="en-US" sz="1400" spc="-5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OR</a:t>
            </a:r>
            <a:r>
              <a:rPr lang="en-US" sz="1400" spc="-3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REJECTION</a:t>
            </a:r>
            <a:r>
              <a:rPr lang="en-US" sz="1400" spc="-3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OF</a:t>
            </a:r>
            <a:r>
              <a:rPr lang="en-US" sz="1400" spc="-3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SUCH</a:t>
            </a:r>
            <a:r>
              <a:rPr lang="en-US" sz="1400" spc="-3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CONDUCT</a:t>
            </a:r>
            <a:r>
              <a:rPr lang="en-US" sz="1400" spc="-3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IS</a:t>
            </a:r>
            <a:r>
              <a:rPr lang="en-US" sz="1400" spc="-5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spc="-10" dirty="0">
                <a:latin typeface="Aptos Black" panose="020B0004020202020204" pitchFamily="34" charset="0"/>
                <a:cs typeface="Arial"/>
              </a:rPr>
              <a:t>USED</a:t>
            </a:r>
            <a:r>
              <a:rPr lang="en-US" sz="1400" spc="-12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AS</a:t>
            </a:r>
            <a:r>
              <a:rPr lang="en-US" sz="1400" spc="-7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spc="-25" dirty="0">
                <a:latin typeface="Aptos Black" panose="020B0004020202020204" pitchFamily="34" charset="0"/>
                <a:cs typeface="Arial"/>
              </a:rPr>
              <a:t>THE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BASIS</a:t>
            </a:r>
            <a:r>
              <a:rPr lang="en-US" sz="1400" spc="-4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FOR</a:t>
            </a:r>
            <a:r>
              <a:rPr lang="en-US" sz="1400" spc="-4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EMPLOYMENT</a:t>
            </a:r>
            <a:r>
              <a:rPr lang="en-US" sz="1400" spc="-3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DECISIONS</a:t>
            </a:r>
            <a:r>
              <a:rPr lang="en-US" sz="1400" spc="-3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OR</a:t>
            </a:r>
            <a:r>
              <a:rPr lang="en-US" sz="1400" spc="-4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FOR</a:t>
            </a:r>
            <a:r>
              <a:rPr lang="en-US" sz="1400" spc="-13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spc="-10" dirty="0">
                <a:latin typeface="Aptos Black" panose="020B0004020202020204" pitchFamily="34" charset="0"/>
                <a:cs typeface="Arial"/>
              </a:rPr>
              <a:t>ACADEMIC </a:t>
            </a:r>
            <a:r>
              <a:rPr lang="en-US" sz="1400" spc="-25" dirty="0">
                <a:latin typeface="Aptos Black" panose="020B0004020202020204" pitchFamily="34" charset="0"/>
                <a:cs typeface="Arial"/>
              </a:rPr>
              <a:t>EVALUATION,</a:t>
            </a:r>
            <a:r>
              <a:rPr lang="en-US" sz="1400" spc="-10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GRADES,</a:t>
            </a:r>
            <a:r>
              <a:rPr lang="en-US" sz="1400" spc="-7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Arial"/>
              </a:rPr>
              <a:t>OR</a:t>
            </a:r>
            <a:r>
              <a:rPr lang="en-US" sz="1400" spc="-13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spc="-10" dirty="0">
                <a:latin typeface="Aptos Black" panose="020B0004020202020204" pitchFamily="34" charset="0"/>
                <a:cs typeface="Arial"/>
              </a:rPr>
              <a:t>ADVANCEMENT;</a:t>
            </a:r>
            <a:r>
              <a:rPr lang="en-US" sz="1400" spc="-5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spc="-25" dirty="0">
                <a:latin typeface="Aptos Black" panose="020B0004020202020204" pitchFamily="34" charset="0"/>
                <a:cs typeface="Arial"/>
              </a:rPr>
              <a:t>OR</a:t>
            </a:r>
          </a:p>
          <a:p>
            <a:pPr marL="263525" marR="41910" indent="-251460">
              <a:lnSpc>
                <a:spcPct val="95400"/>
              </a:lnSpc>
              <a:spcBef>
                <a:spcPts val="155"/>
              </a:spcBef>
              <a:buClr>
                <a:srgbClr val="C00000"/>
              </a:buClr>
              <a:buSzPct val="152631"/>
              <a:buFont typeface="Wingdings"/>
              <a:buChar char=""/>
              <a:tabLst>
                <a:tab pos="263525" algn="l"/>
                <a:tab pos="318135" algn="l"/>
              </a:tabLst>
            </a:pPr>
            <a:endParaRPr lang="en-US" sz="1400" b="1" dirty="0">
              <a:latin typeface="Aptos Black" panose="020B0004020202020204" pitchFamily="34" charset="0"/>
              <a:cs typeface="Arial"/>
            </a:endParaRPr>
          </a:p>
          <a:p>
            <a:pPr marL="263525" marR="629920" indent="-251460">
              <a:lnSpc>
                <a:spcPct val="96900"/>
              </a:lnSpc>
              <a:spcBef>
                <a:spcPts val="114"/>
              </a:spcBef>
              <a:buClr>
                <a:srgbClr val="C00000"/>
              </a:buClr>
              <a:buSzPct val="152631"/>
              <a:buFont typeface="Wingdings"/>
              <a:buChar char=""/>
              <a:tabLst>
                <a:tab pos="263525" algn="l"/>
                <a:tab pos="318135" algn="l"/>
              </a:tabLst>
            </a:pPr>
            <a:r>
              <a:rPr lang="en-US" sz="1400" b="1" dirty="0">
                <a:latin typeface="Aptos Black" panose="020B0004020202020204" pitchFamily="34" charset="0"/>
                <a:cs typeface="Arial"/>
              </a:rPr>
              <a:t>	UNWELCOME</a:t>
            </a:r>
            <a:r>
              <a:rPr lang="en-US" sz="1400" b="1" spc="-7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spc="-10" dirty="0">
                <a:latin typeface="Aptos Black" panose="020B0004020202020204" pitchFamily="34" charset="0"/>
                <a:cs typeface="Arial"/>
              </a:rPr>
              <a:t>CONDUCT</a:t>
            </a:r>
            <a:r>
              <a:rPr lang="en-US" sz="1400" b="1" spc="-8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spc="-55" dirty="0">
                <a:latin typeface="Aptos Black" panose="020B0004020202020204" pitchFamily="34" charset="0"/>
                <a:cs typeface="Arial"/>
              </a:rPr>
              <a:t>THAT</a:t>
            </a:r>
            <a:r>
              <a:rPr lang="en-US" sz="1400" b="1" spc="-13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dirty="0">
                <a:latin typeface="Aptos Black" panose="020B0004020202020204" pitchFamily="34" charset="0"/>
                <a:cs typeface="Arial"/>
              </a:rPr>
              <a:t>A</a:t>
            </a:r>
            <a:r>
              <a:rPr lang="en-US" sz="1400" b="1" spc="-13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dirty="0">
                <a:latin typeface="Aptos Black" panose="020B0004020202020204" pitchFamily="34" charset="0"/>
                <a:cs typeface="Arial"/>
              </a:rPr>
              <a:t>REASONABLE</a:t>
            </a:r>
            <a:r>
              <a:rPr lang="en-US" sz="1400" b="1" spc="-1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dirty="0">
                <a:latin typeface="Aptos Black" panose="020B0004020202020204" pitchFamily="34" charset="0"/>
                <a:cs typeface="Arial"/>
              </a:rPr>
              <a:t>PERSON</a:t>
            </a:r>
            <a:r>
              <a:rPr lang="en-US" sz="1400" b="1" spc="-3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spc="-10" dirty="0">
                <a:latin typeface="Aptos Black" panose="020B0004020202020204" pitchFamily="34" charset="0"/>
                <a:cs typeface="Arial"/>
              </a:rPr>
              <a:t>WOULD </a:t>
            </a:r>
            <a:r>
              <a:rPr lang="en-US" sz="1400" b="1" dirty="0">
                <a:latin typeface="Aptos Black" panose="020B0004020202020204" pitchFamily="34" charset="0"/>
                <a:cs typeface="Arial"/>
              </a:rPr>
              <a:t>DETERMINE</a:t>
            </a:r>
            <a:r>
              <a:rPr lang="en-US" sz="1400" b="1" spc="-3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dirty="0">
                <a:latin typeface="Aptos Black" panose="020B0004020202020204" pitchFamily="34" charset="0"/>
                <a:cs typeface="Arial"/>
              </a:rPr>
              <a:t>IS OFFENSIVE AND IS</a:t>
            </a:r>
            <a:r>
              <a:rPr lang="en-US" sz="1400" b="1" spc="-4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dirty="0">
                <a:latin typeface="Aptos Black" panose="020B0004020202020204" pitchFamily="34" charset="0"/>
                <a:cs typeface="Arial"/>
              </a:rPr>
              <a:t>SO</a:t>
            </a:r>
            <a:r>
              <a:rPr lang="en-US" sz="1400" b="1" spc="-4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dirty="0">
                <a:latin typeface="Aptos Black" panose="020B0004020202020204" pitchFamily="34" charset="0"/>
                <a:cs typeface="Arial"/>
              </a:rPr>
              <a:t>SEVERE</a:t>
            </a:r>
            <a:r>
              <a:rPr lang="en-US" sz="1400" b="1" u="sng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u="heavy" dirty="0">
                <a:solidFill>
                  <a:schemeClr val="accent1"/>
                </a:solidFill>
                <a:uFill>
                  <a:solidFill>
                    <a:schemeClr val="tx1"/>
                  </a:solidFill>
                </a:uFill>
                <a:latin typeface="Aptos Black" panose="020B0004020202020204" pitchFamily="34" charset="0"/>
                <a:cs typeface="Arial"/>
              </a:rPr>
              <a:t>AND</a:t>
            </a:r>
            <a:r>
              <a:rPr lang="en-US" sz="1400" b="1" u="sng" spc="-35" dirty="0">
                <a:solidFill>
                  <a:schemeClr val="accent1"/>
                </a:solidFill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spc="-20" dirty="0">
                <a:latin typeface="Aptos Black" panose="020B0004020202020204" pitchFamily="34" charset="0"/>
                <a:cs typeface="Arial"/>
              </a:rPr>
              <a:t>PERVASIVE</a:t>
            </a:r>
            <a:r>
              <a:rPr lang="en-US" sz="1400" b="1" spc="-3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spc="-40" dirty="0">
                <a:latin typeface="Aptos Black" panose="020B0004020202020204" pitchFamily="34" charset="0"/>
                <a:cs typeface="Arial"/>
              </a:rPr>
              <a:t>THAT</a:t>
            </a:r>
            <a:r>
              <a:rPr lang="en-US" sz="1400" b="1" spc="-7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spc="-25" dirty="0">
                <a:latin typeface="Aptos Black" panose="020B0004020202020204" pitchFamily="34" charset="0"/>
                <a:cs typeface="Arial"/>
              </a:rPr>
              <a:t>IT </a:t>
            </a:r>
            <a:r>
              <a:rPr lang="en-US" sz="1400" b="1" dirty="0">
                <a:latin typeface="Aptos Black" panose="020B0004020202020204" pitchFamily="34" charset="0"/>
                <a:cs typeface="Arial"/>
              </a:rPr>
              <a:t>DEPRIVES</a:t>
            </a:r>
            <a:r>
              <a:rPr lang="en-US" sz="1400" b="1" spc="-10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dirty="0">
                <a:latin typeface="Aptos Black" panose="020B0004020202020204" pitchFamily="34" charset="0"/>
                <a:cs typeface="Arial"/>
              </a:rPr>
              <a:t>THE</a:t>
            </a:r>
            <a:r>
              <a:rPr lang="en-US" sz="1400" b="1" spc="-3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dirty="0">
                <a:latin typeface="Aptos Black" panose="020B0004020202020204" pitchFamily="34" charset="0"/>
                <a:cs typeface="Arial"/>
              </a:rPr>
              <a:t>INDIVIDUAL</a:t>
            </a:r>
            <a:r>
              <a:rPr lang="en-US" sz="1400" b="1" spc="-6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dirty="0">
                <a:latin typeface="Aptos Black" panose="020B0004020202020204" pitchFamily="34" charset="0"/>
                <a:cs typeface="Arial"/>
              </a:rPr>
              <a:t>OF</a:t>
            </a:r>
            <a:r>
              <a:rPr lang="en-US" sz="1400" b="1" spc="-4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spc="-20" dirty="0">
                <a:latin typeface="Aptos Black" panose="020B0004020202020204" pitchFamily="34" charset="0"/>
                <a:cs typeface="Arial"/>
              </a:rPr>
              <a:t>EQUAL</a:t>
            </a:r>
            <a:r>
              <a:rPr lang="en-US" sz="1400" b="1" spc="-15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dirty="0">
                <a:latin typeface="Aptos Black" panose="020B0004020202020204" pitchFamily="34" charset="0"/>
                <a:cs typeface="Arial"/>
              </a:rPr>
              <a:t>ACCESS</a:t>
            </a:r>
            <a:r>
              <a:rPr lang="en-US" sz="1400" b="1" spc="-5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spc="-30" dirty="0">
                <a:latin typeface="Aptos Black" panose="020B0004020202020204" pitchFamily="34" charset="0"/>
                <a:cs typeface="Arial"/>
              </a:rPr>
              <a:t>TO</a:t>
            </a:r>
            <a:r>
              <a:rPr lang="en-US" sz="1400" b="1" spc="-11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spc="-10" dirty="0">
                <a:latin typeface="Aptos Black" panose="020B0004020202020204" pitchFamily="34" charset="0"/>
                <a:cs typeface="Arial"/>
              </a:rPr>
              <a:t>ACADEMIC </a:t>
            </a:r>
            <a:r>
              <a:rPr lang="en-US" sz="1400" b="1" dirty="0">
                <a:latin typeface="Aptos Black" panose="020B0004020202020204" pitchFamily="34" charset="0"/>
                <a:cs typeface="Arial"/>
              </a:rPr>
              <a:t>OPPORTUNITIES,</a:t>
            </a:r>
            <a:r>
              <a:rPr lang="en-US" sz="1400" b="1" spc="-10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dirty="0">
                <a:latin typeface="Aptos Black" panose="020B0004020202020204" pitchFamily="34" charset="0"/>
                <a:cs typeface="Arial"/>
              </a:rPr>
              <a:t>PROGRAMS</a:t>
            </a:r>
            <a:r>
              <a:rPr lang="en-US" sz="1400" b="1" spc="-6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dirty="0">
                <a:latin typeface="Aptos Black" panose="020B0004020202020204" pitchFamily="34" charset="0"/>
                <a:cs typeface="Arial"/>
              </a:rPr>
              <a:t>OR</a:t>
            </a:r>
            <a:r>
              <a:rPr lang="en-US" sz="1400" b="1" spc="-13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400" b="1" spc="-10" dirty="0">
                <a:latin typeface="Aptos Black" panose="020B0004020202020204" pitchFamily="34" charset="0"/>
                <a:cs typeface="Arial"/>
              </a:rPr>
              <a:t>ACTIVITIES.</a:t>
            </a:r>
            <a:endParaRPr lang="en-US" sz="1400" b="1" dirty="0">
              <a:latin typeface="Aptos Black" panose="020B0004020202020204" pitchFamily="34" charset="0"/>
              <a:cs typeface="Arial"/>
            </a:endParaRPr>
          </a:p>
          <a:p>
            <a:pPr marL="766445" marR="213995" lvl="1" indent="-251460">
              <a:lnSpc>
                <a:spcPct val="100000"/>
              </a:lnSpc>
              <a:spcBef>
                <a:spcPts val="605"/>
              </a:spcBef>
              <a:buClr>
                <a:srgbClr val="C00000"/>
              </a:buClr>
              <a:buSzPct val="158823"/>
              <a:buFont typeface="Arial"/>
              <a:buChar char="•"/>
              <a:tabLst>
                <a:tab pos="766445" algn="l"/>
              </a:tabLst>
            </a:pPr>
            <a:r>
              <a:rPr lang="en-US" sz="1700" b="1" dirty="0">
                <a:latin typeface="Aptos Black" panose="020B0004020202020204" pitchFamily="34" charset="0"/>
                <a:cs typeface="Arial"/>
              </a:rPr>
              <a:t>ALSO</a:t>
            </a:r>
            <a:r>
              <a:rPr lang="en-US" sz="1700" b="1" spc="-3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u="heavy" spc="-10" dirty="0">
                <a:solidFill>
                  <a:srgbClr val="C00000"/>
                </a:solidFill>
                <a:uFill>
                  <a:solidFill>
                    <a:srgbClr val="000000"/>
                  </a:solidFill>
                </a:uFill>
                <a:latin typeface="Aptos Black" panose="020B0004020202020204" pitchFamily="34" charset="0"/>
                <a:cs typeface="Arial"/>
              </a:rPr>
              <a:t>INCLUDES</a:t>
            </a:r>
            <a:r>
              <a:rPr lang="en-US" sz="1700" b="1" spc="-10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ACTS</a:t>
            </a:r>
            <a:r>
              <a:rPr lang="en-US" sz="1700" b="1" spc="-3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OF</a:t>
            </a:r>
            <a:r>
              <a:rPr lang="en-US" sz="1700" b="1" spc="-5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spc="-10" dirty="0">
                <a:latin typeface="Aptos Black" panose="020B0004020202020204" pitchFamily="34" charset="0"/>
                <a:cs typeface="Arial"/>
              </a:rPr>
              <a:t>INTIMIDATION,</a:t>
            </a:r>
            <a:r>
              <a:rPr lang="en-US" sz="1700" b="1" spc="-30" dirty="0">
                <a:latin typeface="Aptos Black" panose="020B0004020202020204" pitchFamily="34" charset="0"/>
                <a:cs typeface="Arial"/>
              </a:rPr>
              <a:t> BULLYING,</a:t>
            </a:r>
            <a:r>
              <a:rPr lang="en-US" sz="1700" b="1" spc="-8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AGGRESSION</a:t>
            </a:r>
            <a:r>
              <a:rPr lang="en-US" sz="1700" b="1" spc="-2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spc="-25" dirty="0">
                <a:latin typeface="Aptos Black" panose="020B0004020202020204" pitchFamily="34" charset="0"/>
                <a:cs typeface="Arial"/>
              </a:rPr>
              <a:t>OR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HOSTILITY</a:t>
            </a:r>
            <a:r>
              <a:rPr lang="en-US" sz="1700" b="1" spc="-5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BASED</a:t>
            </a:r>
            <a:r>
              <a:rPr lang="en-US" sz="1700" b="1" spc="-3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ON</a:t>
            </a:r>
            <a:r>
              <a:rPr lang="en-US" sz="1700" b="1" spc="-1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GENDER</a:t>
            </a:r>
            <a:r>
              <a:rPr lang="en-US" sz="1700" b="1" spc="-3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(GENDER</a:t>
            </a:r>
            <a:r>
              <a:rPr lang="en-US" sz="1700" b="1" spc="-4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STEREOTYPES),</a:t>
            </a:r>
            <a:r>
              <a:rPr lang="en-US" sz="1700" b="1" spc="-5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EVEN</a:t>
            </a:r>
            <a:r>
              <a:rPr lang="en-US" sz="1700" b="1" spc="-2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IF</a:t>
            </a:r>
            <a:r>
              <a:rPr lang="en-US" sz="1700" b="1" spc="-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spc="-25" dirty="0">
                <a:latin typeface="Aptos Black" panose="020B0004020202020204" pitchFamily="34" charset="0"/>
                <a:cs typeface="Arial"/>
              </a:rPr>
              <a:t>THE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ACTS</a:t>
            </a:r>
            <a:r>
              <a:rPr lang="en-US" sz="1700" b="1" spc="-4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DO</a:t>
            </a:r>
            <a:r>
              <a:rPr lang="en-US" sz="1700" b="1" spc="-2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NOT</a:t>
            </a:r>
            <a:r>
              <a:rPr lang="en-US" sz="1700" b="1" spc="-1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spc="-10" dirty="0">
                <a:latin typeface="Aptos Black" panose="020B0004020202020204" pitchFamily="34" charset="0"/>
                <a:cs typeface="Arial"/>
              </a:rPr>
              <a:t>INVOLVE</a:t>
            </a:r>
            <a:r>
              <a:rPr lang="en-US" sz="1700" b="1" spc="-2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CONDUCT</a:t>
            </a:r>
            <a:r>
              <a:rPr lang="en-US" sz="1700" b="1" spc="-5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OF</a:t>
            </a:r>
            <a:r>
              <a:rPr lang="en-US" sz="1700" b="1" spc="-7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A</a:t>
            </a:r>
            <a:r>
              <a:rPr lang="en-US" sz="1700" b="1" spc="-70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dirty="0">
                <a:latin typeface="Aptos Black" panose="020B0004020202020204" pitchFamily="34" charset="0"/>
                <a:cs typeface="Arial"/>
              </a:rPr>
              <a:t>SEXUAL</a:t>
            </a:r>
            <a:r>
              <a:rPr lang="en-US" sz="1700" b="1" spc="-75" dirty="0">
                <a:latin typeface="Aptos Black" panose="020B0004020202020204" pitchFamily="34" charset="0"/>
                <a:cs typeface="Arial"/>
              </a:rPr>
              <a:t> </a:t>
            </a:r>
            <a:r>
              <a:rPr lang="en-US" sz="1700" b="1" spc="-10" dirty="0">
                <a:latin typeface="Aptos Black" panose="020B0004020202020204" pitchFamily="34" charset="0"/>
                <a:cs typeface="Arial"/>
              </a:rPr>
              <a:t>NATURE</a:t>
            </a:r>
            <a:endParaRPr lang="en-US" sz="1700" b="1" dirty="0">
              <a:latin typeface="Aptos Black" panose="020B0004020202020204" pitchFamily="34" charset="0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8F7459-16E1-6437-492C-1584ACAEAD86}"/>
              </a:ext>
            </a:extLst>
          </p:cNvPr>
          <p:cNvSpPr txBox="1"/>
          <p:nvPr/>
        </p:nvSpPr>
        <p:spPr>
          <a:xfrm>
            <a:off x="762000" y="5686335"/>
            <a:ext cx="899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ptos Black" panose="020B0004020202020204" pitchFamily="34" charset="0"/>
              </a:rPr>
              <a:t>Title VII harassment requires only</a:t>
            </a:r>
            <a:r>
              <a:rPr lang="en-US" b="1" dirty="0">
                <a:solidFill>
                  <a:srgbClr val="C00000"/>
                </a:solidFill>
                <a:latin typeface="Aptos Black" panose="020B0004020202020204" pitchFamily="34" charset="0"/>
              </a:rPr>
              <a:t> “OR” </a:t>
            </a:r>
            <a:r>
              <a:rPr lang="en-US" b="1" dirty="0">
                <a:latin typeface="Aptos Black" panose="020B0004020202020204" pitchFamily="34" charset="0"/>
              </a:rPr>
              <a:t>and the new Title IX regs change to “OR”. </a:t>
            </a:r>
          </a:p>
          <a:p>
            <a:r>
              <a:rPr lang="en-US" b="1" dirty="0">
                <a:latin typeface="Aptos Black" panose="020B0004020202020204" pitchFamily="34" charset="0"/>
              </a:rPr>
              <a:t>Title VII covers </a:t>
            </a:r>
            <a:r>
              <a:rPr lang="en-US" b="1" dirty="0">
                <a:solidFill>
                  <a:schemeClr val="accent1"/>
                </a:solidFill>
                <a:latin typeface="Aptos Black" panose="020B0004020202020204" pitchFamily="34" charset="0"/>
              </a:rPr>
              <a:t>ALL </a:t>
            </a:r>
            <a:r>
              <a:rPr lang="en-US" b="1" dirty="0">
                <a:latin typeface="Aptos Black" panose="020B0004020202020204" pitchFamily="34" charset="0"/>
              </a:rPr>
              <a:t>protected categories for </a:t>
            </a:r>
            <a:r>
              <a:rPr lang="en-US" b="1" dirty="0">
                <a:solidFill>
                  <a:schemeClr val="accent1"/>
                </a:solidFill>
                <a:latin typeface="Aptos Black" panose="020B0004020202020204" pitchFamily="34" charset="0"/>
              </a:rPr>
              <a:t>Employees</a:t>
            </a:r>
            <a:r>
              <a:rPr lang="en-US" b="1" dirty="0">
                <a:latin typeface="Aptos Black" panose="020B0004020202020204" pitchFamily="34" charset="0"/>
              </a:rPr>
              <a:t>.</a:t>
            </a:r>
            <a:r>
              <a:rPr lang="en-US" b="1" dirty="0">
                <a:solidFill>
                  <a:srgbClr val="FF0000"/>
                </a:solidFill>
                <a:latin typeface="Aptos Black" panose="020B0004020202020204" pitchFamily="34" charset="0"/>
              </a:rPr>
              <a:t> </a:t>
            </a:r>
          </a:p>
          <a:p>
            <a:r>
              <a:rPr lang="en-US" b="1" dirty="0">
                <a:latin typeface="Aptos Black" panose="020B0004020202020204" pitchFamily="34" charset="0"/>
              </a:rPr>
              <a:t>Title IV covers race and has same standard as Title VII for students. </a:t>
            </a:r>
            <a:endParaRPr lang="en-US" b="1" dirty="0">
              <a:solidFill>
                <a:srgbClr val="FF0000"/>
              </a:solidFill>
              <a:latin typeface="Aptos Black" panose="020B00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FABAF254-E739-48A6-96A9-F5DE175722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4420" y="0"/>
            <a:ext cx="2010371" cy="7772401"/>
            <a:chOff x="1320800" y="0"/>
            <a:chExt cx="2436813" cy="685800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4FC85FE3-48BF-4B0A-828B-1A47C1C80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411C47E0-043A-4AB8-B446-0AFB3D5287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D5048807-B89D-438F-93B0-C643E7067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962DD555-EAE0-441E-9C80-88C898E72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B026BE0F-0CCC-4EC1-99FA-3112E5BD9B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C8796358-F148-41A9-8977-8F8B648393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4400" y="0"/>
            <a:ext cx="9144000" cy="81657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12700" defTabSz="457200"/>
            <a:r>
              <a:rPr lang="en-US" sz="4800" b="1" u="sng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TYPES OF</a:t>
            </a:r>
            <a:r>
              <a:rPr lang="en-US" sz="4800" b="1" u="sng" spc="3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 </a:t>
            </a:r>
            <a:r>
              <a:rPr lang="en-US" sz="4800" b="1" u="sng" spc="-1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HARASSMENT</a:t>
            </a:r>
            <a:endParaRPr lang="en-US" sz="4800" b="1" dirty="0">
              <a:latin typeface="Aptos Black" panose="020B00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4401" y="1447801"/>
            <a:ext cx="2733036" cy="51155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468630" indent="-45720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Courier New" panose="02070309020205020404" pitchFamily="49" charset="0"/>
              <a:buChar char="o"/>
              <a:tabLst>
                <a:tab pos="328930" algn="l"/>
              </a:tabLst>
            </a:pPr>
            <a:r>
              <a:rPr lang="en-US" sz="1900" b="1" dirty="0">
                <a:latin typeface="Aptos Black" panose="020B0004020202020204" pitchFamily="34" charset="0"/>
              </a:rPr>
              <a:t>VERBAL</a:t>
            </a:r>
            <a:r>
              <a:rPr lang="en-US" sz="1900" b="1" spc="-105" dirty="0">
                <a:latin typeface="Aptos Black" panose="020B0004020202020204" pitchFamily="34" charset="0"/>
              </a:rPr>
              <a:t> </a:t>
            </a:r>
            <a:r>
              <a:rPr lang="en-US" sz="1900" b="1" spc="-10" dirty="0">
                <a:latin typeface="Aptos Black" panose="020B0004020202020204" pitchFamily="34" charset="0"/>
              </a:rPr>
              <a:t>HARASSMENT</a:t>
            </a:r>
            <a:endParaRPr lang="en-US" sz="1900" b="1" dirty="0">
              <a:latin typeface="Aptos Black" panose="020B0004020202020204" pitchFamily="34" charset="0"/>
            </a:endParaRPr>
          </a:p>
          <a:p>
            <a:pPr marL="468630" indent="-45720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Courier New" panose="02070309020205020404" pitchFamily="49" charset="0"/>
              <a:buChar char="o"/>
              <a:tabLst>
                <a:tab pos="328930" algn="l"/>
              </a:tabLst>
            </a:pPr>
            <a:r>
              <a:rPr lang="en-US" sz="1900" b="1" dirty="0">
                <a:latin typeface="Aptos Black" panose="020B0004020202020204" pitchFamily="34" charset="0"/>
              </a:rPr>
              <a:t>PHYSICAL</a:t>
            </a:r>
            <a:r>
              <a:rPr lang="en-US" sz="1900" b="1" spc="-80" dirty="0">
                <a:latin typeface="Aptos Black" panose="020B0004020202020204" pitchFamily="34" charset="0"/>
              </a:rPr>
              <a:t> </a:t>
            </a:r>
            <a:r>
              <a:rPr lang="en-US" sz="1900" b="1" spc="-10" dirty="0">
                <a:latin typeface="Aptos Black" panose="020B0004020202020204" pitchFamily="34" charset="0"/>
              </a:rPr>
              <a:t>HARASSMENT</a:t>
            </a:r>
            <a:endParaRPr lang="en-US" sz="1900" b="1" dirty="0">
              <a:latin typeface="Aptos Black" panose="020B0004020202020204" pitchFamily="34" charset="0"/>
            </a:endParaRPr>
          </a:p>
          <a:p>
            <a:pPr marL="468630" indent="-45720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Courier New" panose="02070309020205020404" pitchFamily="49" charset="0"/>
              <a:buChar char="o"/>
              <a:tabLst>
                <a:tab pos="328930" algn="l"/>
              </a:tabLst>
            </a:pPr>
            <a:r>
              <a:rPr lang="en-US" sz="1900" b="1" dirty="0">
                <a:latin typeface="Aptos Black" panose="020B0004020202020204" pitchFamily="34" charset="0"/>
              </a:rPr>
              <a:t>VISUAL</a:t>
            </a:r>
            <a:r>
              <a:rPr lang="en-US" sz="1900" b="1" spc="-65" dirty="0">
                <a:latin typeface="Aptos Black" panose="020B0004020202020204" pitchFamily="34" charset="0"/>
              </a:rPr>
              <a:t> </a:t>
            </a:r>
            <a:r>
              <a:rPr lang="en-US" sz="1900" b="1" dirty="0">
                <a:latin typeface="Aptos Black" panose="020B0004020202020204" pitchFamily="34" charset="0"/>
              </a:rPr>
              <a:t>OR</a:t>
            </a:r>
            <a:r>
              <a:rPr lang="en-US" sz="1900" b="1" spc="-65" dirty="0">
                <a:latin typeface="Aptos Black" panose="020B0004020202020204" pitchFamily="34" charset="0"/>
              </a:rPr>
              <a:t> </a:t>
            </a:r>
            <a:r>
              <a:rPr lang="en-US" sz="1900" b="1" dirty="0">
                <a:latin typeface="Aptos Black" panose="020B0004020202020204" pitchFamily="34" charset="0"/>
              </a:rPr>
              <a:t>WRITTEN</a:t>
            </a:r>
            <a:r>
              <a:rPr lang="en-US" sz="1900" b="1" spc="-60" dirty="0">
                <a:latin typeface="Aptos Black" panose="020B0004020202020204" pitchFamily="34" charset="0"/>
              </a:rPr>
              <a:t> </a:t>
            </a:r>
            <a:r>
              <a:rPr lang="en-US" sz="1900" b="1" spc="-10" dirty="0">
                <a:latin typeface="Aptos Black" panose="020B0004020202020204" pitchFamily="34" charset="0"/>
              </a:rPr>
              <a:t>HARASSMENT</a:t>
            </a:r>
            <a:endParaRPr lang="en-US" sz="1900" b="1" dirty="0">
              <a:latin typeface="Aptos Black" panose="020B0004020202020204" pitchFamily="34" charset="0"/>
            </a:endParaRPr>
          </a:p>
          <a:p>
            <a:pPr marL="468630" indent="-45720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Courier New" panose="02070309020205020404" pitchFamily="49" charset="0"/>
              <a:buChar char="o"/>
              <a:tabLst>
                <a:tab pos="328930" algn="l"/>
              </a:tabLst>
            </a:pPr>
            <a:r>
              <a:rPr lang="en-US" sz="1900" b="1" dirty="0">
                <a:latin typeface="Aptos Black" panose="020B0004020202020204" pitchFamily="34" charset="0"/>
              </a:rPr>
              <a:t>ENVIRONMENTAL</a:t>
            </a:r>
            <a:r>
              <a:rPr lang="en-US" sz="1900" b="1" spc="-145" dirty="0">
                <a:latin typeface="Aptos Black" panose="020B0004020202020204" pitchFamily="34" charset="0"/>
              </a:rPr>
              <a:t> </a:t>
            </a:r>
            <a:r>
              <a:rPr lang="en-US" sz="1900" b="1" spc="-10" dirty="0">
                <a:latin typeface="Aptos Black" panose="020B0004020202020204" pitchFamily="34" charset="0"/>
              </a:rPr>
              <a:t>HARASSMENT</a:t>
            </a:r>
            <a:endParaRPr lang="en-US" sz="1900" b="1" dirty="0">
              <a:latin typeface="Aptos Black" panose="020B0004020202020204" pitchFamily="34" charset="0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69B89188-74D1-43D9-B0A9-4C786853CD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12458" y="735455"/>
            <a:ext cx="5677536" cy="5929559"/>
          </a:xfrm>
          <a:prstGeom prst="roundRect">
            <a:avLst>
              <a:gd name="adj" fmla="val 4834"/>
            </a:avLst>
          </a:prstGeom>
          <a:solidFill>
            <a:schemeClr val="bg1"/>
          </a:solidFill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 descr="Free Vectors | A stick figure who gets verbally attacked by multiple people.">
            <a:extLst>
              <a:ext uri="{FF2B5EF4-FFF2-40B4-BE49-F238E27FC236}">
                <a16:creationId xmlns:a16="http://schemas.microsoft.com/office/drawing/2014/main" id="{4D45A9B1-7F6D-B1E7-6E28-38C3627A41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5713" y="918224"/>
            <a:ext cx="5500687" cy="5019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tx1">
                <a:lumMod val="50000"/>
                <a:lumOff val="5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4B136A7F-8703-4FA7-80B1-874F5E758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58400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6">
            <a:extLst>
              <a:ext uri="{FF2B5EF4-FFF2-40B4-BE49-F238E27FC236}">
                <a16:creationId xmlns:a16="http://schemas.microsoft.com/office/drawing/2014/main" id="{716B2278-BFC9-43BE-9620-278464A4AB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090903" y="0"/>
            <a:ext cx="925949" cy="6039803"/>
          </a:xfrm>
          <a:custGeom>
            <a:avLst/>
            <a:gdLst/>
            <a:ahLst/>
            <a:cxnLst/>
            <a:rect l="0" t="0" r="r" b="b"/>
            <a:pathLst>
              <a:path w="707" h="3357">
                <a:moveTo>
                  <a:pt x="0" y="3330"/>
                </a:moveTo>
                <a:lnTo>
                  <a:pt x="156" y="3357"/>
                </a:lnTo>
                <a:lnTo>
                  <a:pt x="707" y="0"/>
                </a:lnTo>
                <a:lnTo>
                  <a:pt x="547" y="0"/>
                </a:lnTo>
                <a:lnTo>
                  <a:pt x="0" y="333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7" name="Freeform 7">
            <a:extLst>
              <a:ext uri="{FF2B5EF4-FFF2-40B4-BE49-F238E27FC236}">
                <a16:creationId xmlns:a16="http://schemas.microsoft.com/office/drawing/2014/main" id="{E4CD00E4-F77A-49A5-A54B-A542D0DE5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838133" y="0"/>
            <a:ext cx="922020" cy="5980430"/>
          </a:xfrm>
          <a:custGeom>
            <a:avLst/>
            <a:gdLst/>
            <a:ahLst/>
            <a:cxnLst/>
            <a:rect l="0" t="0" r="r" b="b"/>
            <a:pathLst>
              <a:path w="704" h="3324">
                <a:moveTo>
                  <a:pt x="704" y="0"/>
                </a:moveTo>
                <a:lnTo>
                  <a:pt x="545" y="0"/>
                </a:lnTo>
                <a:lnTo>
                  <a:pt x="0" y="3300"/>
                </a:lnTo>
                <a:lnTo>
                  <a:pt x="157" y="3324"/>
                </a:lnTo>
                <a:lnTo>
                  <a:pt x="70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49" name="Freeform 10">
            <a:extLst>
              <a:ext uri="{FF2B5EF4-FFF2-40B4-BE49-F238E27FC236}">
                <a16:creationId xmlns:a16="http://schemas.microsoft.com/office/drawing/2014/main" id="{17158038-9069-44CB-8794-762B5429B9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090903" y="5991225"/>
            <a:ext cx="1757600" cy="1781175"/>
          </a:xfrm>
          <a:custGeom>
            <a:avLst/>
            <a:gdLst/>
            <a:ahLst/>
            <a:cxnLst/>
            <a:rect l="0" t="0" r="r" b="b"/>
            <a:pathLst>
              <a:path w="1342" h="990">
                <a:moveTo>
                  <a:pt x="0" y="3"/>
                </a:moveTo>
                <a:lnTo>
                  <a:pt x="942" y="990"/>
                </a:lnTo>
                <a:lnTo>
                  <a:pt x="1342" y="990"/>
                </a:lnTo>
                <a:lnTo>
                  <a:pt x="156" y="27"/>
                </a:lnTo>
                <a:lnTo>
                  <a:pt x="0" y="0"/>
                </a:lnTo>
                <a:lnTo>
                  <a:pt x="0" y="3"/>
                </a:lnTo>
                <a:close/>
              </a:path>
            </a:pathLst>
          </a:custGeom>
          <a:solidFill>
            <a:schemeClr val="tx2">
              <a:lumMod val="25000"/>
              <a:alpha val="8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045056AB-07D8-43D9-9343-AB85199AEA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838133" y="5937250"/>
            <a:ext cx="1398746" cy="1835150"/>
          </a:xfrm>
          <a:custGeom>
            <a:avLst/>
            <a:gdLst>
              <a:gd name="connsiteX0" fmla="*/ 0 w 1695450"/>
              <a:gd name="connsiteY0" fmla="*/ 0 h 1619250"/>
              <a:gd name="connsiteX1" fmla="*/ 10414 w 1695450"/>
              <a:gd name="connsiteY1" fmla="*/ 1623 h 1619250"/>
              <a:gd name="connsiteX2" fmla="*/ 9236 w 1695450"/>
              <a:gd name="connsiteY2" fmla="*/ 0 h 1619250"/>
              <a:gd name="connsiteX3" fmla="*/ 10475 w 1695450"/>
              <a:gd name="connsiteY3" fmla="*/ 1633 h 1619250"/>
              <a:gd name="connsiteX4" fmla="*/ 244475 w 1695450"/>
              <a:gd name="connsiteY4" fmla="*/ 38100 h 1619250"/>
              <a:gd name="connsiteX5" fmla="*/ 249238 w 1695450"/>
              <a:gd name="connsiteY5" fmla="*/ 38100 h 1619250"/>
              <a:gd name="connsiteX6" fmla="*/ 249238 w 1695450"/>
              <a:gd name="connsiteY6" fmla="*/ 42863 h 1619250"/>
              <a:gd name="connsiteX7" fmla="*/ 244475 w 1695450"/>
              <a:gd name="connsiteY7" fmla="*/ 42863 h 1619250"/>
              <a:gd name="connsiteX8" fmla="*/ 292100 w 1695450"/>
              <a:gd name="connsiteY8" fmla="*/ 95250 h 1619250"/>
              <a:gd name="connsiteX9" fmla="*/ 1695450 w 1695450"/>
              <a:gd name="connsiteY9" fmla="*/ 1619250 h 1619250"/>
              <a:gd name="connsiteX10" fmla="*/ 1237961 w 1695450"/>
              <a:gd name="connsiteY10" fmla="*/ 1619250 h 1619250"/>
              <a:gd name="connsiteX11" fmla="*/ 1228725 w 1695450"/>
              <a:gd name="connsiteY11" fmla="*/ 1619250 h 1619250"/>
              <a:gd name="connsiteX12" fmla="*/ 1183986 w 1695450"/>
              <a:gd name="connsiteY12" fmla="*/ 1619250 h 1619250"/>
              <a:gd name="connsiteX13" fmla="*/ 210255 w 1695450"/>
              <a:gd name="connsiteY13" fmla="*/ 277080 h 161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95450" h="1619250">
                <a:moveTo>
                  <a:pt x="0" y="0"/>
                </a:moveTo>
                <a:lnTo>
                  <a:pt x="10414" y="1623"/>
                </a:lnTo>
                <a:lnTo>
                  <a:pt x="9236" y="0"/>
                </a:lnTo>
                <a:lnTo>
                  <a:pt x="10475" y="1633"/>
                </a:lnTo>
                <a:lnTo>
                  <a:pt x="244475" y="38100"/>
                </a:lnTo>
                <a:lnTo>
                  <a:pt x="249238" y="38100"/>
                </a:lnTo>
                <a:lnTo>
                  <a:pt x="249238" y="42863"/>
                </a:lnTo>
                <a:lnTo>
                  <a:pt x="244475" y="42863"/>
                </a:lnTo>
                <a:lnTo>
                  <a:pt x="292100" y="95250"/>
                </a:lnTo>
                <a:lnTo>
                  <a:pt x="1695450" y="1619250"/>
                </a:lnTo>
                <a:lnTo>
                  <a:pt x="1237961" y="1619250"/>
                </a:lnTo>
                <a:lnTo>
                  <a:pt x="1228725" y="1619250"/>
                </a:lnTo>
                <a:lnTo>
                  <a:pt x="1183986" y="1619250"/>
                </a:lnTo>
                <a:lnTo>
                  <a:pt x="210255" y="277080"/>
                </a:lnTo>
                <a:close/>
              </a:path>
            </a:pathLst>
          </a:custGeom>
          <a:solidFill>
            <a:schemeClr val="accent1">
              <a:lumMod val="75000"/>
              <a:alpha val="8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E83D8662-D21C-4B0A-A8A5-EA1E5DEBC5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718291" cy="7772401"/>
          </a:xfrm>
          <a:custGeom>
            <a:avLst/>
            <a:gdLst>
              <a:gd name="connsiteX0" fmla="*/ 0 w 8143384"/>
              <a:gd name="connsiteY0" fmla="*/ 0 h 6858001"/>
              <a:gd name="connsiteX1" fmla="*/ 3861881 w 8143384"/>
              <a:gd name="connsiteY1" fmla="*/ 0 h 6858001"/>
              <a:gd name="connsiteX2" fmla="*/ 3861881 w 8143384"/>
              <a:gd name="connsiteY2" fmla="*/ 1 h 6858001"/>
              <a:gd name="connsiteX3" fmla="*/ 6963565 w 8143384"/>
              <a:gd name="connsiteY3" fmla="*/ 1 h 6858001"/>
              <a:gd name="connsiteX4" fmla="*/ 6963565 w 8143384"/>
              <a:gd name="connsiteY4" fmla="*/ 0 h 6858001"/>
              <a:gd name="connsiteX5" fmla="*/ 7841583 w 8143384"/>
              <a:gd name="connsiteY5" fmla="*/ 0 h 6858001"/>
              <a:gd name="connsiteX6" fmla="*/ 6994625 w 8143384"/>
              <a:gd name="connsiteY6" fmla="*/ 5258645 h 6858001"/>
              <a:gd name="connsiteX7" fmla="*/ 6994625 w 8143384"/>
              <a:gd name="connsiteY7" fmla="*/ 5263939 h 6858001"/>
              <a:gd name="connsiteX8" fmla="*/ 8143384 w 8143384"/>
              <a:gd name="connsiteY8" fmla="*/ 6858001 h 6858001"/>
              <a:gd name="connsiteX9" fmla="*/ 6994625 w 8143384"/>
              <a:gd name="connsiteY9" fmla="*/ 6858001 h 6858001"/>
              <a:gd name="connsiteX10" fmla="*/ 6643195 w 8143384"/>
              <a:gd name="connsiteY10" fmla="*/ 6858001 h 6858001"/>
              <a:gd name="connsiteX11" fmla="*/ 3861881 w 8143384"/>
              <a:gd name="connsiteY11" fmla="*/ 6858001 h 6858001"/>
              <a:gd name="connsiteX12" fmla="*/ 3739675 w 8143384"/>
              <a:gd name="connsiteY12" fmla="*/ 6858001 h 6858001"/>
              <a:gd name="connsiteX13" fmla="*/ 0 w 8143384"/>
              <a:gd name="connsiteY13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143384" h="6858001">
                <a:moveTo>
                  <a:pt x="0" y="0"/>
                </a:moveTo>
                <a:lnTo>
                  <a:pt x="3861881" y="0"/>
                </a:lnTo>
                <a:lnTo>
                  <a:pt x="3861881" y="1"/>
                </a:lnTo>
                <a:lnTo>
                  <a:pt x="6963565" y="1"/>
                </a:lnTo>
                <a:lnTo>
                  <a:pt x="6963565" y="0"/>
                </a:lnTo>
                <a:lnTo>
                  <a:pt x="7841583" y="0"/>
                </a:lnTo>
                <a:lnTo>
                  <a:pt x="6994625" y="5258645"/>
                </a:lnTo>
                <a:lnTo>
                  <a:pt x="6994625" y="5263939"/>
                </a:lnTo>
                <a:lnTo>
                  <a:pt x="8143384" y="6858001"/>
                </a:lnTo>
                <a:lnTo>
                  <a:pt x="6994625" y="6858001"/>
                </a:lnTo>
                <a:lnTo>
                  <a:pt x="6643195" y="6858001"/>
                </a:lnTo>
                <a:lnTo>
                  <a:pt x="3861881" y="6858001"/>
                </a:lnTo>
                <a:lnTo>
                  <a:pt x="3739675" y="6858001"/>
                </a:lnTo>
                <a:lnTo>
                  <a:pt x="0" y="6858001"/>
                </a:lnTo>
                <a:close/>
              </a:path>
            </a:pathLst>
          </a:custGeom>
          <a:solidFill>
            <a:schemeClr val="bg1">
              <a:lumMod val="75000"/>
              <a:lumOff val="2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D1D275F-4FCD-34E7-46F2-9F9EA2E9C06D}"/>
              </a:ext>
            </a:extLst>
          </p:cNvPr>
          <p:cNvSpPr/>
          <p:nvPr/>
        </p:nvSpPr>
        <p:spPr>
          <a:xfrm>
            <a:off x="152401" y="0"/>
            <a:ext cx="5343378" cy="7772400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</a:pPr>
            <a:r>
              <a:rPr lang="en-US" u="sng" dirty="0">
                <a:solidFill>
                  <a:schemeClr val="bg1"/>
                </a:solidFill>
                <a:latin typeface="Aptos Black" panose="020B0004020202020204" pitchFamily="34" charset="0"/>
              </a:rPr>
              <a:t>SEXUAL EXPLOITATION</a:t>
            </a:r>
            <a:endParaRPr lang="en-US" dirty="0">
              <a:solidFill>
                <a:schemeClr val="bg1"/>
              </a:solidFill>
              <a:latin typeface="Aptos Black" panose="020B0004020202020204" pitchFamily="34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NONCONSENSUAL UNJUST OR ABUSIVE SEXUAL ADVANTAGE OF ANOTHER PERSON ELECTRONICALLY RECORDING, PHOTOGRAPHING, OR TRANSMITTING INTIMATE OR SEXUAL UTTERANCES, SOUNDS, OR IMAGES; VOYEURISM (SPYING ON OTHERS WHO ARE IN INTIMATE OR SEXUAL SITUATIONS);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DISTRIBUTING INTIMATE OR SEXUAL INFORMATION ABOUT ANOTHER PERSON; PROSTITUTING OR TRAFFICKING ANOTHER PERSON.</a:t>
            </a:r>
          </a:p>
          <a:p>
            <a:pPr lvl="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</a:pPr>
            <a:r>
              <a:rPr lang="en-US" u="sng" dirty="0">
                <a:solidFill>
                  <a:schemeClr val="bg1"/>
                </a:solidFill>
                <a:uFillTx/>
                <a:latin typeface="Aptos Black" panose="020B0004020202020204" pitchFamily="34" charset="0"/>
              </a:rPr>
              <a:t>SEXUAL INTIMIDATION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THREATENING ANOTHER PERSON THAT YOU WILL COMMIT A SEX ACT AGAINST THEM OR ENGAGE IN OTHER ILLEGAL SEXUAL MISCONDUCT</a:t>
            </a:r>
          </a:p>
          <a:p>
            <a:pPr lvl="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endParaRPr lang="en-US" sz="1400" dirty="0">
              <a:solidFill>
                <a:schemeClr val="bg1"/>
              </a:solidFill>
              <a:latin typeface="Aptos Black" panose="020B0004020202020204" pitchFamily="34" charset="0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</a:pPr>
            <a:r>
              <a:rPr lang="en-US" u="sng" dirty="0">
                <a:solidFill>
                  <a:schemeClr val="bg1"/>
                </a:solidFill>
                <a:uFillTx/>
                <a:latin typeface="Aptos Black" panose="020B0004020202020204" pitchFamily="34" charset="0"/>
              </a:rPr>
              <a:t>STALKING</a:t>
            </a:r>
            <a:endParaRPr lang="en-US" dirty="0">
              <a:solidFill>
                <a:schemeClr val="bg1"/>
              </a:solidFill>
              <a:latin typeface="Aptos Black" panose="020B0004020202020204" pitchFamily="34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PATTERN OF REPEATED AND UNWANTED ATTENTION, HARASSMENT, 	CONTACT, OR ANY OTHER COURSE OF CONDUCT DIRECTED AT A SPECIFIC PERSON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THAT WOULD CAUSE A REASONABLE PERSON TO FEEL FEAR OF HARM</a:t>
            </a:r>
          </a:p>
          <a:p>
            <a:pPr lvl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CAN INCLUDE FRIGHTENING COMMUNICATIONS, DIRECT OR INDIRECT THREATS, AND HARASSMENT VIA THE INTERNET.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chemeClr val="tx1">
                <a:lumMod val="50000"/>
                <a:lumOff val="5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>
            <a:extLst>
              <a:ext uri="{FF2B5EF4-FFF2-40B4-BE49-F238E27FC236}">
                <a16:creationId xmlns:a16="http://schemas.microsoft.com/office/drawing/2014/main" id="{3F1527C3-06F4-4F4D-B364-8E9726645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4420" y="0"/>
            <a:ext cx="2010371" cy="7772401"/>
            <a:chOff x="1320800" y="0"/>
            <a:chExt cx="2436813" cy="6858001"/>
          </a:xfrm>
        </p:grpSpPr>
        <p:sp>
          <p:nvSpPr>
            <p:cNvPr id="55" name="Freeform 6">
              <a:extLst>
                <a:ext uri="{FF2B5EF4-FFF2-40B4-BE49-F238E27FC236}">
                  <a16:creationId xmlns:a16="http://schemas.microsoft.com/office/drawing/2014/main" id="{BF1C23D2-D74F-4456-AD7B-904A6E28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7">
              <a:extLst>
                <a:ext uri="{FF2B5EF4-FFF2-40B4-BE49-F238E27FC236}">
                  <a16:creationId xmlns:a16="http://schemas.microsoft.com/office/drawing/2014/main" id="{578577AD-563A-4936-9ACB-FDCF298412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8">
              <a:extLst>
                <a:ext uri="{FF2B5EF4-FFF2-40B4-BE49-F238E27FC236}">
                  <a16:creationId xmlns:a16="http://schemas.microsoft.com/office/drawing/2014/main" id="{1C9F3743-BFAB-4636-81C7-ACD99C694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9">
              <a:extLst>
                <a:ext uri="{FF2B5EF4-FFF2-40B4-BE49-F238E27FC236}">
                  <a16:creationId xmlns:a16="http://schemas.microsoft.com/office/drawing/2014/main" id="{FC58029E-BC15-45E4-AA28-CC80C96A3F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10">
              <a:extLst>
                <a:ext uri="{FF2B5EF4-FFF2-40B4-BE49-F238E27FC236}">
                  <a16:creationId xmlns:a16="http://schemas.microsoft.com/office/drawing/2014/main" id="{41CBB721-7EDD-4FEA-9D6B-A3656D9F4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11">
              <a:extLst>
                <a:ext uri="{FF2B5EF4-FFF2-40B4-BE49-F238E27FC236}">
                  <a16:creationId xmlns:a16="http://schemas.microsoft.com/office/drawing/2014/main" id="{4C945CDA-4F14-4FA0-B272-B1E25B4FA1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24DFAAE7-061D-4086-99EC-872CB3050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58400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E7570099-A243-48DD-9EAE-36F4AC095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10274" cy="77724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6" name="Freeform 6">
            <a:extLst>
              <a:ext uri="{FF2B5EF4-FFF2-40B4-BE49-F238E27FC236}">
                <a16:creationId xmlns:a16="http://schemas.microsoft.com/office/drawing/2014/main" id="{45E4A74B-6514-424A-ADFA-C232FA6B9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8567" y="1"/>
            <a:ext cx="708579" cy="3151751"/>
          </a:xfrm>
          <a:custGeom>
            <a:avLst/>
            <a:gdLst/>
            <a:ahLst/>
            <a:cxnLst/>
            <a:rect l="0" t="0" r="r" b="b"/>
            <a:pathLst>
              <a:path w="670" h="1753">
                <a:moveTo>
                  <a:pt x="0" y="1696"/>
                </a:moveTo>
                <a:lnTo>
                  <a:pt x="225" y="1753"/>
                </a:lnTo>
                <a:lnTo>
                  <a:pt x="670" y="0"/>
                </a:lnTo>
                <a:lnTo>
                  <a:pt x="430" y="0"/>
                </a:lnTo>
                <a:lnTo>
                  <a:pt x="0" y="1696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68" name="Freeform 7">
            <a:extLst>
              <a:ext uri="{FF2B5EF4-FFF2-40B4-BE49-F238E27FC236}">
                <a16:creationId xmlns:a16="http://schemas.microsoft.com/office/drawing/2014/main" id="{F61C5C86-C785-4B92-9F2D-133B8B8C2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6674" y="1"/>
            <a:ext cx="689544" cy="3027694"/>
          </a:xfrm>
          <a:custGeom>
            <a:avLst/>
            <a:gdLst/>
            <a:ahLst/>
            <a:cxnLst/>
            <a:rect l="0" t="0" r="r" b="b"/>
            <a:pathLst>
              <a:path w="652" h="1684">
                <a:moveTo>
                  <a:pt x="225" y="1684"/>
                </a:moveTo>
                <a:lnTo>
                  <a:pt x="652" y="0"/>
                </a:lnTo>
                <a:lnTo>
                  <a:pt x="411" y="0"/>
                </a:lnTo>
                <a:lnTo>
                  <a:pt x="0" y="1627"/>
                </a:lnTo>
                <a:lnTo>
                  <a:pt x="219" y="1681"/>
                </a:lnTo>
                <a:lnTo>
                  <a:pt x="225" y="1684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0" name="Freeform 12">
            <a:extLst>
              <a:ext uri="{FF2B5EF4-FFF2-40B4-BE49-F238E27FC236}">
                <a16:creationId xmlns:a16="http://schemas.microsoft.com/office/drawing/2014/main" id="{954D0BF9-002C-4D3A-A222-C166094A5D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6674" y="2930607"/>
            <a:ext cx="1794716" cy="4841794"/>
          </a:xfrm>
          <a:custGeom>
            <a:avLst/>
            <a:gdLst/>
            <a:ahLst/>
            <a:cxnLst/>
            <a:rect l="0" t="0" r="r" b="b"/>
            <a:pathLst>
              <a:path w="1697" h="2693">
                <a:moveTo>
                  <a:pt x="0" y="0"/>
                </a:moveTo>
                <a:lnTo>
                  <a:pt x="1622" y="2693"/>
                </a:lnTo>
                <a:lnTo>
                  <a:pt x="1697" y="2693"/>
                </a:lnTo>
                <a:lnTo>
                  <a:pt x="0" y="0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2" name="Freeform 13">
            <a:extLst>
              <a:ext uri="{FF2B5EF4-FFF2-40B4-BE49-F238E27FC236}">
                <a16:creationId xmlns:a16="http://schemas.microsoft.com/office/drawing/2014/main" id="{6080EB6E-D69F-43B1-91EC-75C303342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1739" y="3054664"/>
            <a:ext cx="2219863" cy="4717737"/>
          </a:xfrm>
          <a:custGeom>
            <a:avLst/>
            <a:gdLst/>
            <a:ahLst/>
            <a:cxnLst/>
            <a:rect l="0" t="0" r="r" b="b"/>
            <a:pathLst>
              <a:path w="2099" h="2624">
                <a:moveTo>
                  <a:pt x="2099" y="2624"/>
                </a:moveTo>
                <a:lnTo>
                  <a:pt x="0" y="0"/>
                </a:lnTo>
                <a:lnTo>
                  <a:pt x="2021" y="2624"/>
                </a:lnTo>
                <a:lnTo>
                  <a:pt x="2099" y="262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4" name="Freeform: Shape 73">
            <a:extLst>
              <a:ext uri="{FF2B5EF4-FFF2-40B4-BE49-F238E27FC236}">
                <a16:creationId xmlns:a16="http://schemas.microsoft.com/office/drawing/2014/main" id="{21BA816A-EE68-4A96-BA05-73303B2F4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8567" y="3049269"/>
            <a:ext cx="2396064" cy="4723132"/>
          </a:xfrm>
          <a:custGeom>
            <a:avLst/>
            <a:gdLst>
              <a:gd name="connsiteX0" fmla="*/ 0 w 2904320"/>
              <a:gd name="connsiteY0" fmla="*/ 0 h 4167469"/>
              <a:gd name="connsiteX1" fmla="*/ 288431 w 2904320"/>
              <a:gd name="connsiteY1" fmla="*/ 90425 h 4167469"/>
              <a:gd name="connsiteX2" fmla="*/ 2904320 w 2904320"/>
              <a:gd name="connsiteY2" fmla="*/ 3220465 h 4167469"/>
              <a:gd name="connsiteX3" fmla="*/ 2904320 w 2904320"/>
              <a:gd name="connsiteY3" fmla="*/ 4167469 h 4167469"/>
              <a:gd name="connsiteX4" fmla="*/ 2694589 w 2904320"/>
              <a:gd name="connsiteY4" fmla="*/ 4167469 h 4167469"/>
              <a:gd name="connsiteX5" fmla="*/ 3846 w 2904320"/>
              <a:gd name="connsiteY5" fmla="*/ 4759 h 4167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904320" h="4167469">
                <a:moveTo>
                  <a:pt x="0" y="0"/>
                </a:moveTo>
                <a:lnTo>
                  <a:pt x="288431" y="90425"/>
                </a:lnTo>
                <a:lnTo>
                  <a:pt x="2904320" y="3220465"/>
                </a:lnTo>
                <a:lnTo>
                  <a:pt x="2904320" y="4167469"/>
                </a:lnTo>
                <a:lnTo>
                  <a:pt x="2694589" y="4167469"/>
                </a:lnTo>
                <a:lnTo>
                  <a:pt x="3846" y="4759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76" name="Freeform 15">
            <a:extLst>
              <a:ext uri="{FF2B5EF4-FFF2-40B4-BE49-F238E27FC236}">
                <a16:creationId xmlns:a16="http://schemas.microsoft.com/office/drawing/2014/main" id="{22A94CDB-5D63-4C75-9CB6-6C18CDF37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6674" y="2925213"/>
            <a:ext cx="2388019" cy="4847188"/>
          </a:xfrm>
          <a:custGeom>
            <a:avLst/>
            <a:gdLst/>
            <a:ahLst/>
            <a:cxnLst/>
            <a:rect l="0" t="0" r="r" b="b"/>
            <a:pathLst>
              <a:path w="2258" h="2696">
                <a:moveTo>
                  <a:pt x="2258" y="2696"/>
                </a:moveTo>
                <a:lnTo>
                  <a:pt x="264" y="111"/>
                </a:lnTo>
                <a:lnTo>
                  <a:pt x="228" y="60"/>
                </a:lnTo>
                <a:lnTo>
                  <a:pt x="225" y="57"/>
                </a:lnTo>
                <a:lnTo>
                  <a:pt x="0" y="0"/>
                </a:lnTo>
                <a:lnTo>
                  <a:pt x="0" y="3"/>
                </a:lnTo>
                <a:lnTo>
                  <a:pt x="1697" y="2696"/>
                </a:lnTo>
                <a:lnTo>
                  <a:pt x="2258" y="2696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05F5C0E-B7F5-E6FF-9E01-96AB2171A891}"/>
              </a:ext>
            </a:extLst>
          </p:cNvPr>
          <p:cNvSpPr/>
          <p:nvPr/>
        </p:nvSpPr>
        <p:spPr>
          <a:xfrm>
            <a:off x="2836008" y="1143000"/>
            <a:ext cx="7097972" cy="6172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</a:pPr>
            <a:r>
              <a:rPr lang="en-US" sz="2200" b="1" u="sng" dirty="0">
                <a:uFillTx/>
                <a:latin typeface="Aptos Black" panose="020B0004020202020204" pitchFamily="34" charset="0"/>
              </a:rPr>
              <a:t>DOMESTIC VIOLENCE</a:t>
            </a:r>
          </a:p>
          <a:p>
            <a:pPr lvl="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600" dirty="0">
                <a:latin typeface="Aptos Black" panose="020B0004020202020204" pitchFamily="34" charset="0"/>
              </a:rPr>
              <a:t>DEFINITION - PATTERN OF ABUSIVE BEHAVIOR IN A RELATIONSHIP USED BY ONE PARTNER TO MAINTAIN POWER AND CONTROL OVER ANOTHER .</a:t>
            </a:r>
          </a:p>
          <a:p>
            <a:pPr lvl="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600" i="1" dirty="0">
                <a:latin typeface="Aptos Black" panose="020B0004020202020204" pitchFamily="34" charset="0"/>
              </a:rPr>
              <a:t>FORMS OF ABUSE: </a:t>
            </a:r>
            <a:r>
              <a:rPr lang="en-US" sz="1600" dirty="0">
                <a:latin typeface="Aptos Black" panose="020B0004020202020204" pitchFamily="34" charset="0"/>
              </a:rPr>
              <a:t>PHYSICAL, SEXUAL, EMOTIONAL, ECONOMIC, OR PSYCHOLOGICAL ACTIONS OR THREATS OF ACTIONS THAT INFLUENCE ANOTHER PERSON.</a:t>
            </a:r>
          </a:p>
          <a:p>
            <a:pPr lvl="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600" i="1" dirty="0">
                <a:latin typeface="Aptos Black" panose="020B0004020202020204" pitchFamily="34" charset="0"/>
              </a:rPr>
              <a:t>TACTICS USED: </a:t>
            </a:r>
            <a:r>
              <a:rPr lang="en-US" sz="1600" dirty="0">
                <a:latin typeface="Aptos Black" panose="020B0004020202020204" pitchFamily="34" charset="0"/>
              </a:rPr>
              <a:t>INTIMIDATION, MANIPULATION, HUMILIATION, ISOLATION, COERCION, THREATS, PHYISCAL HARM</a:t>
            </a:r>
          </a:p>
          <a:p>
            <a:pPr lvl="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</a:pPr>
            <a:endParaRPr lang="en-US" sz="2200" u="sng" dirty="0">
              <a:latin typeface="Aptos Black" panose="020B0004020202020204" pitchFamily="34" charset="0"/>
            </a:endParaRPr>
          </a:p>
          <a:p>
            <a:pPr lvl="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</a:pPr>
            <a:r>
              <a:rPr lang="en-US" sz="2200" u="sng" dirty="0">
                <a:latin typeface="Aptos Black" panose="020B0004020202020204" pitchFamily="34" charset="0"/>
              </a:rPr>
              <a:t>DATING VIOLENCE</a:t>
            </a:r>
          </a:p>
          <a:p>
            <a:pPr lvl="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600" dirty="0">
                <a:latin typeface="Aptos Black" panose="020B0004020202020204" pitchFamily="34" charset="0"/>
              </a:rPr>
              <a:t>DEFINITION - VIOLENCE AND/OR ABUSE COMMITTED BY A PERSON TO EXCERT POWER AND CONTROL OVER A CURRENT OR FORMER DATING PARTNER.</a:t>
            </a:r>
          </a:p>
          <a:p>
            <a:pPr lvl="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600" b="1" i="1" dirty="0">
                <a:latin typeface="Aptos Black" panose="020B0004020202020204" pitchFamily="34" charset="0"/>
              </a:rPr>
              <a:t>FORMS OF ABUSE: </a:t>
            </a:r>
            <a:r>
              <a:rPr lang="en-US" sz="1600" dirty="0">
                <a:latin typeface="Aptos Black" panose="020B0004020202020204" pitchFamily="34" charset="0"/>
              </a:rPr>
              <a:t>PHYSICAL, PHYSIOLOGICAL/EMOTIONAL, OR SEXUAL ABUSE CAN ALSO INCLUDE “DIGITAL ABUSE”, THE USE OF TECHNOLOGY, SUCH AS SMARTPHONES, THE INTERNET, OR SOCIAL MEDIA, TO INTIMIDATE, HARASS, THREATEN, OR ISOLATE THE VICTIM.</a:t>
            </a:r>
          </a:p>
          <a:p>
            <a:pPr lvl="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600" i="1" dirty="0">
                <a:latin typeface="Aptos Black" panose="020B0004020202020204" pitchFamily="34" charset="0"/>
              </a:rPr>
              <a:t>TACTICS USED: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E03BF673-8C68-4092-BF1B-53C57EFE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55779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73" name="Freeform: Shape 72">
            <a:extLst>
              <a:ext uri="{FF2B5EF4-FFF2-40B4-BE49-F238E27FC236}">
                <a16:creationId xmlns:a16="http://schemas.microsoft.com/office/drawing/2014/main" id="{B1BDB70B-F0E6-4867-818F-C582494FB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2093" y="0"/>
            <a:ext cx="9186307" cy="7772400"/>
          </a:xfrm>
          <a:custGeom>
            <a:avLst/>
            <a:gdLst>
              <a:gd name="connsiteX0" fmla="*/ 7627977 w 11134917"/>
              <a:gd name="connsiteY0" fmla="*/ 0 h 6858000"/>
              <a:gd name="connsiteX1" fmla="*/ 8129873 w 11134917"/>
              <a:gd name="connsiteY1" fmla="*/ 0 h 6858000"/>
              <a:gd name="connsiteX2" fmla="*/ 11134917 w 11134917"/>
              <a:gd name="connsiteY2" fmla="*/ 0 h 6858000"/>
              <a:gd name="connsiteX3" fmla="*/ 11134917 w 11134917"/>
              <a:gd name="connsiteY3" fmla="*/ 6858000 h 6858000"/>
              <a:gd name="connsiteX4" fmla="*/ 8129873 w 11134917"/>
              <a:gd name="connsiteY4" fmla="*/ 6858000 h 6858000"/>
              <a:gd name="connsiteX5" fmla="*/ 7627977 w 11134917"/>
              <a:gd name="connsiteY5" fmla="*/ 6858000 h 6858000"/>
              <a:gd name="connsiteX6" fmla="*/ 7627977 w 11134917"/>
              <a:gd name="connsiteY6" fmla="*/ 6857419 h 6858000"/>
              <a:gd name="connsiteX7" fmla="*/ 1921931 w 11134917"/>
              <a:gd name="connsiteY7" fmla="*/ 6850814 h 6858000"/>
              <a:gd name="connsiteX8" fmla="*/ 0 w 11134917"/>
              <a:gd name="connsiteY8" fmla="*/ 5325357 h 6858000"/>
              <a:gd name="connsiteX9" fmla="*/ 838199 w 11134917"/>
              <a:gd name="connsiteY9" fmla="*/ 7331 h 6858000"/>
              <a:gd name="connsiteX10" fmla="*/ 7627977 w 11134917"/>
              <a:gd name="connsiteY10" fmla="*/ 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134917" h="6858000">
                <a:moveTo>
                  <a:pt x="7627977" y="0"/>
                </a:moveTo>
                <a:lnTo>
                  <a:pt x="8129873" y="0"/>
                </a:lnTo>
                <a:lnTo>
                  <a:pt x="11134917" y="0"/>
                </a:lnTo>
                <a:lnTo>
                  <a:pt x="11134917" y="6858000"/>
                </a:lnTo>
                <a:lnTo>
                  <a:pt x="8129873" y="6858000"/>
                </a:lnTo>
                <a:lnTo>
                  <a:pt x="7627977" y="6858000"/>
                </a:lnTo>
                <a:lnTo>
                  <a:pt x="7627977" y="6857419"/>
                </a:lnTo>
                <a:lnTo>
                  <a:pt x="1921931" y="6850814"/>
                </a:lnTo>
                <a:lnTo>
                  <a:pt x="0" y="5325357"/>
                </a:lnTo>
                <a:lnTo>
                  <a:pt x="838199" y="7331"/>
                </a:lnTo>
                <a:lnTo>
                  <a:pt x="7627977" y="50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1E52C707-F508-47B5-8864-8CC3EE0F0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9921" y="0"/>
            <a:ext cx="2010371" cy="7772401"/>
            <a:chOff x="1320800" y="0"/>
            <a:chExt cx="2436813" cy="6858001"/>
          </a:xfrm>
        </p:grpSpPr>
        <p:sp>
          <p:nvSpPr>
            <p:cNvPr id="76" name="Freeform 6">
              <a:extLst>
                <a:ext uri="{FF2B5EF4-FFF2-40B4-BE49-F238E27FC236}">
                  <a16:creationId xmlns:a16="http://schemas.microsoft.com/office/drawing/2014/main" id="{066B5DD9-1C9B-4957-AF7C-8E11C7E88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7">
              <a:extLst>
                <a:ext uri="{FF2B5EF4-FFF2-40B4-BE49-F238E27FC236}">
                  <a16:creationId xmlns:a16="http://schemas.microsoft.com/office/drawing/2014/main" id="{8DF9D480-2CEE-4037-8C1B-6380686300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8">
              <a:extLst>
                <a:ext uri="{FF2B5EF4-FFF2-40B4-BE49-F238E27FC236}">
                  <a16:creationId xmlns:a16="http://schemas.microsoft.com/office/drawing/2014/main" id="{EBF6F7B8-E51D-495D-B944-B8E2E84C5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9">
              <a:extLst>
                <a:ext uri="{FF2B5EF4-FFF2-40B4-BE49-F238E27FC236}">
                  <a16:creationId xmlns:a16="http://schemas.microsoft.com/office/drawing/2014/main" id="{F43BB0F7-F9F4-4CFA-9277-2B671DC70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10">
              <a:extLst>
                <a:ext uri="{FF2B5EF4-FFF2-40B4-BE49-F238E27FC236}">
                  <a16:creationId xmlns:a16="http://schemas.microsoft.com/office/drawing/2014/main" id="{D51F18A6-D926-4462-B110-63097184F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Freeform 11">
              <a:extLst>
                <a:ext uri="{FF2B5EF4-FFF2-40B4-BE49-F238E27FC236}">
                  <a16:creationId xmlns:a16="http://schemas.microsoft.com/office/drawing/2014/main" id="{ED77B4F5-55D8-444A-9EFF-CAAA8CD69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1215623"/>
            <a:ext cx="3268901" cy="51256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marL="3175" marR="5080" algn="l" defTabSz="457200"/>
            <a:r>
              <a:rPr lang="en-US" sz="2600" b="0" u="sng" dirty="0">
                <a:solidFill>
                  <a:schemeClr val="tx2"/>
                </a:solidFill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NON</a:t>
            </a:r>
            <a:r>
              <a:rPr lang="en-US" sz="2600" u="sng" spc="-10" dirty="0">
                <a:solidFill>
                  <a:schemeClr val="tx2"/>
                </a:solidFill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-</a:t>
            </a:r>
            <a:r>
              <a:rPr lang="en-US" sz="2600" b="0" u="sng" dirty="0">
                <a:solidFill>
                  <a:schemeClr val="tx2"/>
                </a:solidFill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CONSENSUAL</a:t>
            </a:r>
            <a:br>
              <a:rPr lang="en-US" sz="2600" b="0" u="sng" dirty="0">
                <a:solidFill>
                  <a:schemeClr val="tx2"/>
                </a:solidFill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</a:br>
            <a:br>
              <a:rPr lang="en-US" sz="2600" b="0" u="sng" dirty="0">
                <a:solidFill>
                  <a:schemeClr val="tx2"/>
                </a:solidFill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</a:br>
            <a:r>
              <a:rPr lang="en-US" sz="2600" b="0" u="sng" spc="-25" dirty="0">
                <a:solidFill>
                  <a:schemeClr val="tx2"/>
                </a:solidFill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 </a:t>
            </a:r>
            <a:r>
              <a:rPr lang="en-US" sz="2600" b="0" u="sng" spc="-10" dirty="0">
                <a:solidFill>
                  <a:schemeClr val="tx2"/>
                </a:solidFill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SEXUAL</a:t>
            </a:r>
            <a:r>
              <a:rPr lang="en-US" sz="2600" b="0" spc="-10" dirty="0">
                <a:solidFill>
                  <a:schemeClr val="tx2"/>
                </a:solidFill>
                <a:latin typeface="Aptos Black" panose="020B0004020202020204" pitchFamily="34" charset="0"/>
              </a:rPr>
              <a:t> </a:t>
            </a:r>
            <a:r>
              <a:rPr lang="en-US" sz="2600" b="0" u="sng" spc="-10" dirty="0">
                <a:solidFill>
                  <a:schemeClr val="tx2"/>
                </a:solidFill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CONTACT</a:t>
            </a:r>
            <a:r>
              <a:rPr lang="en-US" sz="2600" b="0" u="sng" spc="-285" dirty="0">
                <a:solidFill>
                  <a:schemeClr val="tx2"/>
                </a:solidFill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 </a:t>
            </a:r>
            <a:r>
              <a:rPr lang="en-US" sz="2600" b="0" u="sng" spc="-10" dirty="0">
                <a:solidFill>
                  <a:schemeClr val="tx2"/>
                </a:solidFill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/</a:t>
            </a:r>
            <a:r>
              <a:rPr lang="en-US" sz="2600" u="sng" spc="-10" dirty="0">
                <a:solidFill>
                  <a:schemeClr val="tx2"/>
                </a:solidFill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ASSAULT</a:t>
            </a:r>
          </a:p>
        </p:txBody>
      </p:sp>
      <p:sp>
        <p:nvSpPr>
          <p:cNvPr id="66" name="object 3"/>
          <p:cNvSpPr txBox="1"/>
          <p:nvPr/>
        </p:nvSpPr>
        <p:spPr>
          <a:xfrm>
            <a:off x="4247951" y="1215623"/>
            <a:ext cx="5266146" cy="5125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marR="508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700" b="1" dirty="0">
                <a:latin typeface="Aptos Black" panose="020B0004020202020204" pitchFamily="34" charset="0"/>
              </a:rPr>
              <a:t>A</a:t>
            </a:r>
            <a:r>
              <a:rPr lang="en-US" sz="1700" b="1" spc="-60" dirty="0">
                <a:latin typeface="Aptos Black" panose="020B0004020202020204" pitchFamily="34" charset="0"/>
              </a:rPr>
              <a:t> </a:t>
            </a:r>
            <a:r>
              <a:rPr lang="en-US" sz="1700" b="1" dirty="0">
                <a:latin typeface="Aptos Black" panose="020B0004020202020204" pitchFamily="34" charset="0"/>
              </a:rPr>
              <a:t>CONTINUUM</a:t>
            </a:r>
            <a:r>
              <a:rPr lang="en-US" sz="1700" b="1" spc="-35" dirty="0">
                <a:latin typeface="Aptos Black" panose="020B0004020202020204" pitchFamily="34" charset="0"/>
              </a:rPr>
              <a:t> </a:t>
            </a:r>
            <a:r>
              <a:rPr lang="en-US" sz="1700" b="1" dirty="0">
                <a:latin typeface="Aptos Black" panose="020B0004020202020204" pitchFamily="34" charset="0"/>
              </a:rPr>
              <a:t>OF</a:t>
            </a:r>
            <a:r>
              <a:rPr lang="en-US" sz="1700" b="1" spc="-55" dirty="0">
                <a:latin typeface="Aptos Black" panose="020B0004020202020204" pitchFamily="34" charset="0"/>
              </a:rPr>
              <a:t> </a:t>
            </a:r>
            <a:r>
              <a:rPr lang="en-US" sz="1700" b="1" dirty="0">
                <a:latin typeface="Aptos Black" panose="020B0004020202020204" pitchFamily="34" charset="0"/>
              </a:rPr>
              <a:t>CONDUCT</a:t>
            </a:r>
            <a:r>
              <a:rPr lang="en-US" sz="1700" b="1" spc="-35" dirty="0">
                <a:latin typeface="Aptos Black" panose="020B0004020202020204" pitchFamily="34" charset="0"/>
              </a:rPr>
              <a:t> </a:t>
            </a:r>
            <a:r>
              <a:rPr lang="en-US" sz="1700" b="1" dirty="0">
                <a:latin typeface="Aptos Black" panose="020B0004020202020204" pitchFamily="34" charset="0"/>
              </a:rPr>
              <a:t>FROM</a:t>
            </a:r>
            <a:r>
              <a:rPr lang="en-US" sz="1700" b="1" spc="-50" dirty="0">
                <a:latin typeface="Aptos Black" panose="020B0004020202020204" pitchFamily="34" charset="0"/>
              </a:rPr>
              <a:t> </a:t>
            </a:r>
            <a:r>
              <a:rPr lang="en-US" sz="1700" b="1" dirty="0">
                <a:latin typeface="Aptos Black" panose="020B0004020202020204" pitchFamily="34" charset="0"/>
              </a:rPr>
              <a:t>RAPE</a:t>
            </a:r>
            <a:r>
              <a:rPr lang="en-US" sz="1700" b="1" spc="-40" dirty="0">
                <a:latin typeface="Aptos Black" panose="020B0004020202020204" pitchFamily="34" charset="0"/>
              </a:rPr>
              <a:t> </a:t>
            </a:r>
            <a:r>
              <a:rPr lang="en-US" sz="1700" b="1" dirty="0">
                <a:latin typeface="Aptos Black" panose="020B0004020202020204" pitchFamily="34" charset="0"/>
              </a:rPr>
              <a:t>TO</a:t>
            </a:r>
            <a:r>
              <a:rPr lang="en-US" sz="1700" b="1" spc="-60" dirty="0">
                <a:latin typeface="Aptos Black" panose="020B0004020202020204" pitchFamily="34" charset="0"/>
              </a:rPr>
              <a:t> </a:t>
            </a:r>
            <a:r>
              <a:rPr lang="en-US" sz="1700" b="1" spc="-10" dirty="0">
                <a:latin typeface="Aptos Black" panose="020B0004020202020204" pitchFamily="34" charset="0"/>
              </a:rPr>
              <a:t>NONPHYSICAL</a:t>
            </a:r>
            <a:r>
              <a:rPr lang="en-US" sz="1700" b="1" spc="-5" dirty="0">
                <a:latin typeface="Aptos Black" panose="020B0004020202020204" pitchFamily="34" charset="0"/>
              </a:rPr>
              <a:t> </a:t>
            </a:r>
            <a:r>
              <a:rPr lang="en-US" sz="1700" b="1" dirty="0">
                <a:latin typeface="Aptos Black" panose="020B0004020202020204" pitchFamily="34" charset="0"/>
              </a:rPr>
              <a:t>FORMS</a:t>
            </a:r>
            <a:r>
              <a:rPr lang="en-US" sz="1700" b="1" spc="-50" dirty="0">
                <a:latin typeface="Aptos Black" panose="020B0004020202020204" pitchFamily="34" charset="0"/>
              </a:rPr>
              <a:t> </a:t>
            </a:r>
            <a:r>
              <a:rPr lang="en-US" sz="1700" b="1" dirty="0">
                <a:latin typeface="Aptos Black" panose="020B0004020202020204" pitchFamily="34" charset="0"/>
              </a:rPr>
              <a:t>OF</a:t>
            </a:r>
            <a:r>
              <a:rPr lang="en-US" sz="1700" b="1" spc="-55" dirty="0">
                <a:latin typeface="Aptos Black" panose="020B0004020202020204" pitchFamily="34" charset="0"/>
              </a:rPr>
              <a:t> </a:t>
            </a:r>
            <a:r>
              <a:rPr lang="en-US" sz="1700" b="1" spc="-10" dirty="0">
                <a:latin typeface="Aptos Black" panose="020B0004020202020204" pitchFamily="34" charset="0"/>
              </a:rPr>
              <a:t>PRESSURE THAT</a:t>
            </a:r>
            <a:r>
              <a:rPr lang="en-US" sz="1700" b="1" spc="-70" dirty="0">
                <a:latin typeface="Aptos Black" panose="020B0004020202020204" pitchFamily="34" charset="0"/>
              </a:rPr>
              <a:t> </a:t>
            </a:r>
            <a:r>
              <a:rPr lang="en-US" sz="1700" b="1" dirty="0">
                <a:latin typeface="Aptos Black" panose="020B0004020202020204" pitchFamily="34" charset="0"/>
              </a:rPr>
              <a:t>COMPEL </a:t>
            </a:r>
            <a:r>
              <a:rPr lang="en-US" sz="1700" b="1" spc="-65" dirty="0">
                <a:latin typeface="Aptos Black" panose="020B0004020202020204" pitchFamily="34" charset="0"/>
              </a:rPr>
              <a:t>AN </a:t>
            </a:r>
            <a:r>
              <a:rPr lang="en-US" sz="1700" b="1" spc="-10" dirty="0">
                <a:latin typeface="Aptos Black" panose="020B0004020202020204" pitchFamily="34" charset="0"/>
              </a:rPr>
              <a:t>INDIVIDUAL</a:t>
            </a:r>
            <a:r>
              <a:rPr lang="en-US" sz="1700" b="1" spc="-30" dirty="0">
                <a:latin typeface="Aptos Black" panose="020B0004020202020204" pitchFamily="34" charset="0"/>
              </a:rPr>
              <a:t> </a:t>
            </a:r>
            <a:r>
              <a:rPr lang="en-US" sz="1700" b="1" dirty="0">
                <a:latin typeface="Aptos Black" panose="020B0004020202020204" pitchFamily="34" charset="0"/>
              </a:rPr>
              <a:t>TO</a:t>
            </a:r>
            <a:r>
              <a:rPr lang="en-US" sz="1700" b="1" spc="-80" dirty="0">
                <a:latin typeface="Aptos Black" panose="020B0004020202020204" pitchFamily="34" charset="0"/>
              </a:rPr>
              <a:t> </a:t>
            </a:r>
            <a:r>
              <a:rPr lang="en-US" sz="1700" b="1" dirty="0">
                <a:latin typeface="Aptos Black" panose="020B0004020202020204" pitchFamily="34" charset="0"/>
              </a:rPr>
              <a:t>ENGAGE</a:t>
            </a:r>
            <a:r>
              <a:rPr lang="en-US" sz="1700" b="1" spc="-35" dirty="0">
                <a:latin typeface="Aptos Black" panose="020B0004020202020204" pitchFamily="34" charset="0"/>
              </a:rPr>
              <a:t> </a:t>
            </a:r>
            <a:r>
              <a:rPr lang="en-US" sz="1700" b="1" dirty="0">
                <a:latin typeface="Aptos Black" panose="020B0004020202020204" pitchFamily="34" charset="0"/>
              </a:rPr>
              <a:t>IN</a:t>
            </a:r>
            <a:r>
              <a:rPr lang="en-US" sz="1700" b="1" spc="-60" dirty="0">
                <a:latin typeface="Aptos Black" panose="020B0004020202020204" pitchFamily="34" charset="0"/>
              </a:rPr>
              <a:t> </a:t>
            </a:r>
            <a:r>
              <a:rPr lang="en-US" sz="1700" b="1" dirty="0">
                <a:latin typeface="Aptos Black" panose="020B0004020202020204" pitchFamily="34" charset="0"/>
              </a:rPr>
              <a:t>SEXUAL</a:t>
            </a:r>
            <a:r>
              <a:rPr lang="en-US" sz="1700" b="1" spc="-50" dirty="0">
                <a:latin typeface="Aptos Black" panose="020B0004020202020204" pitchFamily="34" charset="0"/>
              </a:rPr>
              <a:t> </a:t>
            </a:r>
            <a:r>
              <a:rPr lang="en-US" sz="1700" b="1" dirty="0">
                <a:latin typeface="Aptos Black" panose="020B0004020202020204" pitchFamily="34" charset="0"/>
              </a:rPr>
              <a:t>ACTIVITY</a:t>
            </a:r>
            <a:r>
              <a:rPr lang="en-US" sz="1700" b="1" spc="-45" dirty="0">
                <a:latin typeface="Aptos Black" panose="020B0004020202020204" pitchFamily="34" charset="0"/>
              </a:rPr>
              <a:t> </a:t>
            </a:r>
            <a:r>
              <a:rPr lang="en-US" sz="1700" b="1" dirty="0">
                <a:latin typeface="Aptos Black" panose="020B0004020202020204" pitchFamily="34" charset="0"/>
              </a:rPr>
              <a:t>AGAINST</a:t>
            </a:r>
            <a:r>
              <a:rPr lang="en-US" sz="1700" b="1" spc="-40" dirty="0">
                <a:latin typeface="Aptos Black" panose="020B0004020202020204" pitchFamily="34" charset="0"/>
              </a:rPr>
              <a:t> </a:t>
            </a:r>
            <a:r>
              <a:rPr lang="en-US" sz="1700" b="1" spc="-10" dirty="0">
                <a:latin typeface="Aptos Black" panose="020B0004020202020204" pitchFamily="34" charset="0"/>
              </a:rPr>
              <a:t>HIS/HER </a:t>
            </a:r>
            <a:r>
              <a:rPr lang="en-US" sz="1700" b="1" spc="-20" dirty="0">
                <a:latin typeface="Aptos Black" panose="020B0004020202020204" pitchFamily="34" charset="0"/>
              </a:rPr>
              <a:t>WILL</a:t>
            </a:r>
            <a:endParaRPr lang="en-US" sz="1700" b="1" dirty="0">
              <a:latin typeface="Aptos Black" panose="020B0004020202020204" pitchFamily="34" charset="0"/>
            </a:endParaRPr>
          </a:p>
          <a:p>
            <a:pPr marL="1270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sz="1700" spc="-10" dirty="0">
                <a:latin typeface="Aptos Black" panose="020B0004020202020204" pitchFamily="34" charset="0"/>
              </a:rPr>
              <a:t>REQUIRES:</a:t>
            </a:r>
            <a:endParaRPr lang="en-US" sz="1700" dirty="0">
              <a:latin typeface="Aptos Black" panose="020B0004020202020204" pitchFamily="34" charset="0"/>
            </a:endParaRPr>
          </a:p>
          <a:p>
            <a:pPr marL="865505" indent="-352425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865505" algn="l"/>
              </a:tabLst>
            </a:pPr>
            <a:r>
              <a:rPr lang="en-US" sz="1700" dirty="0">
                <a:latin typeface="Aptos Black" panose="020B0004020202020204" pitchFamily="34" charset="0"/>
              </a:rPr>
              <a:t>SEXUAL</a:t>
            </a:r>
            <a:r>
              <a:rPr lang="en-US" sz="1700" spc="-95" dirty="0">
                <a:latin typeface="Aptos Black" panose="020B0004020202020204" pitchFamily="34" charset="0"/>
              </a:rPr>
              <a:t> </a:t>
            </a:r>
            <a:r>
              <a:rPr lang="en-US" sz="1700" spc="-10" dirty="0">
                <a:latin typeface="Aptos Black" panose="020B0004020202020204" pitchFamily="34" charset="0"/>
              </a:rPr>
              <a:t>CONTACT/ACT</a:t>
            </a:r>
            <a:endParaRPr lang="en-US" sz="1700" dirty="0">
              <a:latin typeface="Aptos Black" panose="020B0004020202020204" pitchFamily="34" charset="0"/>
            </a:endParaRPr>
          </a:p>
          <a:p>
            <a:pPr marL="865505" indent="-352425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865505" algn="l"/>
              </a:tabLst>
            </a:pPr>
            <a:r>
              <a:rPr lang="en-US" sz="1700" dirty="0">
                <a:latin typeface="Aptos Black" panose="020B0004020202020204" pitchFamily="34" charset="0"/>
              </a:rPr>
              <a:t>LACK</a:t>
            </a:r>
            <a:r>
              <a:rPr lang="en-US" sz="1700" spc="-40" dirty="0">
                <a:latin typeface="Aptos Black" panose="020B0004020202020204" pitchFamily="34" charset="0"/>
              </a:rPr>
              <a:t> </a:t>
            </a:r>
            <a:r>
              <a:rPr lang="en-US" sz="1700" dirty="0">
                <a:latin typeface="Aptos Black" panose="020B0004020202020204" pitchFamily="34" charset="0"/>
              </a:rPr>
              <a:t>OF</a:t>
            </a:r>
            <a:r>
              <a:rPr lang="en-US" sz="1700" spc="-65" dirty="0">
                <a:latin typeface="Aptos Black" panose="020B0004020202020204" pitchFamily="34" charset="0"/>
              </a:rPr>
              <a:t> </a:t>
            </a:r>
            <a:r>
              <a:rPr lang="en-US" sz="1700" spc="-10" dirty="0">
                <a:latin typeface="Aptos Black" panose="020B0004020202020204" pitchFamily="34" charset="0"/>
              </a:rPr>
              <a:t>CONSENT</a:t>
            </a:r>
            <a:endParaRPr lang="en-US" sz="1700" dirty="0">
              <a:latin typeface="Aptos Black" panose="020B0004020202020204" pitchFamily="34" charset="0"/>
            </a:endParaRPr>
          </a:p>
          <a:p>
            <a:pPr marL="1270000" lvl="1" indent="-25146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1270000" algn="l"/>
              </a:tabLst>
            </a:pPr>
            <a:r>
              <a:rPr lang="en-US" sz="1700" dirty="0">
                <a:latin typeface="Aptos Black" panose="020B0004020202020204" pitchFamily="34" charset="0"/>
              </a:rPr>
              <a:t>AGAINST</a:t>
            </a:r>
            <a:r>
              <a:rPr lang="en-US" sz="1700" spc="-100" dirty="0">
                <a:latin typeface="Aptos Black" panose="020B0004020202020204" pitchFamily="34" charset="0"/>
              </a:rPr>
              <a:t> </a:t>
            </a:r>
            <a:r>
              <a:rPr lang="en-US" sz="1700" dirty="0">
                <a:latin typeface="Aptos Black" panose="020B0004020202020204" pitchFamily="34" charset="0"/>
              </a:rPr>
              <a:t>HIS/HER</a:t>
            </a:r>
            <a:r>
              <a:rPr lang="en-US" sz="1700" spc="-85" dirty="0">
                <a:latin typeface="Aptos Black" panose="020B0004020202020204" pitchFamily="34" charset="0"/>
              </a:rPr>
              <a:t> </a:t>
            </a:r>
            <a:r>
              <a:rPr lang="en-US" sz="1700" spc="-20" dirty="0">
                <a:latin typeface="Aptos Black" panose="020B0004020202020204" pitchFamily="34" charset="0"/>
              </a:rPr>
              <a:t>WILL </a:t>
            </a:r>
            <a:r>
              <a:rPr lang="en-US" sz="1700" b="1" u="sng" spc="-20" dirty="0">
                <a:latin typeface="Aptos Black" panose="020B0004020202020204" pitchFamily="34" charset="0"/>
              </a:rPr>
              <a:t>OR</a:t>
            </a:r>
            <a:r>
              <a:rPr lang="en-US" sz="1700" spc="-20" dirty="0">
                <a:latin typeface="Aptos Black" panose="020B0004020202020204" pitchFamily="34" charset="0"/>
              </a:rPr>
              <a:t> </a:t>
            </a:r>
            <a:r>
              <a:rPr lang="en-US" sz="1700" b="1" u="sng" spc="-20" dirty="0">
                <a:latin typeface="Aptos Black" panose="020B0004020202020204" pitchFamily="34" charset="0"/>
              </a:rPr>
              <a:t>WITHOUT ACT OF CONSENT</a:t>
            </a:r>
            <a:endParaRPr lang="en-US" sz="1700" b="1" u="sng" dirty="0">
              <a:latin typeface="Aptos Black" panose="020B0004020202020204" pitchFamily="34" charset="0"/>
            </a:endParaRPr>
          </a:p>
          <a:p>
            <a:pPr marL="1304290" lvl="1" indent="-28575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1270000" algn="l"/>
              </a:tabLst>
            </a:pPr>
            <a:r>
              <a:rPr lang="en-US" sz="1700" spc="-10" dirty="0">
                <a:latin typeface="Aptos Black" panose="020B0004020202020204" pitchFamily="34" charset="0"/>
              </a:rPr>
              <a:t>INCAPACITATED </a:t>
            </a:r>
            <a:r>
              <a:rPr lang="en-US" sz="1700" spc="-20" dirty="0">
                <a:latin typeface="Aptos Black" panose="020B0004020202020204" pitchFamily="34" charset="0"/>
              </a:rPr>
              <a:t>(unconscious, drugs/alcohol, asleep</a:t>
            </a:r>
            <a:r>
              <a:rPr lang="en-US" sz="1700" spc="-10" dirty="0">
                <a:latin typeface="Aptos Black" panose="020B0004020202020204" pitchFamily="34" charset="0"/>
              </a:rPr>
              <a:t>)</a:t>
            </a:r>
          </a:p>
          <a:p>
            <a:pPr marL="1304290" lvl="1" indent="-28575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1270000" algn="l"/>
              </a:tabLst>
            </a:pPr>
            <a:r>
              <a:rPr lang="en-US" sz="1700" spc="-10" dirty="0">
                <a:latin typeface="Aptos Black" panose="020B0004020202020204" pitchFamily="34" charset="0"/>
              </a:rPr>
              <a:t>DISPARITY OF POWER (presumption of non-consent)</a:t>
            </a:r>
            <a:endParaRPr lang="en-US" sz="1700" dirty="0">
              <a:latin typeface="Aptos Black" panose="020B0004020202020204" pitchFamily="34" charset="0"/>
            </a:endParaRPr>
          </a:p>
          <a:p>
            <a:pPr marL="1304290" lvl="1" indent="-28575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1270000" algn="l"/>
              </a:tabLst>
            </a:pPr>
            <a:r>
              <a:rPr lang="en-US" sz="1700" spc="-10" dirty="0">
                <a:latin typeface="Aptos Black" panose="020B0004020202020204" pitchFamily="34" charset="0"/>
              </a:rPr>
              <a:t>MINOR</a:t>
            </a:r>
            <a:endParaRPr lang="en-US" sz="1700" dirty="0">
              <a:latin typeface="Aptos Black" panose="020B00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90000"/>
              </a:schemeClr>
            </a:gs>
            <a:gs pos="100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 30">
            <a:extLst>
              <a:ext uri="{FF2B5EF4-FFF2-40B4-BE49-F238E27FC236}">
                <a16:creationId xmlns:a16="http://schemas.microsoft.com/office/drawing/2014/main" id="{767D40C4-2A44-4792-AB9D-E769202A27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4420" y="0"/>
            <a:ext cx="2010371" cy="7772401"/>
            <a:chOff x="1320800" y="0"/>
            <a:chExt cx="2436813" cy="6858001"/>
          </a:xfrm>
        </p:grpSpPr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3DBD6486-24CA-456B-9631-2911490A6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A2FF2964-4832-450E-B85C-304F271135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0B5C96AF-0E78-45E8-8B82-CF41BFB543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A940CD75-9F08-4DF1-94CB-96A2C3A43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10">
              <a:extLst>
                <a:ext uri="{FF2B5EF4-FFF2-40B4-BE49-F238E27FC236}">
                  <a16:creationId xmlns:a16="http://schemas.microsoft.com/office/drawing/2014/main" id="{1B35F757-0B0E-4DFC-81FA-935D070B73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11">
              <a:extLst>
                <a:ext uri="{FF2B5EF4-FFF2-40B4-BE49-F238E27FC236}">
                  <a16:creationId xmlns:a16="http://schemas.microsoft.com/office/drawing/2014/main" id="{4380E990-0E29-4861-8CE3-F6D6FF15DE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" name="Rounded Rectangle 16">
            <a:extLst>
              <a:ext uri="{FF2B5EF4-FFF2-40B4-BE49-F238E27FC236}">
                <a16:creationId xmlns:a16="http://schemas.microsoft.com/office/drawing/2014/main" id="{027FB951-A422-4463-8A01-05812E59C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73612" y="735455"/>
            <a:ext cx="7619238" cy="5907024"/>
          </a:xfrm>
          <a:prstGeom prst="roundRect">
            <a:avLst>
              <a:gd name="adj" fmla="val 4834"/>
            </a:avLst>
          </a:prstGeom>
          <a:solidFill>
            <a:schemeClr val="bg1"/>
          </a:solidFill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object 2" descr="A white background with colorful text&#10;&#10;AI-generated content may be incorrect."/>
          <p:cNvPicPr/>
          <p:nvPr/>
        </p:nvPicPr>
        <p:blipFill>
          <a:blip r:embed="rId3" cstate="print"/>
          <a:srcRect r="-2" b="4924"/>
          <a:stretch>
            <a:fillRect/>
          </a:stretch>
        </p:blipFill>
        <p:spPr>
          <a:xfrm>
            <a:off x="2137645" y="1098167"/>
            <a:ext cx="7091172" cy="5181600"/>
          </a:xfrm>
          <a:prstGeom prst="rect">
            <a:avLst/>
          </a:prstGeom>
          <a:pattFill prst="trellis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1268" y="482209"/>
            <a:ext cx="8312784" cy="1862689"/>
          </a:xfrm>
          <a:prstGeom prst="rect">
            <a:avLst/>
          </a:prstGeom>
          <a:gradFill>
            <a:gsLst>
              <a:gs pos="0">
                <a:schemeClr val="accent1">
                  <a:lumMod val="67000"/>
                </a:schemeClr>
              </a:gs>
              <a:gs pos="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</a:gradFill>
        </p:spPr>
        <p:txBody>
          <a:bodyPr vert="horz" wrap="square" lIns="0" tIns="66675" rIns="0" bIns="0" rtlCol="0">
            <a:spAutoFit/>
          </a:bodyPr>
          <a:lstStyle/>
          <a:p>
            <a:pPr marL="661670" marR="5080" indent="-649605">
              <a:lnSpc>
                <a:spcPts val="3470"/>
              </a:lnSpc>
              <a:spcBef>
                <a:spcPts val="525"/>
              </a:spcBef>
            </a:pPr>
            <a:r>
              <a:rPr sz="3200" b="1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DIFFERENTIAL</a:t>
            </a:r>
            <a:r>
              <a:rPr sz="3200" b="1" spc="-8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3200" b="1" spc="-1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TREATMENT</a:t>
            </a:r>
            <a:r>
              <a:rPr sz="3200" b="1" spc="-1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3200" b="1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BASED</a:t>
            </a:r>
            <a:r>
              <a:rPr sz="3200" b="1" spc="-45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lang="en-US" sz="3200" b="1" spc="-45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UP</a:t>
            </a:r>
            <a:r>
              <a:rPr sz="3200" b="1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ON</a:t>
            </a:r>
            <a:r>
              <a:rPr sz="3200" b="1" spc="-5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3200" b="1" spc="-1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GENDER</a:t>
            </a:r>
            <a:r>
              <a:rPr lang="en-US" sz="3200" b="1" spc="-1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 </a:t>
            </a:r>
            <a:br>
              <a:rPr lang="en-US" sz="3200" b="1" spc="-1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</a:br>
            <a:r>
              <a:rPr lang="en-US" sz="3200" b="1" spc="-1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OR </a:t>
            </a:r>
            <a:br>
              <a:rPr lang="en-US" sz="3200" b="1" spc="-1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</a:br>
            <a:r>
              <a:rPr lang="en-US" sz="3200" b="1" spc="-1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OTHER PROTECTED CATEGORY</a:t>
            </a:r>
            <a:endParaRPr sz="3200" b="1" dirty="0">
              <a:latin typeface="Aptos Black" panose="020B0004020202020204" pitchFamily="34" charset="0"/>
              <a:cs typeface="Franklin Gothic Medium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446549" y="6088548"/>
            <a:ext cx="1926052" cy="10347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DD59814-8BE7-3AF1-04C8-12A0862E5017}"/>
              </a:ext>
            </a:extLst>
          </p:cNvPr>
          <p:cNvSpPr txBox="1"/>
          <p:nvPr/>
        </p:nvSpPr>
        <p:spPr>
          <a:xfrm>
            <a:off x="1676400" y="6477000"/>
            <a:ext cx="464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 Black" panose="020B0004020202020204" pitchFamily="34" charset="0"/>
              </a:rPr>
              <a:t>*</a:t>
            </a:r>
            <a:r>
              <a:rPr lang="en-US" i="1" dirty="0">
                <a:latin typeface="Aptos Black" panose="020B0004020202020204" pitchFamily="34" charset="0"/>
              </a:rPr>
              <a:t>race, color, religion, sex, age, national origin, disability, veteran status, whistleblower, etc.</a:t>
            </a:r>
          </a:p>
        </p:txBody>
      </p:sp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B178365E-285E-64BB-B5DD-5B26DC9730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3154346"/>
              </p:ext>
            </p:extLst>
          </p:nvPr>
        </p:nvGraphicFramePr>
        <p:xfrm>
          <a:off x="1191267" y="2590801"/>
          <a:ext cx="8312784" cy="3352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FC79B-D074-E943-4D71-91E68CC58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582" y="1524000"/>
            <a:ext cx="8037412" cy="2514600"/>
          </a:xfrm>
        </p:spPr>
        <p:txBody>
          <a:bodyPr>
            <a:normAutofit/>
          </a:bodyPr>
          <a:lstStyle/>
          <a:p>
            <a:r>
              <a:rPr lang="en-US" dirty="0">
                <a:latin typeface="Aptos Black" panose="020B0004020202020204" pitchFamily="34" charset="0"/>
              </a:rPr>
              <a:t>POSSIBLE CASES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E7383B8-609A-4E65-F70E-16B6DDCA11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321862"/>
              </p:ext>
            </p:extLst>
          </p:nvPr>
        </p:nvGraphicFramePr>
        <p:xfrm>
          <a:off x="1452581" y="3053836"/>
          <a:ext cx="8332914" cy="3509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0342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25000"/>
            <a:lumOff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" y="601698"/>
            <a:ext cx="7727050" cy="1443985"/>
          </a:xfrm>
        </p:spPr>
        <p:txBody>
          <a:bodyPr vert="horz" wrap="square" lIns="0" tIns="88900" rIns="0" bIns="0" rtlCol="0">
            <a:spAutoFit/>
          </a:bodyPr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>
                <a:latin typeface="Aptos Black" panose="020B0004020202020204" pitchFamily="34" charset="0"/>
              </a:rPr>
              <a:t>POLICY MISCONDUCT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5800" y="2438400"/>
            <a:ext cx="9144000" cy="497956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marL="334010" indent="-325755">
              <a:lnSpc>
                <a:spcPts val="2695"/>
              </a:lnSpc>
              <a:buClr>
                <a:srgbClr val="C00000"/>
              </a:buClr>
              <a:buSzPct val="155000"/>
              <a:buFont typeface="Wingdings"/>
              <a:buChar char=""/>
              <a:tabLst>
                <a:tab pos="334010" algn="l"/>
              </a:tabLst>
            </a:pPr>
            <a:r>
              <a:rPr lang="en-US" sz="2000" dirty="0">
                <a:latin typeface="Aptos Black" panose="020B0004020202020204" pitchFamily="34" charset="0"/>
                <a:cs typeface="Calibri"/>
              </a:rPr>
              <a:t>SANCTIONS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HANDLED</a:t>
            </a:r>
            <a:r>
              <a:rPr sz="2000" spc="-8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BY</a:t>
            </a:r>
            <a:r>
              <a:rPr sz="20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STUDENT</a:t>
            </a:r>
            <a:r>
              <a:rPr sz="2000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ENGAGEMENT</a:t>
            </a:r>
            <a:r>
              <a:rPr sz="2000" spc="-7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OR</a:t>
            </a:r>
            <a:r>
              <a:rPr sz="20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HR</a:t>
            </a:r>
            <a:endParaRPr sz="2000" dirty="0">
              <a:latin typeface="Aptos Black" panose="020B0004020202020204" pitchFamily="34" charset="0"/>
              <a:cs typeface="Calibri"/>
            </a:endParaRPr>
          </a:p>
          <a:p>
            <a:pPr marL="334010" indent="-325755">
              <a:lnSpc>
                <a:spcPts val="3740"/>
              </a:lnSpc>
              <a:buClr>
                <a:srgbClr val="C00000"/>
              </a:buClr>
              <a:buSzPct val="155000"/>
              <a:buFont typeface="Wingdings"/>
              <a:buChar char=""/>
              <a:tabLst>
                <a:tab pos="334010" algn="l"/>
              </a:tabLst>
            </a:pPr>
            <a:r>
              <a:rPr sz="2000" dirty="0">
                <a:latin typeface="Aptos Black" panose="020B0004020202020204" pitchFamily="34" charset="0"/>
                <a:cs typeface="Calibri"/>
              </a:rPr>
              <a:t>NON-LEGAL</a:t>
            </a:r>
            <a:r>
              <a:rPr sz="2000" spc="-9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0" dirty="0">
                <a:latin typeface="Aptos Black" panose="020B0004020202020204" pitchFamily="34" charset="0"/>
                <a:cs typeface="Calibri"/>
              </a:rPr>
              <a:t>TERM</a:t>
            </a:r>
            <a:endParaRPr sz="2000" dirty="0">
              <a:latin typeface="Aptos Black" panose="020B0004020202020204" pitchFamily="34" charset="0"/>
              <a:cs typeface="Calibri"/>
            </a:endParaRPr>
          </a:p>
          <a:p>
            <a:pPr marL="808355" lvl="1" indent="-342900">
              <a:buClr>
                <a:srgbClr val="C00000"/>
              </a:buClr>
              <a:buSzPct val="155000"/>
              <a:buFont typeface="Arial" panose="020B0604020202020204" pitchFamily="34" charset="0"/>
              <a:buChar char="•"/>
              <a:tabLst>
                <a:tab pos="334010" algn="l"/>
              </a:tabLst>
            </a:pPr>
            <a:r>
              <a:rPr sz="2000" dirty="0">
                <a:latin typeface="Aptos Black" panose="020B0004020202020204" pitchFamily="34" charset="0"/>
                <a:cs typeface="Calibri"/>
              </a:rPr>
              <a:t>CONDUCT</a:t>
            </a:r>
            <a:r>
              <a:rPr sz="2000" spc="-8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OF</a:t>
            </a:r>
            <a:r>
              <a:rPr sz="20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A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 NATURE</a:t>
            </a:r>
            <a:r>
              <a:rPr sz="20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THAT</a:t>
            </a:r>
            <a:r>
              <a:rPr lang="en-US" sz="2000" spc="-25" dirty="0">
                <a:latin typeface="Aptos Black" panose="020B0004020202020204" pitchFamily="34" charset="0"/>
                <a:cs typeface="Calibri"/>
              </a:rPr>
              <a:t>,</a:t>
            </a:r>
            <a:r>
              <a:rPr sz="20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AS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A</a:t>
            </a:r>
            <a:r>
              <a:rPr sz="20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CHRISTIAN</a:t>
            </a:r>
            <a:r>
              <a:rPr sz="20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HIGHER</a:t>
            </a:r>
            <a:r>
              <a:rPr lang="en-US" sz="20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EDUCATION</a:t>
            </a:r>
            <a:r>
              <a:rPr lang="en-US" sz="20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INSTITUTION,</a:t>
            </a:r>
            <a:r>
              <a:rPr sz="2000" spc="-6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THE</a:t>
            </a:r>
            <a:r>
              <a:rPr sz="20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UNIVERSITY</a:t>
            </a:r>
            <a:r>
              <a:rPr sz="20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DETERMINES,</a:t>
            </a:r>
            <a:r>
              <a:rPr sz="2000" spc="-7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IN</a:t>
            </a:r>
            <a:r>
              <a:rPr sz="20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ITS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SOLE</a:t>
            </a:r>
            <a:r>
              <a:rPr sz="20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DISCRETION,</a:t>
            </a:r>
            <a:r>
              <a:rPr sz="2000" spc="-7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IS</a:t>
            </a:r>
            <a:r>
              <a:rPr lang="en-US" sz="200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0" dirty="0">
                <a:latin typeface="Aptos Black" panose="020B0004020202020204" pitchFamily="34" charset="0"/>
                <a:cs typeface="Calibri"/>
              </a:rPr>
              <a:t>INAPPROPRIATE</a:t>
            </a:r>
            <a:r>
              <a:rPr sz="20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BASED</a:t>
            </a:r>
            <a:r>
              <a:rPr sz="20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UPON</a:t>
            </a:r>
            <a:r>
              <a:rPr sz="20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THE</a:t>
            </a:r>
            <a:r>
              <a:rPr sz="20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TEACHING</a:t>
            </a:r>
            <a:r>
              <a:rPr sz="20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AND</a:t>
            </a:r>
            <a:r>
              <a:rPr lang="en-US" sz="20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ETHICAL</a:t>
            </a:r>
            <a:r>
              <a:rPr sz="20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TANDARDS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DRAWN</a:t>
            </a:r>
            <a:r>
              <a:rPr sz="2000" spc="-10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FROM</a:t>
            </a:r>
            <a:r>
              <a:rPr sz="2000" spc="-6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SCRIPTURE.</a:t>
            </a:r>
            <a:endParaRPr lang="en-US" sz="2000" spc="-10" dirty="0">
              <a:latin typeface="Aptos Black" panose="020B0004020202020204" pitchFamily="34" charset="0"/>
              <a:cs typeface="Calibri"/>
            </a:endParaRPr>
          </a:p>
          <a:p>
            <a:pPr marL="334010" indent="-325755">
              <a:buClr>
                <a:srgbClr val="C00000"/>
              </a:buClr>
              <a:buSzPct val="155000"/>
              <a:buFont typeface="Wingdings"/>
              <a:buChar char=""/>
              <a:tabLst>
                <a:tab pos="334010" algn="l"/>
              </a:tabLst>
            </a:pPr>
            <a:endParaRPr sz="2000" dirty="0">
              <a:latin typeface="Aptos Black" panose="020B0004020202020204" pitchFamily="34" charset="0"/>
              <a:cs typeface="Calibri"/>
            </a:endParaRPr>
          </a:p>
          <a:p>
            <a:pPr marL="263525" marR="5080" indent="-255270">
              <a:lnSpc>
                <a:spcPct val="100000"/>
              </a:lnSpc>
              <a:spcBef>
                <a:spcPts val="145"/>
              </a:spcBef>
              <a:buClr>
                <a:srgbClr val="C00000"/>
              </a:buClr>
              <a:buSzPct val="155000"/>
              <a:buFont typeface="Wingdings"/>
              <a:buChar char=""/>
              <a:tabLst>
                <a:tab pos="263525" algn="l"/>
                <a:tab pos="333375" algn="l"/>
              </a:tabLst>
            </a:pPr>
            <a:r>
              <a:rPr sz="2000" spc="-20" dirty="0">
                <a:latin typeface="Aptos Black" panose="020B0004020202020204" pitchFamily="34" charset="0"/>
                <a:cs typeface="Calibri"/>
              </a:rPr>
              <a:t>	DIFFERENTIATES</a:t>
            </a:r>
            <a:r>
              <a:rPr sz="20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THE</a:t>
            </a:r>
            <a:r>
              <a:rPr sz="20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UNIVERSITY</a:t>
            </a:r>
            <a:r>
              <a:rPr sz="20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STANDARDS</a:t>
            </a:r>
            <a:r>
              <a:rPr sz="20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OF</a:t>
            </a:r>
            <a:r>
              <a:rPr sz="20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CONDUCT,</a:t>
            </a:r>
            <a:r>
              <a:rPr sz="20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WHICH</a:t>
            </a:r>
            <a:r>
              <a:rPr sz="20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ARE </a:t>
            </a:r>
            <a:r>
              <a:rPr sz="2000" spc="-20" dirty="0">
                <a:latin typeface="Aptos Black" panose="020B0004020202020204" pitchFamily="34" charset="0"/>
                <a:cs typeface="Calibri"/>
              </a:rPr>
              <a:t>BIBLICALLY</a:t>
            </a:r>
            <a:r>
              <a:rPr sz="20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BASED</a:t>
            </a:r>
            <a:r>
              <a:rPr lang="en-US" sz="2000" dirty="0">
                <a:latin typeface="Aptos Black" panose="020B0004020202020204" pitchFamily="34" charset="0"/>
                <a:cs typeface="Calibri"/>
              </a:rPr>
              <a:t>,</a:t>
            </a:r>
            <a:r>
              <a:rPr sz="20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FROM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TITLE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IX</a:t>
            </a:r>
            <a:r>
              <a:rPr sz="20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AND</a:t>
            </a:r>
            <a:r>
              <a:rPr sz="20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2000" spc="-40" dirty="0">
                <a:latin typeface="Aptos Black" panose="020B0004020202020204" pitchFamily="34" charset="0"/>
                <a:cs typeface="Calibri"/>
              </a:rPr>
              <a:t>OTHER LEGAL STANDARDS (criminal, civil courts) </a:t>
            </a:r>
            <a:r>
              <a:rPr sz="2000" spc="-35" dirty="0">
                <a:latin typeface="Aptos Black" panose="020B0004020202020204" pitchFamily="34" charset="0"/>
                <a:cs typeface="Calibri"/>
              </a:rPr>
              <a:t>THAT</a:t>
            </a:r>
            <a:r>
              <a:rPr sz="20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CARRY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CRIMINAL</a:t>
            </a:r>
            <a:r>
              <a:rPr sz="2000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0" dirty="0">
                <a:latin typeface="Aptos Black" panose="020B0004020202020204" pitchFamily="34" charset="0"/>
                <a:cs typeface="Calibri"/>
              </a:rPr>
              <a:t>PENALTY</a:t>
            </a:r>
            <a:r>
              <a:rPr sz="20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OR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FOUND</a:t>
            </a:r>
            <a:r>
              <a:rPr sz="20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LIABLE</a:t>
            </a:r>
            <a:r>
              <a:rPr sz="20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FOR</a:t>
            </a:r>
            <a:r>
              <a:rPr sz="20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CIVIL</a:t>
            </a:r>
            <a:r>
              <a:rPr sz="20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VIOLATIONS.</a:t>
            </a:r>
            <a:endParaRPr lang="en-US" sz="2000" spc="-10" dirty="0">
              <a:latin typeface="Aptos Black" panose="020B0004020202020204" pitchFamily="34" charset="0"/>
              <a:cs typeface="Calibri"/>
            </a:endParaRPr>
          </a:p>
          <a:p>
            <a:pPr marL="263525" marR="5080" indent="-255270">
              <a:lnSpc>
                <a:spcPct val="100000"/>
              </a:lnSpc>
              <a:spcBef>
                <a:spcPts val="145"/>
              </a:spcBef>
              <a:buClr>
                <a:srgbClr val="C00000"/>
              </a:buClr>
              <a:buSzPct val="155000"/>
              <a:buFont typeface="Wingdings"/>
              <a:buChar char=""/>
              <a:tabLst>
                <a:tab pos="263525" algn="l"/>
                <a:tab pos="333375" algn="l"/>
              </a:tabLst>
            </a:pPr>
            <a:endParaRPr lang="en-US" sz="2000" dirty="0">
              <a:latin typeface="Aptos Black" panose="020B0004020202020204" pitchFamily="34" charset="0"/>
              <a:cs typeface="Calibri"/>
            </a:endParaRPr>
          </a:p>
          <a:p>
            <a:pPr marL="12700" marR="369570">
              <a:lnSpc>
                <a:spcPct val="110000"/>
              </a:lnSpc>
              <a:spcBef>
                <a:spcPts val="975"/>
              </a:spcBef>
            </a:pPr>
            <a:r>
              <a:rPr sz="1600" b="1" i="1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THE</a:t>
            </a:r>
            <a:r>
              <a:rPr sz="1600" b="1" i="1" spc="-30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UNIVERSITY</a:t>
            </a:r>
            <a:r>
              <a:rPr sz="1600" b="1" i="1" spc="-55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spc="-10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MAY</a:t>
            </a:r>
            <a:r>
              <a:rPr sz="1600" b="1" i="1" spc="-30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FIND</a:t>
            </a:r>
            <a:r>
              <a:rPr sz="1600" b="1" i="1" spc="-45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spc="-10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THAT</a:t>
            </a:r>
            <a:r>
              <a:rPr sz="1600" b="1" i="1" spc="-45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A</a:t>
            </a:r>
            <a:r>
              <a:rPr sz="1600" b="1" i="1" spc="-30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PERSON</a:t>
            </a:r>
            <a:r>
              <a:rPr sz="1600" b="1" i="1" spc="-55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HAS</a:t>
            </a:r>
            <a:r>
              <a:rPr sz="1600" b="1" i="1" spc="-60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COMMITTED</a:t>
            </a:r>
            <a:r>
              <a:rPr sz="1600" b="1" i="1" spc="-35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MISCONDUCT</a:t>
            </a:r>
            <a:r>
              <a:rPr sz="1600" b="1" i="1" spc="-55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EVEN</a:t>
            </a:r>
            <a:r>
              <a:rPr sz="1600" b="1" i="1" spc="-45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THOUGH</a:t>
            </a:r>
            <a:r>
              <a:rPr sz="1600" b="1" i="1" spc="-50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THE</a:t>
            </a:r>
            <a:r>
              <a:rPr sz="1600" b="1" i="1" spc="-35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LEGAL</a:t>
            </a:r>
            <a:r>
              <a:rPr sz="1600" b="1" i="1" spc="-60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spc="-20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STANDARD</a:t>
            </a:r>
            <a:r>
              <a:rPr sz="1600" b="1" i="1" spc="-70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spc="-10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MAY</a:t>
            </a:r>
            <a:r>
              <a:rPr sz="1600" b="1" i="1" spc="-45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u="sng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NOT</a:t>
            </a:r>
            <a:r>
              <a:rPr sz="1600" b="1" i="1" spc="-40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HOLD</a:t>
            </a:r>
            <a:r>
              <a:rPr sz="1600" b="1" i="1" spc="-60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sz="1600" b="1" i="1" spc="-20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THEM </a:t>
            </a:r>
            <a:r>
              <a:rPr sz="1600" b="1" i="1" spc="-10" dirty="0">
                <a:solidFill>
                  <a:srgbClr val="FF0000"/>
                </a:solidFill>
                <a:latin typeface="Aptos Black" panose="020B0004020202020204" pitchFamily="34" charset="0"/>
                <a:cs typeface="Franklin Gothic Medium"/>
              </a:rPr>
              <a:t>ACCOUNTABLE.</a:t>
            </a:r>
            <a:endParaRPr lang="en-US" sz="1600" b="1" i="1" spc="-10" dirty="0">
              <a:solidFill>
                <a:srgbClr val="FF0000"/>
              </a:solidFill>
              <a:latin typeface="Aptos Black" panose="020B0004020202020204" pitchFamily="34" charset="0"/>
              <a:cs typeface="Franklin Gothic Medium"/>
            </a:endParaRPr>
          </a:p>
          <a:p>
            <a:pPr marL="927100" marR="369570" lvl="2">
              <a:lnSpc>
                <a:spcPct val="110000"/>
              </a:lnSpc>
              <a:spcBef>
                <a:spcPts val="975"/>
              </a:spcBef>
            </a:pPr>
            <a:r>
              <a:rPr lang="en-US" sz="1600" b="1" i="1" dirty="0">
                <a:latin typeface="Aptos Black" panose="020B0004020202020204" pitchFamily="34" charset="0"/>
                <a:cs typeface="Franklin Gothic Medium"/>
              </a:rPr>
              <a:t>**Remember the infield plays</a:t>
            </a:r>
            <a:endParaRPr sz="1600" b="1" i="1" dirty="0">
              <a:latin typeface="Aptos Black" panose="020B0004020202020204" pitchFamily="34" charset="0"/>
              <a:cs typeface="Franklin Gothic Medium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43801" y="268705"/>
            <a:ext cx="2393566" cy="1548306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45223" y="3404055"/>
            <a:ext cx="8651874" cy="3340017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ptos Black" panose="020B0004020202020204" pitchFamily="34" charset="0"/>
                <a:cs typeface="Calibri"/>
              </a:rPr>
              <a:t>OFFICERS</a:t>
            </a:r>
            <a:r>
              <a:rPr sz="2000" b="1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b="1" dirty="0">
                <a:latin typeface="Aptos Black" panose="020B0004020202020204" pitchFamily="34" charset="0"/>
                <a:cs typeface="Calibri"/>
              </a:rPr>
              <a:t>WITH</a:t>
            </a:r>
            <a:r>
              <a:rPr sz="2000" b="1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b="1" dirty="0">
                <a:latin typeface="Aptos Black" panose="020B0004020202020204" pitchFamily="34" charset="0"/>
                <a:cs typeface="Calibri"/>
              </a:rPr>
              <a:t>AUTHORITY</a:t>
            </a:r>
            <a:r>
              <a:rPr sz="2000" b="1" spc="-7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INCLUDE</a:t>
            </a:r>
            <a:r>
              <a:rPr sz="2000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THOSE</a:t>
            </a:r>
            <a:r>
              <a:rPr sz="20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UNIVERSITY</a:t>
            </a:r>
            <a:r>
              <a:rPr sz="2000" spc="-7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EMPLOYEES</a:t>
            </a:r>
            <a:r>
              <a:rPr sz="20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WHO</a:t>
            </a:r>
            <a:r>
              <a:rPr sz="2000" spc="50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HAVE</a:t>
            </a:r>
            <a:r>
              <a:rPr sz="2000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THE</a:t>
            </a:r>
            <a:r>
              <a:rPr sz="20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AUTHORITY</a:t>
            </a:r>
            <a:r>
              <a:rPr sz="20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TO</a:t>
            </a:r>
            <a:r>
              <a:rPr sz="20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REDRESS</a:t>
            </a:r>
            <a:r>
              <a:rPr sz="2000" spc="-8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PROHIBITED</a:t>
            </a:r>
            <a:r>
              <a:rPr sz="2000" spc="-7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MISCONDUCT</a:t>
            </a:r>
            <a:r>
              <a:rPr sz="2000" spc="-9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UNDER</a:t>
            </a:r>
            <a:r>
              <a:rPr sz="2000" spc="-7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TITLE</a:t>
            </a:r>
            <a:r>
              <a:rPr sz="20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IX.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THESE</a:t>
            </a:r>
            <a:r>
              <a:rPr sz="20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EMPLOYEES</a:t>
            </a:r>
            <a:r>
              <a:rPr sz="20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INCLUDE</a:t>
            </a:r>
            <a:r>
              <a:rPr sz="20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THE</a:t>
            </a:r>
            <a:r>
              <a:rPr sz="2000" spc="-35" dirty="0">
                <a:latin typeface="Aptos Black" panose="020B0004020202020204" pitchFamily="34" charset="0"/>
                <a:cs typeface="Calibri"/>
              </a:rPr>
              <a:t> </a:t>
            </a:r>
            <a:endParaRPr lang="en-US" sz="2000" spc="-35" dirty="0">
              <a:latin typeface="Aptos Black" panose="020B0004020202020204" pitchFamily="34" charset="0"/>
              <a:cs typeface="Calibri"/>
            </a:endParaRPr>
          </a:p>
          <a:p>
            <a:pPr marL="812800" marR="5080" lvl="1" indent="-342900"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latin typeface="Aptos Black" panose="020B0004020202020204" pitchFamily="34" charset="0"/>
                <a:cs typeface="Calibri"/>
              </a:rPr>
              <a:t>TITLE</a:t>
            </a:r>
            <a:r>
              <a:rPr lang="en-US" sz="2000" b="1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2000" b="1" dirty="0">
                <a:latin typeface="Aptos Black" panose="020B0004020202020204" pitchFamily="34" charset="0"/>
                <a:cs typeface="Calibri"/>
              </a:rPr>
              <a:t>IX</a:t>
            </a:r>
            <a:r>
              <a:rPr lang="en-US" sz="2000" b="1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2000" b="1" spc="-20" dirty="0">
                <a:latin typeface="Aptos Black" panose="020B0004020202020204" pitchFamily="34" charset="0"/>
                <a:cs typeface="Calibri"/>
              </a:rPr>
              <a:t>COORDINATOR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,</a:t>
            </a:r>
            <a:endParaRPr lang="en-US" sz="2000" spc="-65" dirty="0">
              <a:latin typeface="Aptos Black" panose="020B0004020202020204" pitchFamily="34" charset="0"/>
              <a:cs typeface="Calibri"/>
            </a:endParaRPr>
          </a:p>
          <a:p>
            <a:pPr marL="812800" marR="5080" lvl="1" indent="-342900"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lang="en-US" sz="2000" b="1" spc="-10" dirty="0">
                <a:latin typeface="Aptos Black" panose="020B0004020202020204" pitchFamily="34" charset="0"/>
                <a:cs typeface="Calibri"/>
              </a:rPr>
              <a:t>VP</a:t>
            </a:r>
            <a:r>
              <a:rPr lang="en-US" sz="2000" b="1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2000" b="1" dirty="0">
                <a:latin typeface="Aptos Black" panose="020B0004020202020204" pitchFamily="34" charset="0"/>
                <a:cs typeface="Calibri"/>
              </a:rPr>
              <a:t>OF</a:t>
            </a:r>
            <a:r>
              <a:rPr lang="en-US" sz="2000" b="1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2000" b="1" dirty="0">
                <a:latin typeface="Aptos Black" panose="020B0004020202020204" pitchFamily="34" charset="0"/>
                <a:cs typeface="Calibri"/>
              </a:rPr>
              <a:t>STUDENT</a:t>
            </a:r>
            <a:r>
              <a:rPr lang="en-US" sz="2000" b="1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2000" b="1" spc="-20" dirty="0">
                <a:latin typeface="Aptos Black" panose="020B0004020202020204" pitchFamily="34" charset="0"/>
                <a:cs typeface="Calibri"/>
              </a:rPr>
              <a:t>ENGAGEMENT and</a:t>
            </a:r>
          </a:p>
          <a:p>
            <a:pPr marL="812800" marR="5080" lvl="1" indent="-342900"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lang="en-US" sz="2000" b="1" spc="-10" dirty="0">
                <a:latin typeface="Aptos Black" panose="020B0004020202020204" pitchFamily="34" charset="0"/>
                <a:cs typeface="Calibri"/>
              </a:rPr>
              <a:t>DIRECTOR</a:t>
            </a:r>
            <a:r>
              <a:rPr lang="en-US" sz="2000" b="1" spc="-6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2000" b="1" spc="-25" dirty="0">
                <a:latin typeface="Aptos Black" panose="020B0004020202020204" pitchFamily="34" charset="0"/>
                <a:cs typeface="Calibri"/>
              </a:rPr>
              <a:t>OF </a:t>
            </a:r>
            <a:r>
              <a:rPr lang="en-US" sz="2000" b="1" dirty="0">
                <a:latin typeface="Aptos Black" panose="020B0004020202020204" pitchFamily="34" charset="0"/>
                <a:cs typeface="Calibri"/>
              </a:rPr>
              <a:t>PERSONNEL</a:t>
            </a:r>
            <a:r>
              <a:rPr lang="en-US" sz="2000" b="1" spc="-7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2000" b="1" spc="-10" dirty="0">
                <a:latin typeface="Aptos Black" panose="020B0004020202020204" pitchFamily="34" charset="0"/>
                <a:cs typeface="Calibri"/>
              </a:rPr>
              <a:t>SERVICES</a:t>
            </a:r>
            <a:endParaRPr lang="en-US" sz="2000" spc="-10" dirty="0">
              <a:latin typeface="Aptos Black" panose="020B0004020202020204" pitchFamily="34" charset="0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05"/>
              </a:spcBef>
            </a:pPr>
            <a:endParaRPr lang="en-US" sz="2000" spc="-10" dirty="0">
              <a:latin typeface="Aptos Black" panose="020B0004020202020204" pitchFamily="34" charset="0"/>
              <a:cs typeface="Calibri"/>
            </a:endParaRPr>
          </a:p>
          <a:p>
            <a:pPr marL="12700" marR="5080" algn="ctr">
              <a:spcBef>
                <a:spcPts val="105"/>
              </a:spcBef>
            </a:pPr>
            <a:r>
              <a:rPr lang="en-US" b="1" i="1" u="sng" dirty="0">
                <a:latin typeface="Aptos Black" panose="020B0004020202020204" pitchFamily="34" charset="0"/>
                <a:cs typeface="Calibri"/>
              </a:rPr>
              <a:t>OTHER</a:t>
            </a:r>
            <a:r>
              <a:rPr lang="en-US" b="1" i="1" u="sng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b="1" i="1" u="sng" spc="-10" dirty="0">
                <a:latin typeface="Aptos Black" panose="020B0004020202020204" pitchFamily="34" charset="0"/>
                <a:cs typeface="Calibri"/>
              </a:rPr>
              <a:t>EMPLOYEES</a:t>
            </a:r>
            <a:r>
              <a:rPr lang="en-US" b="1" i="1" u="sng" spc="-6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b="1" i="1" u="sng" spc="-45" dirty="0">
                <a:latin typeface="Aptos Black" panose="020B0004020202020204" pitchFamily="34" charset="0"/>
                <a:cs typeface="Calibri"/>
              </a:rPr>
              <a:t>ARE</a:t>
            </a:r>
            <a:r>
              <a:rPr lang="en-US" b="1" i="1" u="sng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b="1" i="1" u="sng" dirty="0">
                <a:latin typeface="Aptos Black" panose="020B0004020202020204" pitchFamily="34" charset="0"/>
                <a:cs typeface="Calibri"/>
              </a:rPr>
              <a:t>REQUIRED</a:t>
            </a:r>
            <a:r>
              <a:rPr lang="en-US" b="1" i="1" u="sng" spc="-8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b="1" i="1" u="sng" dirty="0">
                <a:latin typeface="Aptos Black" panose="020B0004020202020204" pitchFamily="34" charset="0"/>
                <a:cs typeface="Calibri"/>
              </a:rPr>
              <a:t>BY</a:t>
            </a:r>
            <a:r>
              <a:rPr lang="en-US" b="1" i="1" u="sng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b="1" i="1" u="sng" dirty="0">
                <a:latin typeface="Aptos Black" panose="020B0004020202020204" pitchFamily="34" charset="0"/>
                <a:cs typeface="Calibri"/>
              </a:rPr>
              <a:t>THE</a:t>
            </a:r>
            <a:r>
              <a:rPr lang="en-US" b="1" i="1" u="sng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b="1" i="1" u="sng" spc="-10" dirty="0">
                <a:latin typeface="Aptos Black" panose="020B0004020202020204" pitchFamily="34" charset="0"/>
                <a:cs typeface="Calibri"/>
              </a:rPr>
              <a:t>UNIVERSITY </a:t>
            </a:r>
            <a:r>
              <a:rPr lang="en-US" b="1" i="1" u="sng" dirty="0">
                <a:latin typeface="Aptos Black" panose="020B0004020202020204" pitchFamily="34" charset="0"/>
                <a:cs typeface="Calibri"/>
              </a:rPr>
              <a:t>TO</a:t>
            </a:r>
            <a:r>
              <a:rPr lang="en-US" b="1" i="1" u="sng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b="1" i="1" u="sng" dirty="0">
                <a:latin typeface="Aptos Black" panose="020B0004020202020204" pitchFamily="34" charset="0"/>
                <a:cs typeface="Calibri"/>
              </a:rPr>
              <a:t>REPORT</a:t>
            </a:r>
            <a:r>
              <a:rPr lang="en-US" b="1" i="1" u="sng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b="1" i="1" u="sng" dirty="0">
                <a:latin typeface="Aptos Black" panose="020B0004020202020204" pitchFamily="34" charset="0"/>
                <a:cs typeface="Calibri"/>
              </a:rPr>
              <a:t>ANY</a:t>
            </a:r>
            <a:r>
              <a:rPr lang="en-US" b="1" i="1" u="sng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b="1" i="1" u="sng" dirty="0">
                <a:latin typeface="Aptos Black" panose="020B0004020202020204" pitchFamily="34" charset="0"/>
                <a:cs typeface="Calibri"/>
              </a:rPr>
              <a:t>KNOWN</a:t>
            </a:r>
            <a:r>
              <a:rPr lang="en-US" b="1" i="1" u="sng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b="1" i="1" u="sng" spc="-20" dirty="0">
                <a:latin typeface="Aptos Black" panose="020B0004020202020204" pitchFamily="34" charset="0"/>
                <a:cs typeface="Calibri"/>
              </a:rPr>
              <a:t>ALLEGATIONS</a:t>
            </a:r>
            <a:r>
              <a:rPr lang="en-US" b="1" i="1" u="sng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b="1" i="1" u="sng" dirty="0">
                <a:latin typeface="Aptos Black" panose="020B0004020202020204" pitchFamily="34" charset="0"/>
                <a:cs typeface="Calibri"/>
              </a:rPr>
              <a:t>OF</a:t>
            </a:r>
            <a:r>
              <a:rPr lang="en-US" b="1" i="1" u="sng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b="1" i="1" u="sng" dirty="0">
                <a:latin typeface="Aptos Black" panose="020B0004020202020204" pitchFamily="34" charset="0"/>
                <a:cs typeface="Calibri"/>
              </a:rPr>
              <a:t>A</a:t>
            </a:r>
            <a:r>
              <a:rPr lang="en-US" b="1" i="1" u="sng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b="1" i="1" u="sng" dirty="0">
                <a:latin typeface="Aptos Black" panose="020B0004020202020204" pitchFamily="34" charset="0"/>
                <a:cs typeface="Calibri"/>
              </a:rPr>
              <a:t>TITLE</a:t>
            </a:r>
            <a:r>
              <a:rPr lang="en-US" b="1" i="1" u="sng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b="1" i="1" u="sng" dirty="0">
                <a:latin typeface="Aptos Black" panose="020B0004020202020204" pitchFamily="34" charset="0"/>
                <a:cs typeface="Calibri"/>
              </a:rPr>
              <a:t>IX</a:t>
            </a:r>
            <a:r>
              <a:rPr lang="en-US" b="1" i="1" u="sng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b="1" i="1" u="sng" spc="-20" dirty="0">
                <a:latin typeface="Aptos Black" panose="020B0004020202020204" pitchFamily="34" charset="0"/>
                <a:cs typeface="Calibri"/>
              </a:rPr>
              <a:t>VIOLATION</a:t>
            </a:r>
            <a:r>
              <a:rPr lang="en-US" i="1" spc="-20" dirty="0">
                <a:latin typeface="Aptos Black" panose="020B0004020202020204" pitchFamily="34" charset="0"/>
                <a:cs typeface="Calibri"/>
              </a:rPr>
              <a:t>;</a:t>
            </a:r>
            <a:r>
              <a:rPr lang="en-US" i="1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spc="-10" dirty="0">
                <a:latin typeface="Aptos Black" panose="020B0004020202020204" pitchFamily="34" charset="0"/>
                <a:cs typeface="Calibri"/>
              </a:rPr>
              <a:t>HOWEVER, </a:t>
            </a:r>
            <a:r>
              <a:rPr lang="en-US" i="1" dirty="0">
                <a:latin typeface="Aptos Black" panose="020B0004020202020204" pitchFamily="34" charset="0"/>
                <a:cs typeface="Calibri"/>
              </a:rPr>
              <a:t>THEY</a:t>
            </a:r>
            <a:r>
              <a:rPr lang="en-US" i="1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dirty="0">
                <a:latin typeface="Aptos Black" panose="020B0004020202020204" pitchFamily="34" charset="0"/>
                <a:cs typeface="Calibri"/>
              </a:rPr>
              <a:t>ARE</a:t>
            </a:r>
            <a:r>
              <a:rPr lang="en-US" i="1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dirty="0">
                <a:latin typeface="Aptos Black" panose="020B0004020202020204" pitchFamily="34" charset="0"/>
                <a:cs typeface="Calibri"/>
              </a:rPr>
              <a:t>NOT</a:t>
            </a:r>
            <a:r>
              <a:rPr lang="en-US" i="1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spc="-10" dirty="0">
                <a:latin typeface="Aptos Black" panose="020B0004020202020204" pitchFamily="34" charset="0"/>
                <a:cs typeface="Calibri"/>
              </a:rPr>
              <a:t>AUTHORIZED</a:t>
            </a:r>
            <a:r>
              <a:rPr lang="en-US" i="1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dirty="0">
                <a:latin typeface="Aptos Black" panose="020B0004020202020204" pitchFamily="34" charset="0"/>
                <a:cs typeface="Calibri"/>
              </a:rPr>
              <a:t>BY</a:t>
            </a:r>
            <a:r>
              <a:rPr lang="en-US" i="1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dirty="0">
                <a:latin typeface="Aptos Black" panose="020B0004020202020204" pitchFamily="34" charset="0"/>
                <a:cs typeface="Calibri"/>
              </a:rPr>
              <a:t>THE</a:t>
            </a:r>
            <a:r>
              <a:rPr lang="en-US" i="1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dirty="0">
                <a:latin typeface="Aptos Black" panose="020B0004020202020204" pitchFamily="34" charset="0"/>
                <a:cs typeface="Calibri"/>
              </a:rPr>
              <a:t>UNIVERSITY</a:t>
            </a:r>
            <a:r>
              <a:rPr lang="en-US" i="1" spc="-7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dirty="0">
                <a:latin typeface="Aptos Black" panose="020B0004020202020204" pitchFamily="34" charset="0"/>
                <a:cs typeface="Calibri"/>
              </a:rPr>
              <a:t>TO</a:t>
            </a:r>
            <a:r>
              <a:rPr lang="en-US" i="1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spc="-20" dirty="0">
                <a:latin typeface="Aptos Black" panose="020B0004020202020204" pitchFamily="34" charset="0"/>
                <a:cs typeface="Calibri"/>
              </a:rPr>
              <a:t>RESOLVE</a:t>
            </a:r>
            <a:r>
              <a:rPr lang="en-US" i="1" spc="-6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dirty="0">
                <a:latin typeface="Aptos Black" panose="020B0004020202020204" pitchFamily="34" charset="0"/>
                <a:cs typeface="Calibri"/>
              </a:rPr>
              <a:t>OR</a:t>
            </a:r>
            <a:r>
              <a:rPr lang="en-US" i="1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spc="-10" dirty="0">
                <a:latin typeface="Aptos Black" panose="020B0004020202020204" pitchFamily="34" charset="0"/>
                <a:cs typeface="Calibri"/>
              </a:rPr>
              <a:t>REDRESS </a:t>
            </a:r>
            <a:r>
              <a:rPr lang="en-US" i="1" dirty="0">
                <a:latin typeface="Aptos Black" panose="020B0004020202020204" pitchFamily="34" charset="0"/>
                <a:cs typeface="Calibri"/>
              </a:rPr>
              <a:t>SEXUAL</a:t>
            </a:r>
            <a:r>
              <a:rPr lang="en-US" i="1" spc="-7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dirty="0">
                <a:latin typeface="Aptos Black" panose="020B0004020202020204" pitchFamily="34" charset="0"/>
                <a:cs typeface="Calibri"/>
              </a:rPr>
              <a:t>MISCONDUCT</a:t>
            </a:r>
            <a:r>
              <a:rPr lang="en-US" i="1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dirty="0">
                <a:latin typeface="Aptos Black" panose="020B0004020202020204" pitchFamily="34" charset="0"/>
                <a:cs typeface="Calibri"/>
              </a:rPr>
              <a:t>ON</a:t>
            </a:r>
            <a:r>
              <a:rPr lang="en-US" i="1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dirty="0">
                <a:latin typeface="Aptos Black" panose="020B0004020202020204" pitchFamily="34" charset="0"/>
                <a:cs typeface="Calibri"/>
              </a:rPr>
              <a:t>BEHALF</a:t>
            </a:r>
            <a:r>
              <a:rPr lang="en-US" i="1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dirty="0">
                <a:latin typeface="Aptos Black" panose="020B0004020202020204" pitchFamily="34" charset="0"/>
                <a:cs typeface="Calibri"/>
              </a:rPr>
              <a:t>OF</a:t>
            </a:r>
            <a:r>
              <a:rPr lang="en-US" i="1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dirty="0">
                <a:latin typeface="Aptos Black" panose="020B0004020202020204" pitchFamily="34" charset="0"/>
                <a:cs typeface="Calibri"/>
              </a:rPr>
              <a:t>THE</a:t>
            </a:r>
            <a:r>
              <a:rPr lang="en-US" i="1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i="1" spc="-10" dirty="0">
                <a:latin typeface="Aptos Black" panose="020B0004020202020204" pitchFamily="34" charset="0"/>
                <a:cs typeface="Calibri"/>
              </a:rPr>
              <a:t>UNIVERSITY</a:t>
            </a:r>
            <a:r>
              <a:rPr lang="en-US" spc="-10" dirty="0">
                <a:latin typeface="Aptos Black" panose="020B0004020202020204" pitchFamily="34" charset="0"/>
                <a:cs typeface="Calibri"/>
              </a:rPr>
              <a:t>.</a:t>
            </a:r>
            <a:endParaRPr lang="en-US" dirty="0">
              <a:latin typeface="Aptos Black" panose="020B0004020202020204" pitchFamily="34" charset="0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18082" y="438911"/>
            <a:ext cx="2230755" cy="2437130"/>
            <a:chOff x="618082" y="438911"/>
            <a:chExt cx="2230755" cy="24371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7031" y="1662683"/>
              <a:ext cx="1094231" cy="121310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22654" y="1682353"/>
              <a:ext cx="1061720" cy="1179830"/>
            </a:xfrm>
            <a:custGeom>
              <a:avLst/>
              <a:gdLst/>
              <a:ahLst/>
              <a:cxnLst/>
              <a:rect l="l" t="t" r="r" b="b"/>
              <a:pathLst>
                <a:path w="1061720" h="1179830">
                  <a:moveTo>
                    <a:pt x="81610" y="732993"/>
                  </a:moveTo>
                  <a:lnTo>
                    <a:pt x="0" y="831126"/>
                  </a:lnTo>
                  <a:lnTo>
                    <a:pt x="418871" y="1179512"/>
                  </a:lnTo>
                  <a:lnTo>
                    <a:pt x="501523" y="1080135"/>
                  </a:lnTo>
                  <a:lnTo>
                    <a:pt x="315785" y="925652"/>
                  </a:lnTo>
                  <a:lnTo>
                    <a:pt x="617950" y="925652"/>
                  </a:lnTo>
                  <a:lnTo>
                    <a:pt x="509656" y="835583"/>
                  </a:lnTo>
                  <a:lnTo>
                    <a:pt x="307517" y="835583"/>
                  </a:lnTo>
                  <a:lnTo>
                    <a:pt x="81610" y="732993"/>
                  </a:lnTo>
                  <a:close/>
                </a:path>
                <a:path w="1061720" h="1179830">
                  <a:moveTo>
                    <a:pt x="617950" y="925652"/>
                  </a:moveTo>
                  <a:lnTo>
                    <a:pt x="315785" y="925652"/>
                  </a:lnTo>
                  <a:lnTo>
                    <a:pt x="539813" y="1034097"/>
                  </a:lnTo>
                  <a:lnTo>
                    <a:pt x="625081" y="931583"/>
                  </a:lnTo>
                  <a:lnTo>
                    <a:pt x="617950" y="925652"/>
                  </a:lnTo>
                  <a:close/>
                </a:path>
                <a:path w="1061720" h="1179830">
                  <a:moveTo>
                    <a:pt x="462951" y="342415"/>
                  </a:moveTo>
                  <a:lnTo>
                    <a:pt x="418744" y="350786"/>
                  </a:lnTo>
                  <a:lnTo>
                    <a:pt x="373473" y="374505"/>
                  </a:lnTo>
                  <a:lnTo>
                    <a:pt x="331660" y="414540"/>
                  </a:lnTo>
                  <a:lnTo>
                    <a:pt x="300248" y="464088"/>
                  </a:lnTo>
                  <a:lnTo>
                    <a:pt x="287820" y="514350"/>
                  </a:lnTo>
                  <a:lnTo>
                    <a:pt x="287922" y="538348"/>
                  </a:lnTo>
                  <a:lnTo>
                    <a:pt x="297532" y="578434"/>
                  </a:lnTo>
                  <a:lnTo>
                    <a:pt x="320436" y="610529"/>
                  </a:lnTo>
                  <a:lnTo>
                    <a:pt x="361184" y="649982"/>
                  </a:lnTo>
                  <a:lnTo>
                    <a:pt x="509943" y="774407"/>
                  </a:lnTo>
                  <a:lnTo>
                    <a:pt x="548225" y="804929"/>
                  </a:lnTo>
                  <a:lnTo>
                    <a:pt x="589644" y="831792"/>
                  </a:lnTo>
                  <a:lnTo>
                    <a:pt x="632066" y="843940"/>
                  </a:lnTo>
                  <a:lnTo>
                    <a:pt x="647629" y="844885"/>
                  </a:lnTo>
                  <a:lnTo>
                    <a:pt x="663611" y="843681"/>
                  </a:lnTo>
                  <a:lnTo>
                    <a:pt x="713182" y="827303"/>
                  </a:lnTo>
                  <a:lnTo>
                    <a:pt x="754291" y="793496"/>
                  </a:lnTo>
                  <a:lnTo>
                    <a:pt x="775575" y="756312"/>
                  </a:lnTo>
                  <a:lnTo>
                    <a:pt x="780088" y="730623"/>
                  </a:lnTo>
                  <a:lnTo>
                    <a:pt x="779146" y="718639"/>
                  </a:lnTo>
                  <a:lnTo>
                    <a:pt x="777588" y="713028"/>
                  </a:lnTo>
                  <a:lnTo>
                    <a:pt x="682942" y="713028"/>
                  </a:lnTo>
                  <a:lnTo>
                    <a:pt x="677075" y="711161"/>
                  </a:lnTo>
                  <a:lnTo>
                    <a:pt x="641680" y="686231"/>
                  </a:lnTo>
                  <a:lnTo>
                    <a:pt x="445681" y="523214"/>
                  </a:lnTo>
                  <a:lnTo>
                    <a:pt x="415521" y="495662"/>
                  </a:lnTo>
                  <a:lnTo>
                    <a:pt x="409867" y="486105"/>
                  </a:lnTo>
                  <a:lnTo>
                    <a:pt x="410464" y="481609"/>
                  </a:lnTo>
                  <a:lnTo>
                    <a:pt x="418160" y="472363"/>
                  </a:lnTo>
                  <a:lnTo>
                    <a:pt x="423164" y="470928"/>
                  </a:lnTo>
                  <a:lnTo>
                    <a:pt x="571353" y="470928"/>
                  </a:lnTo>
                  <a:lnTo>
                    <a:pt x="611174" y="423049"/>
                  </a:lnTo>
                  <a:lnTo>
                    <a:pt x="563804" y="384684"/>
                  </a:lnTo>
                  <a:lnTo>
                    <a:pt x="520403" y="356871"/>
                  </a:lnTo>
                  <a:lnTo>
                    <a:pt x="482950" y="343626"/>
                  </a:lnTo>
                  <a:lnTo>
                    <a:pt x="462951" y="342415"/>
                  </a:lnTo>
                  <a:close/>
                </a:path>
                <a:path w="1061720" h="1179830">
                  <a:moveTo>
                    <a:pt x="206197" y="583196"/>
                  </a:moveTo>
                  <a:lnTo>
                    <a:pt x="123545" y="682574"/>
                  </a:lnTo>
                  <a:lnTo>
                    <a:pt x="307517" y="835583"/>
                  </a:lnTo>
                  <a:lnTo>
                    <a:pt x="509656" y="835583"/>
                  </a:lnTo>
                  <a:lnTo>
                    <a:pt x="206197" y="583196"/>
                  </a:lnTo>
                  <a:close/>
                </a:path>
                <a:path w="1061720" h="1179830">
                  <a:moveTo>
                    <a:pt x="820256" y="696912"/>
                  </a:moveTo>
                  <a:lnTo>
                    <a:pt x="770724" y="696912"/>
                  </a:lnTo>
                  <a:lnTo>
                    <a:pt x="806081" y="713955"/>
                  </a:lnTo>
                  <a:lnTo>
                    <a:pt x="820256" y="696912"/>
                  </a:lnTo>
                  <a:close/>
                </a:path>
                <a:path w="1061720" h="1179830">
                  <a:moveTo>
                    <a:pt x="848605" y="620522"/>
                  </a:moveTo>
                  <a:lnTo>
                    <a:pt x="617664" y="620522"/>
                  </a:lnTo>
                  <a:lnTo>
                    <a:pt x="660920" y="656501"/>
                  </a:lnTo>
                  <a:lnTo>
                    <a:pt x="673267" y="667117"/>
                  </a:lnTo>
                  <a:lnTo>
                    <a:pt x="682802" y="676087"/>
                  </a:lnTo>
                  <a:lnTo>
                    <a:pt x="689527" y="683415"/>
                  </a:lnTo>
                  <a:lnTo>
                    <a:pt x="693445" y="689102"/>
                  </a:lnTo>
                  <a:lnTo>
                    <a:pt x="696785" y="695579"/>
                  </a:lnTo>
                  <a:lnTo>
                    <a:pt x="696175" y="701560"/>
                  </a:lnTo>
                  <a:lnTo>
                    <a:pt x="687781" y="711657"/>
                  </a:lnTo>
                  <a:lnTo>
                    <a:pt x="682942" y="713028"/>
                  </a:lnTo>
                  <a:lnTo>
                    <a:pt x="777588" y="713028"/>
                  </a:lnTo>
                  <a:lnTo>
                    <a:pt x="776025" y="707401"/>
                  </a:lnTo>
                  <a:lnTo>
                    <a:pt x="770724" y="696912"/>
                  </a:lnTo>
                  <a:lnTo>
                    <a:pt x="820256" y="696912"/>
                  </a:lnTo>
                  <a:lnTo>
                    <a:pt x="869403" y="637819"/>
                  </a:lnTo>
                  <a:lnTo>
                    <a:pt x="848605" y="620522"/>
                  </a:lnTo>
                  <a:close/>
                </a:path>
                <a:path w="1061720" h="1179830">
                  <a:moveTo>
                    <a:pt x="639749" y="446824"/>
                  </a:moveTo>
                  <a:lnTo>
                    <a:pt x="527545" y="581723"/>
                  </a:lnTo>
                  <a:lnTo>
                    <a:pt x="599897" y="641896"/>
                  </a:lnTo>
                  <a:lnTo>
                    <a:pt x="617664" y="620522"/>
                  </a:lnTo>
                  <a:lnTo>
                    <a:pt x="848605" y="620522"/>
                  </a:lnTo>
                  <a:lnTo>
                    <a:pt x="639749" y="446824"/>
                  </a:lnTo>
                  <a:close/>
                </a:path>
                <a:path w="1061720" h="1179830">
                  <a:moveTo>
                    <a:pt x="577342" y="136969"/>
                  </a:moveTo>
                  <a:lnTo>
                    <a:pt x="480123" y="253847"/>
                  </a:lnTo>
                  <a:lnTo>
                    <a:pt x="671107" y="412692"/>
                  </a:lnTo>
                  <a:lnTo>
                    <a:pt x="759049" y="485557"/>
                  </a:lnTo>
                  <a:lnTo>
                    <a:pt x="806165" y="522533"/>
                  </a:lnTo>
                  <a:lnTo>
                    <a:pt x="847710" y="545658"/>
                  </a:lnTo>
                  <a:lnTo>
                    <a:pt x="878306" y="551434"/>
                  </a:lnTo>
                  <a:lnTo>
                    <a:pt x="894906" y="551307"/>
                  </a:lnTo>
                  <a:lnTo>
                    <a:pt x="947877" y="535101"/>
                  </a:lnTo>
                  <a:lnTo>
                    <a:pt x="983413" y="511611"/>
                  </a:lnTo>
                  <a:lnTo>
                    <a:pt x="1016215" y="478586"/>
                  </a:lnTo>
                  <a:lnTo>
                    <a:pt x="1040276" y="444223"/>
                  </a:lnTo>
                  <a:lnTo>
                    <a:pt x="1051022" y="421373"/>
                  </a:lnTo>
                  <a:lnTo>
                    <a:pt x="926261" y="421373"/>
                  </a:lnTo>
                  <a:lnTo>
                    <a:pt x="921613" y="419823"/>
                  </a:lnTo>
                  <a:lnTo>
                    <a:pt x="916946" y="417464"/>
                  </a:lnTo>
                  <a:lnTo>
                    <a:pt x="909876" y="412673"/>
                  </a:lnTo>
                  <a:lnTo>
                    <a:pt x="900478" y="405511"/>
                  </a:lnTo>
                  <a:lnTo>
                    <a:pt x="888682" y="395922"/>
                  </a:lnTo>
                  <a:lnTo>
                    <a:pt x="577342" y="136969"/>
                  </a:lnTo>
                  <a:close/>
                </a:path>
                <a:path w="1061720" h="1179830">
                  <a:moveTo>
                    <a:pt x="571353" y="470928"/>
                  </a:moveTo>
                  <a:lnTo>
                    <a:pt x="423164" y="470928"/>
                  </a:lnTo>
                  <a:lnTo>
                    <a:pt x="428942" y="473125"/>
                  </a:lnTo>
                  <a:lnTo>
                    <a:pt x="434866" y="476347"/>
                  </a:lnTo>
                  <a:lnTo>
                    <a:pt x="443971" y="482700"/>
                  </a:lnTo>
                  <a:lnTo>
                    <a:pt x="456254" y="492183"/>
                  </a:lnTo>
                  <a:lnTo>
                    <a:pt x="471716" y="504799"/>
                  </a:lnTo>
                  <a:lnTo>
                    <a:pt x="513956" y="539940"/>
                  </a:lnTo>
                  <a:lnTo>
                    <a:pt x="571353" y="470928"/>
                  </a:lnTo>
                  <a:close/>
                </a:path>
                <a:path w="1061720" h="1179830">
                  <a:moveTo>
                    <a:pt x="691248" y="0"/>
                  </a:moveTo>
                  <a:lnTo>
                    <a:pt x="594042" y="116878"/>
                  </a:lnTo>
                  <a:lnTo>
                    <a:pt x="900099" y="371436"/>
                  </a:lnTo>
                  <a:lnTo>
                    <a:pt x="913278" y="382626"/>
                  </a:lnTo>
                  <a:lnTo>
                    <a:pt x="923305" y="391658"/>
                  </a:lnTo>
                  <a:lnTo>
                    <a:pt x="930185" y="398533"/>
                  </a:lnTo>
                  <a:lnTo>
                    <a:pt x="933919" y="403250"/>
                  </a:lnTo>
                  <a:lnTo>
                    <a:pt x="936802" y="408101"/>
                  </a:lnTo>
                  <a:lnTo>
                    <a:pt x="936447" y="412673"/>
                  </a:lnTo>
                  <a:lnTo>
                    <a:pt x="930008" y="420420"/>
                  </a:lnTo>
                  <a:lnTo>
                    <a:pt x="926261" y="421373"/>
                  </a:lnTo>
                  <a:lnTo>
                    <a:pt x="1051022" y="421373"/>
                  </a:lnTo>
                  <a:lnTo>
                    <a:pt x="1055306" y="409841"/>
                  </a:lnTo>
                  <a:lnTo>
                    <a:pt x="1059418" y="392722"/>
                  </a:lnTo>
                  <a:lnTo>
                    <a:pt x="1061240" y="375769"/>
                  </a:lnTo>
                  <a:lnTo>
                    <a:pt x="1060771" y="358979"/>
                  </a:lnTo>
                  <a:lnTo>
                    <a:pt x="1047899" y="312651"/>
                  </a:lnTo>
                  <a:lnTo>
                    <a:pt x="1022830" y="278791"/>
                  </a:lnTo>
                  <a:lnTo>
                    <a:pt x="990935" y="249588"/>
                  </a:lnTo>
                  <a:lnTo>
                    <a:pt x="969403" y="231343"/>
                  </a:lnTo>
                  <a:lnTo>
                    <a:pt x="691248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22654" y="1682353"/>
              <a:ext cx="1061720" cy="1179830"/>
            </a:xfrm>
            <a:custGeom>
              <a:avLst/>
              <a:gdLst/>
              <a:ahLst/>
              <a:cxnLst/>
              <a:rect l="l" t="t" r="r" b="b"/>
              <a:pathLst>
                <a:path w="1061720" h="1179830">
                  <a:moveTo>
                    <a:pt x="480123" y="253847"/>
                  </a:moveTo>
                  <a:lnTo>
                    <a:pt x="577342" y="136969"/>
                  </a:lnTo>
                  <a:lnTo>
                    <a:pt x="888682" y="395922"/>
                  </a:lnTo>
                  <a:lnTo>
                    <a:pt x="900478" y="405511"/>
                  </a:lnTo>
                  <a:lnTo>
                    <a:pt x="909901" y="412692"/>
                  </a:lnTo>
                  <a:lnTo>
                    <a:pt x="916946" y="417464"/>
                  </a:lnTo>
                  <a:lnTo>
                    <a:pt x="921613" y="419823"/>
                  </a:lnTo>
                  <a:lnTo>
                    <a:pt x="926261" y="421373"/>
                  </a:lnTo>
                  <a:lnTo>
                    <a:pt x="930008" y="420420"/>
                  </a:lnTo>
                  <a:lnTo>
                    <a:pt x="932878" y="416966"/>
                  </a:lnTo>
                  <a:lnTo>
                    <a:pt x="936447" y="412673"/>
                  </a:lnTo>
                  <a:lnTo>
                    <a:pt x="900099" y="371436"/>
                  </a:lnTo>
                  <a:lnTo>
                    <a:pt x="594042" y="116878"/>
                  </a:lnTo>
                  <a:lnTo>
                    <a:pt x="691248" y="0"/>
                  </a:lnTo>
                  <a:lnTo>
                    <a:pt x="969403" y="231343"/>
                  </a:lnTo>
                  <a:lnTo>
                    <a:pt x="1008743" y="265404"/>
                  </a:lnTo>
                  <a:lnTo>
                    <a:pt x="1041120" y="300352"/>
                  </a:lnTo>
                  <a:lnTo>
                    <a:pt x="1058011" y="342341"/>
                  </a:lnTo>
                  <a:lnTo>
                    <a:pt x="1061240" y="375767"/>
                  </a:lnTo>
                  <a:lnTo>
                    <a:pt x="1059418" y="392722"/>
                  </a:lnTo>
                  <a:lnTo>
                    <a:pt x="1040276" y="444223"/>
                  </a:lnTo>
                  <a:lnTo>
                    <a:pt x="1016215" y="478586"/>
                  </a:lnTo>
                  <a:lnTo>
                    <a:pt x="983413" y="511611"/>
                  </a:lnTo>
                  <a:lnTo>
                    <a:pt x="947877" y="535101"/>
                  </a:lnTo>
                  <a:lnTo>
                    <a:pt x="912034" y="548544"/>
                  </a:lnTo>
                  <a:lnTo>
                    <a:pt x="878306" y="551434"/>
                  </a:lnTo>
                  <a:lnTo>
                    <a:pt x="862493" y="549390"/>
                  </a:lnTo>
                  <a:lnTo>
                    <a:pt x="821220" y="533120"/>
                  </a:lnTo>
                  <a:lnTo>
                    <a:pt x="785442" y="506679"/>
                  </a:lnTo>
                  <a:lnTo>
                    <a:pt x="726986" y="459168"/>
                  </a:lnTo>
                  <a:lnTo>
                    <a:pt x="480123" y="253847"/>
                  </a:lnTo>
                  <a:close/>
                </a:path>
                <a:path w="1061720" h="1179830">
                  <a:moveTo>
                    <a:pt x="0" y="831126"/>
                  </a:moveTo>
                  <a:lnTo>
                    <a:pt x="81610" y="732993"/>
                  </a:lnTo>
                  <a:lnTo>
                    <a:pt x="307517" y="835583"/>
                  </a:lnTo>
                  <a:lnTo>
                    <a:pt x="123545" y="682574"/>
                  </a:lnTo>
                  <a:lnTo>
                    <a:pt x="206197" y="583196"/>
                  </a:lnTo>
                  <a:lnTo>
                    <a:pt x="625081" y="931583"/>
                  </a:lnTo>
                  <a:lnTo>
                    <a:pt x="539813" y="1034097"/>
                  </a:lnTo>
                  <a:lnTo>
                    <a:pt x="315785" y="925652"/>
                  </a:lnTo>
                  <a:lnTo>
                    <a:pt x="501523" y="1080135"/>
                  </a:lnTo>
                  <a:lnTo>
                    <a:pt x="418871" y="1179512"/>
                  </a:lnTo>
                  <a:lnTo>
                    <a:pt x="0" y="831126"/>
                  </a:lnTo>
                  <a:close/>
                </a:path>
                <a:path w="1061720" h="1179830">
                  <a:moveTo>
                    <a:pt x="331660" y="414540"/>
                  </a:moveTo>
                  <a:lnTo>
                    <a:pt x="373473" y="374505"/>
                  </a:lnTo>
                  <a:lnTo>
                    <a:pt x="418744" y="350786"/>
                  </a:lnTo>
                  <a:lnTo>
                    <a:pt x="462951" y="342415"/>
                  </a:lnTo>
                  <a:lnTo>
                    <a:pt x="482950" y="343626"/>
                  </a:lnTo>
                  <a:lnTo>
                    <a:pt x="520397" y="356866"/>
                  </a:lnTo>
                  <a:lnTo>
                    <a:pt x="563802" y="384682"/>
                  </a:lnTo>
                  <a:lnTo>
                    <a:pt x="611174" y="423049"/>
                  </a:lnTo>
                  <a:lnTo>
                    <a:pt x="513956" y="539940"/>
                  </a:lnTo>
                  <a:lnTo>
                    <a:pt x="471716" y="504799"/>
                  </a:lnTo>
                  <a:lnTo>
                    <a:pt x="456254" y="492183"/>
                  </a:lnTo>
                  <a:lnTo>
                    <a:pt x="443971" y="482700"/>
                  </a:lnTo>
                  <a:lnTo>
                    <a:pt x="434866" y="476347"/>
                  </a:lnTo>
                  <a:lnTo>
                    <a:pt x="428942" y="473125"/>
                  </a:lnTo>
                  <a:lnTo>
                    <a:pt x="423164" y="470928"/>
                  </a:lnTo>
                  <a:lnTo>
                    <a:pt x="418160" y="472363"/>
                  </a:lnTo>
                  <a:lnTo>
                    <a:pt x="413943" y="477431"/>
                  </a:lnTo>
                  <a:lnTo>
                    <a:pt x="410464" y="481609"/>
                  </a:lnTo>
                  <a:lnTo>
                    <a:pt x="445681" y="523214"/>
                  </a:lnTo>
                  <a:lnTo>
                    <a:pt x="641680" y="686231"/>
                  </a:lnTo>
                  <a:lnTo>
                    <a:pt x="677075" y="711161"/>
                  </a:lnTo>
                  <a:lnTo>
                    <a:pt x="682942" y="713028"/>
                  </a:lnTo>
                  <a:lnTo>
                    <a:pt x="687781" y="711657"/>
                  </a:lnTo>
                  <a:lnTo>
                    <a:pt x="691616" y="707034"/>
                  </a:lnTo>
                  <a:lnTo>
                    <a:pt x="696175" y="701560"/>
                  </a:lnTo>
                  <a:lnTo>
                    <a:pt x="673267" y="667116"/>
                  </a:lnTo>
                  <a:lnTo>
                    <a:pt x="617664" y="620522"/>
                  </a:lnTo>
                  <a:lnTo>
                    <a:pt x="599897" y="641896"/>
                  </a:lnTo>
                  <a:lnTo>
                    <a:pt x="527545" y="581723"/>
                  </a:lnTo>
                  <a:lnTo>
                    <a:pt x="639749" y="446824"/>
                  </a:lnTo>
                  <a:lnTo>
                    <a:pt x="869403" y="637819"/>
                  </a:lnTo>
                  <a:lnTo>
                    <a:pt x="806081" y="713955"/>
                  </a:lnTo>
                  <a:lnTo>
                    <a:pt x="770724" y="696912"/>
                  </a:lnTo>
                  <a:lnTo>
                    <a:pt x="776025" y="707401"/>
                  </a:lnTo>
                  <a:lnTo>
                    <a:pt x="779146" y="718639"/>
                  </a:lnTo>
                  <a:lnTo>
                    <a:pt x="780088" y="730623"/>
                  </a:lnTo>
                  <a:lnTo>
                    <a:pt x="778852" y="743356"/>
                  </a:lnTo>
                  <a:lnTo>
                    <a:pt x="763297" y="781382"/>
                  </a:lnTo>
                  <a:lnTo>
                    <a:pt x="728214" y="817911"/>
                  </a:lnTo>
                  <a:lnTo>
                    <a:pt x="680009" y="840327"/>
                  </a:lnTo>
                  <a:lnTo>
                    <a:pt x="647629" y="844885"/>
                  </a:lnTo>
                  <a:lnTo>
                    <a:pt x="632066" y="843940"/>
                  </a:lnTo>
                  <a:lnTo>
                    <a:pt x="589644" y="831792"/>
                  </a:lnTo>
                  <a:lnTo>
                    <a:pt x="548225" y="804929"/>
                  </a:lnTo>
                  <a:lnTo>
                    <a:pt x="509943" y="774407"/>
                  </a:lnTo>
                  <a:lnTo>
                    <a:pt x="388531" y="673430"/>
                  </a:lnTo>
                  <a:lnTo>
                    <a:pt x="338486" y="629015"/>
                  </a:lnTo>
                  <a:lnTo>
                    <a:pt x="307035" y="594525"/>
                  </a:lnTo>
                  <a:lnTo>
                    <a:pt x="291160" y="559709"/>
                  </a:lnTo>
                  <a:lnTo>
                    <a:pt x="287820" y="514350"/>
                  </a:lnTo>
                  <a:lnTo>
                    <a:pt x="291660" y="489130"/>
                  </a:lnTo>
                  <a:lnTo>
                    <a:pt x="300248" y="464088"/>
                  </a:lnTo>
                  <a:lnTo>
                    <a:pt x="313582" y="439224"/>
                  </a:lnTo>
                  <a:lnTo>
                    <a:pt x="331660" y="414540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82851" y="438911"/>
              <a:ext cx="1365503" cy="1429511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468087" y="469920"/>
              <a:ext cx="1332230" cy="1384300"/>
            </a:xfrm>
            <a:custGeom>
              <a:avLst/>
              <a:gdLst/>
              <a:ahLst/>
              <a:cxnLst/>
              <a:rect l="l" t="t" r="r" b="b"/>
              <a:pathLst>
                <a:path w="1332230" h="1384300">
                  <a:moveTo>
                    <a:pt x="229036" y="901699"/>
                  </a:moveTo>
                  <a:lnTo>
                    <a:pt x="125302" y="901699"/>
                  </a:lnTo>
                  <a:lnTo>
                    <a:pt x="108164" y="914399"/>
                  </a:lnTo>
                  <a:lnTo>
                    <a:pt x="91545" y="914399"/>
                  </a:lnTo>
                  <a:lnTo>
                    <a:pt x="75655" y="927099"/>
                  </a:lnTo>
                  <a:lnTo>
                    <a:pt x="60494" y="939799"/>
                  </a:lnTo>
                  <a:lnTo>
                    <a:pt x="46061" y="965199"/>
                  </a:lnTo>
                  <a:lnTo>
                    <a:pt x="32464" y="977899"/>
                  </a:lnTo>
                  <a:lnTo>
                    <a:pt x="21220" y="990599"/>
                  </a:lnTo>
                  <a:lnTo>
                    <a:pt x="12328" y="1015999"/>
                  </a:lnTo>
                  <a:lnTo>
                    <a:pt x="5789" y="1028699"/>
                  </a:lnTo>
                  <a:lnTo>
                    <a:pt x="1665" y="1054099"/>
                  </a:lnTo>
                  <a:lnTo>
                    <a:pt x="0" y="1066799"/>
                  </a:lnTo>
                  <a:lnTo>
                    <a:pt x="794" y="1092199"/>
                  </a:lnTo>
                  <a:lnTo>
                    <a:pt x="4049" y="1104899"/>
                  </a:lnTo>
                  <a:lnTo>
                    <a:pt x="9462" y="1117599"/>
                  </a:lnTo>
                  <a:lnTo>
                    <a:pt x="16725" y="1142999"/>
                  </a:lnTo>
                  <a:lnTo>
                    <a:pt x="25839" y="1155699"/>
                  </a:lnTo>
                  <a:lnTo>
                    <a:pt x="36803" y="1168399"/>
                  </a:lnTo>
                  <a:lnTo>
                    <a:pt x="51095" y="1181099"/>
                  </a:lnTo>
                  <a:lnTo>
                    <a:pt x="70181" y="1193799"/>
                  </a:lnTo>
                  <a:lnTo>
                    <a:pt x="94063" y="1219199"/>
                  </a:lnTo>
                  <a:lnTo>
                    <a:pt x="122743" y="1244599"/>
                  </a:lnTo>
                  <a:lnTo>
                    <a:pt x="192657" y="1295399"/>
                  </a:lnTo>
                  <a:lnTo>
                    <a:pt x="222335" y="1320799"/>
                  </a:lnTo>
                  <a:lnTo>
                    <a:pt x="247608" y="1346199"/>
                  </a:lnTo>
                  <a:lnTo>
                    <a:pt x="268479" y="1358899"/>
                  </a:lnTo>
                  <a:lnTo>
                    <a:pt x="284948" y="1371599"/>
                  </a:lnTo>
                  <a:lnTo>
                    <a:pt x="299712" y="1384299"/>
                  </a:lnTo>
                  <a:lnTo>
                    <a:pt x="403112" y="1384299"/>
                  </a:lnTo>
                  <a:lnTo>
                    <a:pt x="420152" y="1371599"/>
                  </a:lnTo>
                  <a:lnTo>
                    <a:pt x="436688" y="1358899"/>
                  </a:lnTo>
                  <a:lnTo>
                    <a:pt x="452539" y="1358899"/>
                  </a:lnTo>
                  <a:lnTo>
                    <a:pt x="467706" y="1333499"/>
                  </a:lnTo>
                  <a:lnTo>
                    <a:pt x="482192" y="1320799"/>
                  </a:lnTo>
                  <a:lnTo>
                    <a:pt x="495862" y="1308099"/>
                  </a:lnTo>
                  <a:lnTo>
                    <a:pt x="507157" y="1282699"/>
                  </a:lnTo>
                  <a:lnTo>
                    <a:pt x="516074" y="1269999"/>
                  </a:lnTo>
                  <a:lnTo>
                    <a:pt x="519345" y="1257299"/>
                  </a:lnTo>
                  <a:lnTo>
                    <a:pt x="374515" y="1257299"/>
                  </a:lnTo>
                  <a:lnTo>
                    <a:pt x="362136" y="1244599"/>
                  </a:lnTo>
                  <a:lnTo>
                    <a:pt x="346365" y="1231899"/>
                  </a:lnTo>
                  <a:lnTo>
                    <a:pt x="155649" y="1066799"/>
                  </a:lnTo>
                  <a:lnTo>
                    <a:pt x="142348" y="1054099"/>
                  </a:lnTo>
                  <a:lnTo>
                    <a:pt x="132562" y="1054099"/>
                  </a:lnTo>
                  <a:lnTo>
                    <a:pt x="126294" y="1041399"/>
                  </a:lnTo>
                  <a:lnTo>
                    <a:pt x="123544" y="1041399"/>
                  </a:lnTo>
                  <a:lnTo>
                    <a:pt x="122223" y="1028699"/>
                  </a:lnTo>
                  <a:lnTo>
                    <a:pt x="126033" y="1028699"/>
                  </a:lnTo>
                  <a:lnTo>
                    <a:pt x="129449" y="1015999"/>
                  </a:lnTo>
                  <a:lnTo>
                    <a:pt x="370762" y="1015999"/>
                  </a:lnTo>
                  <a:lnTo>
                    <a:pt x="335799" y="990599"/>
                  </a:lnTo>
                  <a:lnTo>
                    <a:pt x="306442" y="965199"/>
                  </a:lnTo>
                  <a:lnTo>
                    <a:pt x="281351" y="939799"/>
                  </a:lnTo>
                  <a:lnTo>
                    <a:pt x="260521" y="927099"/>
                  </a:lnTo>
                  <a:lnTo>
                    <a:pt x="243952" y="914399"/>
                  </a:lnTo>
                  <a:lnTo>
                    <a:pt x="229036" y="901699"/>
                  </a:lnTo>
                  <a:close/>
                </a:path>
                <a:path w="1332230" h="1384300">
                  <a:moveTo>
                    <a:pt x="370762" y="1015999"/>
                  </a:moveTo>
                  <a:lnTo>
                    <a:pt x="139025" y="1015999"/>
                  </a:lnTo>
                  <a:lnTo>
                    <a:pt x="144178" y="1028699"/>
                  </a:lnTo>
                  <a:lnTo>
                    <a:pt x="151771" y="1028699"/>
                  </a:lnTo>
                  <a:lnTo>
                    <a:pt x="161804" y="1041399"/>
                  </a:lnTo>
                  <a:lnTo>
                    <a:pt x="174280" y="1041399"/>
                  </a:lnTo>
                  <a:lnTo>
                    <a:pt x="361961" y="1206499"/>
                  </a:lnTo>
                  <a:lnTo>
                    <a:pt x="377644" y="1219199"/>
                  </a:lnTo>
                  <a:lnTo>
                    <a:pt x="389640" y="1231899"/>
                  </a:lnTo>
                  <a:lnTo>
                    <a:pt x="397951" y="1231899"/>
                  </a:lnTo>
                  <a:lnTo>
                    <a:pt x="402575" y="1244599"/>
                  </a:lnTo>
                  <a:lnTo>
                    <a:pt x="406296" y="1244599"/>
                  </a:lnTo>
                  <a:lnTo>
                    <a:pt x="406246" y="1257299"/>
                  </a:lnTo>
                  <a:lnTo>
                    <a:pt x="519345" y="1257299"/>
                  </a:lnTo>
                  <a:lnTo>
                    <a:pt x="522616" y="1244599"/>
                  </a:lnTo>
                  <a:lnTo>
                    <a:pt x="526740" y="1231899"/>
                  </a:lnTo>
                  <a:lnTo>
                    <a:pt x="528405" y="1219199"/>
                  </a:lnTo>
                  <a:lnTo>
                    <a:pt x="527611" y="1193799"/>
                  </a:lnTo>
                  <a:lnTo>
                    <a:pt x="524356" y="1181099"/>
                  </a:lnTo>
                  <a:lnTo>
                    <a:pt x="518924" y="1155699"/>
                  </a:lnTo>
                  <a:lnTo>
                    <a:pt x="491285" y="1117599"/>
                  </a:lnTo>
                  <a:lnTo>
                    <a:pt x="457854" y="1092199"/>
                  </a:lnTo>
                  <a:lnTo>
                    <a:pt x="434126" y="1066799"/>
                  </a:lnTo>
                  <a:lnTo>
                    <a:pt x="405725" y="1041399"/>
                  </a:lnTo>
                  <a:lnTo>
                    <a:pt x="370762" y="1015999"/>
                  </a:lnTo>
                  <a:close/>
                </a:path>
                <a:path w="1332230" h="1384300">
                  <a:moveTo>
                    <a:pt x="268158" y="711199"/>
                  </a:moveTo>
                  <a:lnTo>
                    <a:pt x="173899" y="825499"/>
                  </a:lnTo>
                  <a:lnTo>
                    <a:pt x="632737" y="1130299"/>
                  </a:lnTo>
                  <a:lnTo>
                    <a:pt x="750123" y="977899"/>
                  </a:lnTo>
                  <a:lnTo>
                    <a:pt x="703733" y="927099"/>
                  </a:lnTo>
                  <a:lnTo>
                    <a:pt x="561998" y="927099"/>
                  </a:lnTo>
                  <a:lnTo>
                    <a:pt x="425003" y="825499"/>
                  </a:lnTo>
                  <a:lnTo>
                    <a:pt x="268158" y="711199"/>
                  </a:lnTo>
                  <a:close/>
                </a:path>
                <a:path w="1332230" h="1384300">
                  <a:moveTo>
                    <a:pt x="402448" y="546099"/>
                  </a:moveTo>
                  <a:lnTo>
                    <a:pt x="302969" y="673099"/>
                  </a:lnTo>
                  <a:lnTo>
                    <a:pt x="346837" y="711199"/>
                  </a:lnTo>
                  <a:lnTo>
                    <a:pt x="388416" y="761999"/>
                  </a:lnTo>
                  <a:lnTo>
                    <a:pt x="427707" y="800099"/>
                  </a:lnTo>
                  <a:lnTo>
                    <a:pt x="464711" y="838199"/>
                  </a:lnTo>
                  <a:lnTo>
                    <a:pt x="499427" y="876299"/>
                  </a:lnTo>
                  <a:lnTo>
                    <a:pt x="531856" y="901699"/>
                  </a:lnTo>
                  <a:lnTo>
                    <a:pt x="561998" y="927099"/>
                  </a:lnTo>
                  <a:lnTo>
                    <a:pt x="703733" y="927099"/>
                  </a:lnTo>
                  <a:lnTo>
                    <a:pt x="662988" y="888999"/>
                  </a:lnTo>
                  <a:lnTo>
                    <a:pt x="627888" y="850899"/>
                  </a:lnTo>
                  <a:lnTo>
                    <a:pt x="598431" y="825499"/>
                  </a:lnTo>
                  <a:lnTo>
                    <a:pt x="574618" y="800099"/>
                  </a:lnTo>
                  <a:lnTo>
                    <a:pt x="556448" y="774699"/>
                  </a:lnTo>
                  <a:lnTo>
                    <a:pt x="707705" y="774699"/>
                  </a:lnTo>
                  <a:lnTo>
                    <a:pt x="549286" y="647699"/>
                  </a:lnTo>
                  <a:lnTo>
                    <a:pt x="494188" y="609599"/>
                  </a:lnTo>
                  <a:lnTo>
                    <a:pt x="451350" y="584199"/>
                  </a:lnTo>
                  <a:lnTo>
                    <a:pt x="420770" y="558799"/>
                  </a:lnTo>
                  <a:lnTo>
                    <a:pt x="402448" y="546099"/>
                  </a:lnTo>
                  <a:close/>
                </a:path>
                <a:path w="1332230" h="1384300">
                  <a:moveTo>
                    <a:pt x="532776" y="393699"/>
                  </a:moveTo>
                  <a:lnTo>
                    <a:pt x="438656" y="507999"/>
                  </a:lnTo>
                  <a:lnTo>
                    <a:pt x="475605" y="546099"/>
                  </a:lnTo>
                  <a:lnTo>
                    <a:pt x="513050" y="584199"/>
                  </a:lnTo>
                  <a:lnTo>
                    <a:pt x="550991" y="622299"/>
                  </a:lnTo>
                  <a:lnTo>
                    <a:pt x="589427" y="660399"/>
                  </a:lnTo>
                  <a:lnTo>
                    <a:pt x="628358" y="698499"/>
                  </a:lnTo>
                  <a:lnTo>
                    <a:pt x="667784" y="736599"/>
                  </a:lnTo>
                  <a:lnTo>
                    <a:pt x="707705" y="774699"/>
                  </a:lnTo>
                  <a:lnTo>
                    <a:pt x="556448" y="774699"/>
                  </a:lnTo>
                  <a:lnTo>
                    <a:pt x="597242" y="812799"/>
                  </a:lnTo>
                  <a:lnTo>
                    <a:pt x="677389" y="863599"/>
                  </a:lnTo>
                  <a:lnTo>
                    <a:pt x="755618" y="914399"/>
                  </a:lnTo>
                  <a:lnTo>
                    <a:pt x="794015" y="927099"/>
                  </a:lnTo>
                  <a:lnTo>
                    <a:pt x="911820" y="787399"/>
                  </a:lnTo>
                  <a:lnTo>
                    <a:pt x="532776" y="393699"/>
                  </a:lnTo>
                  <a:close/>
                </a:path>
                <a:path w="1332230" h="1384300">
                  <a:moveTo>
                    <a:pt x="196357" y="888999"/>
                  </a:moveTo>
                  <a:lnTo>
                    <a:pt x="160517" y="888999"/>
                  </a:lnTo>
                  <a:lnTo>
                    <a:pt x="142752" y="901699"/>
                  </a:lnTo>
                  <a:lnTo>
                    <a:pt x="213171" y="901699"/>
                  </a:lnTo>
                  <a:lnTo>
                    <a:pt x="196357" y="888999"/>
                  </a:lnTo>
                  <a:close/>
                </a:path>
                <a:path w="1332230" h="1384300">
                  <a:moveTo>
                    <a:pt x="706956" y="177799"/>
                  </a:moveTo>
                  <a:lnTo>
                    <a:pt x="571561" y="342899"/>
                  </a:lnTo>
                  <a:lnTo>
                    <a:pt x="944929" y="749299"/>
                  </a:lnTo>
                  <a:lnTo>
                    <a:pt x="1044687" y="634999"/>
                  </a:lnTo>
                  <a:lnTo>
                    <a:pt x="976425" y="558799"/>
                  </a:lnTo>
                  <a:lnTo>
                    <a:pt x="1000148" y="533399"/>
                  </a:lnTo>
                  <a:lnTo>
                    <a:pt x="1122169" y="533399"/>
                  </a:lnTo>
                  <a:lnTo>
                    <a:pt x="1155095" y="495299"/>
                  </a:lnTo>
                  <a:lnTo>
                    <a:pt x="893354" y="495299"/>
                  </a:lnTo>
                  <a:lnTo>
                    <a:pt x="867205" y="469899"/>
                  </a:lnTo>
                  <a:lnTo>
                    <a:pt x="833469" y="431799"/>
                  </a:lnTo>
                  <a:lnTo>
                    <a:pt x="792143" y="393699"/>
                  </a:lnTo>
                  <a:lnTo>
                    <a:pt x="743227" y="342899"/>
                  </a:lnTo>
                  <a:lnTo>
                    <a:pt x="972659" y="342899"/>
                  </a:lnTo>
                  <a:lnTo>
                    <a:pt x="706956" y="177799"/>
                  </a:lnTo>
                  <a:close/>
                </a:path>
                <a:path w="1332230" h="1384300">
                  <a:moveTo>
                    <a:pt x="1122169" y="533399"/>
                  </a:moveTo>
                  <a:lnTo>
                    <a:pt x="1000148" y="533399"/>
                  </a:lnTo>
                  <a:lnTo>
                    <a:pt x="1078266" y="584199"/>
                  </a:lnTo>
                  <a:lnTo>
                    <a:pt x="1122169" y="533399"/>
                  </a:lnTo>
                  <a:close/>
                </a:path>
                <a:path w="1332230" h="1384300">
                  <a:moveTo>
                    <a:pt x="972659" y="342899"/>
                  </a:moveTo>
                  <a:lnTo>
                    <a:pt x="743227" y="342899"/>
                  </a:lnTo>
                  <a:lnTo>
                    <a:pt x="792052" y="380999"/>
                  </a:lnTo>
                  <a:lnTo>
                    <a:pt x="836914" y="419099"/>
                  </a:lnTo>
                  <a:lnTo>
                    <a:pt x="877810" y="444499"/>
                  </a:lnTo>
                  <a:lnTo>
                    <a:pt x="914741" y="469899"/>
                  </a:lnTo>
                  <a:lnTo>
                    <a:pt x="893354" y="495299"/>
                  </a:lnTo>
                  <a:lnTo>
                    <a:pt x="1155095" y="495299"/>
                  </a:lnTo>
                  <a:lnTo>
                    <a:pt x="1177047" y="469899"/>
                  </a:lnTo>
                  <a:lnTo>
                    <a:pt x="972659" y="342899"/>
                  </a:lnTo>
                  <a:close/>
                </a:path>
                <a:path w="1332230" h="1384300">
                  <a:moveTo>
                    <a:pt x="1138769" y="253999"/>
                  </a:moveTo>
                  <a:lnTo>
                    <a:pt x="1137016" y="253999"/>
                  </a:lnTo>
                  <a:lnTo>
                    <a:pt x="1054098" y="355599"/>
                  </a:lnTo>
                  <a:lnTo>
                    <a:pt x="1075396" y="380999"/>
                  </a:lnTo>
                  <a:lnTo>
                    <a:pt x="1096253" y="393699"/>
                  </a:lnTo>
                  <a:lnTo>
                    <a:pt x="1115599" y="406399"/>
                  </a:lnTo>
                  <a:lnTo>
                    <a:pt x="1133433" y="419099"/>
                  </a:lnTo>
                  <a:lnTo>
                    <a:pt x="1199618" y="419099"/>
                  </a:lnTo>
                  <a:lnTo>
                    <a:pt x="1235813" y="393699"/>
                  </a:lnTo>
                  <a:lnTo>
                    <a:pt x="1270832" y="368299"/>
                  </a:lnTo>
                  <a:lnTo>
                    <a:pt x="1301536" y="330199"/>
                  </a:lnTo>
                  <a:lnTo>
                    <a:pt x="1312845" y="317499"/>
                  </a:lnTo>
                  <a:lnTo>
                    <a:pt x="1317230" y="304799"/>
                  </a:lnTo>
                  <a:lnTo>
                    <a:pt x="1193364" y="304799"/>
                  </a:lnTo>
                  <a:lnTo>
                    <a:pt x="1185964" y="292099"/>
                  </a:lnTo>
                  <a:lnTo>
                    <a:pt x="1176309" y="292099"/>
                  </a:lnTo>
                  <a:lnTo>
                    <a:pt x="1164397" y="279399"/>
                  </a:lnTo>
                  <a:lnTo>
                    <a:pt x="1138769" y="253999"/>
                  </a:lnTo>
                  <a:close/>
                </a:path>
                <a:path w="1332230" h="1384300">
                  <a:moveTo>
                    <a:pt x="1331387" y="253999"/>
                  </a:moveTo>
                  <a:lnTo>
                    <a:pt x="1190353" y="253999"/>
                  </a:lnTo>
                  <a:lnTo>
                    <a:pt x="1200453" y="266699"/>
                  </a:lnTo>
                  <a:lnTo>
                    <a:pt x="1207370" y="266699"/>
                  </a:lnTo>
                  <a:lnTo>
                    <a:pt x="1212500" y="279399"/>
                  </a:lnTo>
                  <a:lnTo>
                    <a:pt x="1217395" y="279399"/>
                  </a:lnTo>
                  <a:lnTo>
                    <a:pt x="1218271" y="292099"/>
                  </a:lnTo>
                  <a:lnTo>
                    <a:pt x="1216417" y="292099"/>
                  </a:lnTo>
                  <a:lnTo>
                    <a:pt x="1208314" y="304799"/>
                  </a:lnTo>
                  <a:lnTo>
                    <a:pt x="1317230" y="304799"/>
                  </a:lnTo>
                  <a:lnTo>
                    <a:pt x="1321615" y="292099"/>
                  </a:lnTo>
                  <a:lnTo>
                    <a:pt x="1327846" y="279399"/>
                  </a:lnTo>
                  <a:lnTo>
                    <a:pt x="1331387" y="253999"/>
                  </a:lnTo>
                  <a:close/>
                </a:path>
                <a:path w="1332230" h="1384300">
                  <a:moveTo>
                    <a:pt x="1100449" y="266699"/>
                  </a:moveTo>
                  <a:lnTo>
                    <a:pt x="947062" y="266699"/>
                  </a:lnTo>
                  <a:lnTo>
                    <a:pt x="977084" y="292099"/>
                  </a:lnTo>
                  <a:lnTo>
                    <a:pt x="1057156" y="292099"/>
                  </a:lnTo>
                  <a:lnTo>
                    <a:pt x="1087283" y="279399"/>
                  </a:lnTo>
                  <a:lnTo>
                    <a:pt x="1100449" y="266699"/>
                  </a:lnTo>
                  <a:close/>
                </a:path>
                <a:path w="1332230" h="1384300">
                  <a:moveTo>
                    <a:pt x="1074227" y="0"/>
                  </a:moveTo>
                  <a:lnTo>
                    <a:pt x="992056" y="0"/>
                  </a:lnTo>
                  <a:lnTo>
                    <a:pt x="963110" y="25399"/>
                  </a:lnTo>
                  <a:lnTo>
                    <a:pt x="920024" y="63499"/>
                  </a:lnTo>
                  <a:lnTo>
                    <a:pt x="906734" y="76199"/>
                  </a:lnTo>
                  <a:lnTo>
                    <a:pt x="895630" y="101599"/>
                  </a:lnTo>
                  <a:lnTo>
                    <a:pt x="886713" y="114299"/>
                  </a:lnTo>
                  <a:lnTo>
                    <a:pt x="879981" y="139699"/>
                  </a:lnTo>
                  <a:lnTo>
                    <a:pt x="875735" y="152399"/>
                  </a:lnTo>
                  <a:lnTo>
                    <a:pt x="874274" y="165099"/>
                  </a:lnTo>
                  <a:lnTo>
                    <a:pt x="879702" y="203199"/>
                  </a:lnTo>
                  <a:lnTo>
                    <a:pt x="913379" y="241299"/>
                  </a:lnTo>
                  <a:lnTo>
                    <a:pt x="932229" y="266699"/>
                  </a:lnTo>
                  <a:lnTo>
                    <a:pt x="1123429" y="266699"/>
                  </a:lnTo>
                  <a:lnTo>
                    <a:pt x="1133244" y="253999"/>
                  </a:lnTo>
                  <a:lnTo>
                    <a:pt x="1331387" y="253999"/>
                  </a:lnTo>
                  <a:lnTo>
                    <a:pt x="1332083" y="241299"/>
                  </a:lnTo>
                  <a:lnTo>
                    <a:pt x="1329934" y="228599"/>
                  </a:lnTo>
                  <a:lnTo>
                    <a:pt x="1324938" y="215899"/>
                  </a:lnTo>
                  <a:lnTo>
                    <a:pt x="1316689" y="190499"/>
                  </a:lnTo>
                  <a:lnTo>
                    <a:pt x="1304782" y="177799"/>
                  </a:lnTo>
                  <a:lnTo>
                    <a:pt x="1289214" y="165099"/>
                  </a:lnTo>
                  <a:lnTo>
                    <a:pt x="1023173" y="165099"/>
                  </a:lnTo>
                  <a:lnTo>
                    <a:pt x="1018932" y="152399"/>
                  </a:lnTo>
                  <a:lnTo>
                    <a:pt x="1007739" y="152399"/>
                  </a:lnTo>
                  <a:lnTo>
                    <a:pt x="1000783" y="139699"/>
                  </a:lnTo>
                  <a:lnTo>
                    <a:pt x="990598" y="139699"/>
                  </a:lnTo>
                  <a:lnTo>
                    <a:pt x="988617" y="126999"/>
                  </a:lnTo>
                  <a:lnTo>
                    <a:pt x="989722" y="126999"/>
                  </a:lnTo>
                  <a:lnTo>
                    <a:pt x="996859" y="114299"/>
                  </a:lnTo>
                  <a:lnTo>
                    <a:pt x="1087097" y="114299"/>
                  </a:lnTo>
                  <a:lnTo>
                    <a:pt x="1139556" y="50799"/>
                  </a:lnTo>
                  <a:lnTo>
                    <a:pt x="1114982" y="25399"/>
                  </a:lnTo>
                  <a:lnTo>
                    <a:pt x="1102868" y="25399"/>
                  </a:lnTo>
                  <a:lnTo>
                    <a:pt x="1092038" y="12699"/>
                  </a:lnTo>
                  <a:lnTo>
                    <a:pt x="1082490" y="12699"/>
                  </a:lnTo>
                  <a:lnTo>
                    <a:pt x="1074227" y="0"/>
                  </a:lnTo>
                  <a:close/>
                </a:path>
                <a:path w="1332230" h="1384300">
                  <a:moveTo>
                    <a:pt x="1215616" y="114299"/>
                  </a:moveTo>
                  <a:lnTo>
                    <a:pt x="1159397" y="114299"/>
                  </a:lnTo>
                  <a:lnTo>
                    <a:pt x="1134510" y="126999"/>
                  </a:lnTo>
                  <a:lnTo>
                    <a:pt x="1106143" y="139699"/>
                  </a:lnTo>
                  <a:lnTo>
                    <a:pt x="1086166" y="152399"/>
                  </a:lnTo>
                  <a:lnTo>
                    <a:pt x="1056476" y="152399"/>
                  </a:lnTo>
                  <a:lnTo>
                    <a:pt x="1046757" y="165099"/>
                  </a:lnTo>
                  <a:lnTo>
                    <a:pt x="1289214" y="165099"/>
                  </a:lnTo>
                  <a:lnTo>
                    <a:pt x="1269985" y="152399"/>
                  </a:lnTo>
                  <a:lnTo>
                    <a:pt x="1251245" y="126999"/>
                  </a:lnTo>
                  <a:lnTo>
                    <a:pt x="1233122" y="126999"/>
                  </a:lnTo>
                  <a:lnTo>
                    <a:pt x="1215616" y="114299"/>
                  </a:lnTo>
                  <a:close/>
                </a:path>
                <a:path w="1332230" h="1384300">
                  <a:moveTo>
                    <a:pt x="1087097" y="114299"/>
                  </a:moveTo>
                  <a:lnTo>
                    <a:pt x="1014298" y="114299"/>
                  </a:lnTo>
                  <a:lnTo>
                    <a:pt x="1022264" y="126999"/>
                  </a:lnTo>
                  <a:lnTo>
                    <a:pt x="1032279" y="126999"/>
                  </a:lnTo>
                  <a:lnTo>
                    <a:pt x="1055622" y="152399"/>
                  </a:lnTo>
                  <a:lnTo>
                    <a:pt x="1087097" y="114299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02284" y="707359"/>
              <a:ext cx="88646" cy="65887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206743" y="805047"/>
              <a:ext cx="180657" cy="15706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468087" y="458617"/>
              <a:ext cx="1332230" cy="1395730"/>
            </a:xfrm>
            <a:custGeom>
              <a:avLst/>
              <a:gdLst/>
              <a:ahLst/>
              <a:cxnLst/>
              <a:rect l="l" t="t" r="r" b="b"/>
              <a:pathLst>
                <a:path w="1332230" h="1395730">
                  <a:moveTo>
                    <a:pt x="126033" y="1030846"/>
                  </a:moveTo>
                  <a:lnTo>
                    <a:pt x="123048" y="1034427"/>
                  </a:lnTo>
                  <a:lnTo>
                    <a:pt x="122223" y="1038517"/>
                  </a:lnTo>
                  <a:lnTo>
                    <a:pt x="123544" y="1043114"/>
                  </a:lnTo>
                  <a:lnTo>
                    <a:pt x="155649" y="1075054"/>
                  </a:lnTo>
                  <a:lnTo>
                    <a:pt x="346365" y="1233665"/>
                  </a:lnTo>
                  <a:lnTo>
                    <a:pt x="383502" y="1262574"/>
                  </a:lnTo>
                  <a:lnTo>
                    <a:pt x="394308" y="1267650"/>
                  </a:lnTo>
                  <a:lnTo>
                    <a:pt x="398740" y="1266418"/>
                  </a:lnTo>
                  <a:lnTo>
                    <a:pt x="402423" y="1261998"/>
                  </a:lnTo>
                  <a:lnTo>
                    <a:pt x="406246" y="1257414"/>
                  </a:lnTo>
                  <a:lnTo>
                    <a:pt x="377644" y="1222044"/>
                  </a:lnTo>
                  <a:lnTo>
                    <a:pt x="174280" y="1052664"/>
                  </a:lnTo>
                  <a:lnTo>
                    <a:pt x="139025" y="1027277"/>
                  </a:lnTo>
                  <a:lnTo>
                    <a:pt x="133780" y="1025537"/>
                  </a:lnTo>
                  <a:lnTo>
                    <a:pt x="129449" y="1026731"/>
                  </a:lnTo>
                  <a:lnTo>
                    <a:pt x="126033" y="1030846"/>
                  </a:lnTo>
                  <a:close/>
                </a:path>
                <a:path w="1332230" h="1395730">
                  <a:moveTo>
                    <a:pt x="920024" y="69380"/>
                  </a:moveTo>
                  <a:lnTo>
                    <a:pt x="948655" y="39473"/>
                  </a:lnTo>
                  <a:lnTo>
                    <a:pt x="992056" y="10570"/>
                  </a:lnTo>
                  <a:lnTo>
                    <a:pt x="1032914" y="0"/>
                  </a:lnTo>
                  <a:lnTo>
                    <a:pt x="1045276" y="40"/>
                  </a:lnTo>
                  <a:lnTo>
                    <a:pt x="1082490" y="11545"/>
                  </a:lnTo>
                  <a:lnTo>
                    <a:pt x="1114982" y="35839"/>
                  </a:lnTo>
                  <a:lnTo>
                    <a:pt x="1139556" y="56273"/>
                  </a:lnTo>
                  <a:lnTo>
                    <a:pt x="1055622" y="157200"/>
                  </a:lnTo>
                  <a:lnTo>
                    <a:pt x="1032279" y="137794"/>
                  </a:lnTo>
                  <a:lnTo>
                    <a:pt x="1022264" y="129646"/>
                  </a:lnTo>
                  <a:lnTo>
                    <a:pt x="1014298" y="123583"/>
                  </a:lnTo>
                  <a:lnTo>
                    <a:pt x="1008382" y="119607"/>
                  </a:lnTo>
                  <a:lnTo>
                    <a:pt x="1004517" y="117716"/>
                  </a:lnTo>
                  <a:lnTo>
                    <a:pt x="1000733" y="116585"/>
                  </a:lnTo>
                  <a:lnTo>
                    <a:pt x="996859" y="118402"/>
                  </a:lnTo>
                  <a:lnTo>
                    <a:pt x="992909" y="123151"/>
                  </a:lnTo>
                  <a:lnTo>
                    <a:pt x="989722" y="126987"/>
                  </a:lnTo>
                  <a:lnTo>
                    <a:pt x="988617" y="130987"/>
                  </a:lnTo>
                  <a:lnTo>
                    <a:pt x="989607" y="135166"/>
                  </a:lnTo>
                  <a:lnTo>
                    <a:pt x="1018932" y="162861"/>
                  </a:lnTo>
                  <a:lnTo>
                    <a:pt x="1028228" y="167208"/>
                  </a:lnTo>
                  <a:lnTo>
                    <a:pt x="1036089" y="167208"/>
                  </a:lnTo>
                  <a:lnTo>
                    <a:pt x="1086166" y="151132"/>
                  </a:lnTo>
                  <a:lnTo>
                    <a:pt x="1106143" y="142493"/>
                  </a:lnTo>
                  <a:lnTo>
                    <a:pt x="1134510" y="130823"/>
                  </a:lnTo>
                  <a:lnTo>
                    <a:pt x="1159397" y="122805"/>
                  </a:lnTo>
                  <a:lnTo>
                    <a:pt x="1180802" y="118440"/>
                  </a:lnTo>
                  <a:lnTo>
                    <a:pt x="1198726" y="117728"/>
                  </a:lnTo>
                  <a:lnTo>
                    <a:pt x="1215616" y="120702"/>
                  </a:lnTo>
                  <a:lnTo>
                    <a:pt x="1251245" y="137685"/>
                  </a:lnTo>
                  <a:lnTo>
                    <a:pt x="1289214" y="168874"/>
                  </a:lnTo>
                  <a:lnTo>
                    <a:pt x="1316689" y="201275"/>
                  </a:lnTo>
                  <a:lnTo>
                    <a:pt x="1332083" y="247842"/>
                  </a:lnTo>
                  <a:lnTo>
                    <a:pt x="1331387" y="264690"/>
                  </a:lnTo>
                  <a:lnTo>
                    <a:pt x="1312845" y="318441"/>
                  </a:lnTo>
                  <a:lnTo>
                    <a:pt x="1287689" y="354723"/>
                  </a:lnTo>
                  <a:lnTo>
                    <a:pt x="1253540" y="389326"/>
                  </a:lnTo>
                  <a:lnTo>
                    <a:pt x="1217649" y="413118"/>
                  </a:lnTo>
                  <a:lnTo>
                    <a:pt x="1165671" y="426261"/>
                  </a:lnTo>
                  <a:lnTo>
                    <a:pt x="1149754" y="424218"/>
                  </a:lnTo>
                  <a:lnTo>
                    <a:pt x="1096253" y="397152"/>
                  </a:lnTo>
                  <a:lnTo>
                    <a:pt x="1054098" y="363258"/>
                  </a:lnTo>
                  <a:lnTo>
                    <a:pt x="1137016" y="263563"/>
                  </a:lnTo>
                  <a:lnTo>
                    <a:pt x="1133244" y="264909"/>
                  </a:lnTo>
                  <a:lnTo>
                    <a:pt x="1123429" y="268502"/>
                  </a:lnTo>
                  <a:lnTo>
                    <a:pt x="1112497" y="272578"/>
                  </a:lnTo>
                  <a:lnTo>
                    <a:pt x="1100449" y="277137"/>
                  </a:lnTo>
                  <a:lnTo>
                    <a:pt x="1087283" y="282181"/>
                  </a:lnTo>
                  <a:lnTo>
                    <a:pt x="1057156" y="292447"/>
                  </a:lnTo>
                  <a:lnTo>
                    <a:pt x="1031278" y="298672"/>
                  </a:lnTo>
                  <a:lnTo>
                    <a:pt x="1009650" y="300858"/>
                  </a:lnTo>
                  <a:lnTo>
                    <a:pt x="992274" y="299008"/>
                  </a:lnTo>
                  <a:lnTo>
                    <a:pt x="947062" y="277922"/>
                  </a:lnTo>
                  <a:lnTo>
                    <a:pt x="913379" y="249804"/>
                  </a:lnTo>
                  <a:lnTo>
                    <a:pt x="887114" y="218347"/>
                  </a:lnTo>
                  <a:lnTo>
                    <a:pt x="874274" y="173567"/>
                  </a:lnTo>
                  <a:lnTo>
                    <a:pt x="875735" y="157087"/>
                  </a:lnTo>
                  <a:lnTo>
                    <a:pt x="879981" y="139687"/>
                  </a:lnTo>
                  <a:lnTo>
                    <a:pt x="886713" y="121899"/>
                  </a:lnTo>
                  <a:lnTo>
                    <a:pt x="895630" y="104252"/>
                  </a:lnTo>
                  <a:lnTo>
                    <a:pt x="906734" y="86746"/>
                  </a:lnTo>
                  <a:lnTo>
                    <a:pt x="920024" y="69380"/>
                  </a:lnTo>
                  <a:close/>
                </a:path>
                <a:path w="1332230" h="1395730">
                  <a:moveTo>
                    <a:pt x="571561" y="351142"/>
                  </a:moveTo>
                  <a:lnTo>
                    <a:pt x="706956" y="188366"/>
                  </a:lnTo>
                  <a:lnTo>
                    <a:pt x="1177047" y="475183"/>
                  </a:lnTo>
                  <a:lnTo>
                    <a:pt x="1078266" y="593953"/>
                  </a:lnTo>
                  <a:lnTo>
                    <a:pt x="1000148" y="538619"/>
                  </a:lnTo>
                  <a:lnTo>
                    <a:pt x="976425" y="567143"/>
                  </a:lnTo>
                  <a:lnTo>
                    <a:pt x="1044687" y="634314"/>
                  </a:lnTo>
                  <a:lnTo>
                    <a:pt x="944929" y="754265"/>
                  </a:lnTo>
                  <a:lnTo>
                    <a:pt x="571561" y="351142"/>
                  </a:lnTo>
                  <a:close/>
                </a:path>
                <a:path w="1332230" h="1395730">
                  <a:moveTo>
                    <a:pt x="173899" y="829284"/>
                  </a:moveTo>
                  <a:lnTo>
                    <a:pt x="268158" y="715949"/>
                  </a:lnTo>
                  <a:lnTo>
                    <a:pt x="425003" y="827049"/>
                  </a:lnTo>
                  <a:lnTo>
                    <a:pt x="561998" y="933094"/>
                  </a:lnTo>
                  <a:lnTo>
                    <a:pt x="531856" y="906422"/>
                  </a:lnTo>
                  <a:lnTo>
                    <a:pt x="499427" y="876308"/>
                  </a:lnTo>
                  <a:lnTo>
                    <a:pt x="464711" y="842750"/>
                  </a:lnTo>
                  <a:lnTo>
                    <a:pt x="427707" y="805750"/>
                  </a:lnTo>
                  <a:lnTo>
                    <a:pt x="388416" y="765306"/>
                  </a:lnTo>
                  <a:lnTo>
                    <a:pt x="346837" y="721420"/>
                  </a:lnTo>
                  <a:lnTo>
                    <a:pt x="302969" y="674090"/>
                  </a:lnTo>
                  <a:lnTo>
                    <a:pt x="402448" y="554481"/>
                  </a:lnTo>
                  <a:lnTo>
                    <a:pt x="451350" y="588135"/>
                  </a:lnTo>
                  <a:lnTo>
                    <a:pt x="494188" y="618102"/>
                  </a:lnTo>
                  <a:lnTo>
                    <a:pt x="549286" y="656831"/>
                  </a:lnTo>
                  <a:lnTo>
                    <a:pt x="707705" y="777798"/>
                  </a:lnTo>
                  <a:lnTo>
                    <a:pt x="667784" y="741841"/>
                  </a:lnTo>
                  <a:lnTo>
                    <a:pt x="628358" y="705163"/>
                  </a:lnTo>
                  <a:lnTo>
                    <a:pt x="589427" y="667762"/>
                  </a:lnTo>
                  <a:lnTo>
                    <a:pt x="550991" y="629641"/>
                  </a:lnTo>
                  <a:lnTo>
                    <a:pt x="513050" y="590797"/>
                  </a:lnTo>
                  <a:lnTo>
                    <a:pt x="475605" y="551232"/>
                  </a:lnTo>
                  <a:lnTo>
                    <a:pt x="438656" y="510946"/>
                  </a:lnTo>
                  <a:lnTo>
                    <a:pt x="532776" y="397789"/>
                  </a:lnTo>
                  <a:lnTo>
                    <a:pt x="911820" y="794067"/>
                  </a:lnTo>
                  <a:lnTo>
                    <a:pt x="794015" y="935710"/>
                  </a:lnTo>
                  <a:lnTo>
                    <a:pt x="755618" y="913975"/>
                  </a:lnTo>
                  <a:lnTo>
                    <a:pt x="716743" y="890921"/>
                  </a:lnTo>
                  <a:lnTo>
                    <a:pt x="677389" y="866549"/>
                  </a:lnTo>
                  <a:lnTo>
                    <a:pt x="637555" y="840858"/>
                  </a:lnTo>
                  <a:lnTo>
                    <a:pt x="597242" y="813848"/>
                  </a:lnTo>
                  <a:lnTo>
                    <a:pt x="556448" y="785520"/>
                  </a:lnTo>
                  <a:lnTo>
                    <a:pt x="574618" y="802323"/>
                  </a:lnTo>
                  <a:lnTo>
                    <a:pt x="627888" y="856357"/>
                  </a:lnTo>
                  <a:lnTo>
                    <a:pt x="662988" y="893588"/>
                  </a:lnTo>
                  <a:lnTo>
                    <a:pt x="703733" y="937629"/>
                  </a:lnTo>
                  <a:lnTo>
                    <a:pt x="750123" y="988479"/>
                  </a:lnTo>
                  <a:lnTo>
                    <a:pt x="632737" y="1129614"/>
                  </a:lnTo>
                  <a:lnTo>
                    <a:pt x="173899" y="829284"/>
                  </a:lnTo>
                  <a:close/>
                </a:path>
                <a:path w="1332230" h="1395730">
                  <a:moveTo>
                    <a:pt x="46061" y="965174"/>
                  </a:moveTo>
                  <a:lnTo>
                    <a:pt x="75655" y="935304"/>
                  </a:lnTo>
                  <a:lnTo>
                    <a:pt x="108164" y="913358"/>
                  </a:lnTo>
                  <a:lnTo>
                    <a:pt x="160517" y="897656"/>
                  </a:lnTo>
                  <a:lnTo>
                    <a:pt x="178598" y="897432"/>
                  </a:lnTo>
                  <a:lnTo>
                    <a:pt x="196357" y="899501"/>
                  </a:lnTo>
                  <a:lnTo>
                    <a:pt x="243952" y="918184"/>
                  </a:lnTo>
                  <a:lnTo>
                    <a:pt x="281351" y="945303"/>
                  </a:lnTo>
                  <a:lnTo>
                    <a:pt x="335799" y="989253"/>
                  </a:lnTo>
                  <a:lnTo>
                    <a:pt x="405725" y="1047407"/>
                  </a:lnTo>
                  <a:lnTo>
                    <a:pt x="457854" y="1092044"/>
                  </a:lnTo>
                  <a:lnTo>
                    <a:pt x="491285" y="1123670"/>
                  </a:lnTo>
                  <a:lnTo>
                    <a:pt x="518924" y="1166731"/>
                  </a:lnTo>
                  <a:lnTo>
                    <a:pt x="528405" y="1218717"/>
                  </a:lnTo>
                  <a:lnTo>
                    <a:pt x="526740" y="1236786"/>
                  </a:lnTo>
                  <a:lnTo>
                    <a:pt x="516074" y="1273581"/>
                  </a:lnTo>
                  <a:lnTo>
                    <a:pt x="495862" y="1309962"/>
                  </a:lnTo>
                  <a:lnTo>
                    <a:pt x="467706" y="1343906"/>
                  </a:lnTo>
                  <a:lnTo>
                    <a:pt x="436688" y="1369847"/>
                  </a:lnTo>
                  <a:lnTo>
                    <a:pt x="385730" y="1392678"/>
                  </a:lnTo>
                  <a:lnTo>
                    <a:pt x="349946" y="1395602"/>
                  </a:lnTo>
                  <a:lnTo>
                    <a:pt x="332211" y="1393547"/>
                  </a:lnTo>
                  <a:lnTo>
                    <a:pt x="284948" y="1375067"/>
                  </a:lnTo>
                  <a:lnTo>
                    <a:pt x="247608" y="1347957"/>
                  </a:lnTo>
                  <a:lnTo>
                    <a:pt x="192657" y="1303578"/>
                  </a:lnTo>
                  <a:lnTo>
                    <a:pt x="122743" y="1245425"/>
                  </a:lnTo>
                  <a:lnTo>
                    <a:pt x="70181" y="1200448"/>
                  </a:lnTo>
                  <a:lnTo>
                    <a:pt x="36803" y="1168920"/>
                  </a:lnTo>
                  <a:lnTo>
                    <a:pt x="9462" y="1126168"/>
                  </a:lnTo>
                  <a:lnTo>
                    <a:pt x="0" y="1074207"/>
                  </a:lnTo>
                  <a:lnTo>
                    <a:pt x="1665" y="1056131"/>
                  </a:lnTo>
                  <a:lnTo>
                    <a:pt x="12328" y="1019326"/>
                  </a:lnTo>
                  <a:lnTo>
                    <a:pt x="32464" y="983039"/>
                  </a:lnTo>
                  <a:lnTo>
                    <a:pt x="46061" y="965174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959DC7F4-6B45-ADF3-A16E-AF34AF30CDE6}"/>
              </a:ext>
            </a:extLst>
          </p:cNvPr>
          <p:cNvSpPr/>
          <p:nvPr/>
        </p:nvSpPr>
        <p:spPr>
          <a:xfrm>
            <a:off x="533400" y="776472"/>
            <a:ext cx="9875520" cy="216982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5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Title IX Coordinator</a:t>
            </a:r>
          </a:p>
          <a:p>
            <a:pPr algn="ctr"/>
            <a:r>
              <a:rPr lang="en-US" sz="45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VP CMSE</a:t>
            </a:r>
          </a:p>
          <a:p>
            <a:pPr algn="ctr"/>
            <a:r>
              <a:rPr lang="en-US" sz="45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Director Personnel Services</a:t>
            </a:r>
            <a:endParaRPr lang="en-US" sz="45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9712" y="615647"/>
            <a:ext cx="3892550" cy="7626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>
                <a:latin typeface="Impact"/>
                <a:cs typeface="Impact"/>
              </a:rPr>
              <a:t>HOW</a:t>
            </a:r>
            <a:r>
              <a:rPr spc="15" dirty="0">
                <a:latin typeface="Impact"/>
                <a:cs typeface="Impact"/>
              </a:rPr>
              <a:t> </a:t>
            </a:r>
            <a:r>
              <a:rPr dirty="0">
                <a:latin typeface="Impact"/>
                <a:cs typeface="Impact"/>
              </a:rPr>
              <a:t>TO</a:t>
            </a:r>
            <a:r>
              <a:rPr spc="15" dirty="0">
                <a:latin typeface="Impact"/>
                <a:cs typeface="Impact"/>
              </a:rPr>
              <a:t> </a:t>
            </a:r>
            <a:r>
              <a:rPr spc="-10" dirty="0">
                <a:latin typeface="Impact"/>
                <a:cs typeface="Impact"/>
              </a:rPr>
              <a:t>REPORT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82980" y="1990513"/>
            <a:ext cx="8389620" cy="28120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3525" indent="-250825">
              <a:lnSpc>
                <a:spcPct val="100000"/>
              </a:lnSpc>
              <a:spcBef>
                <a:spcPts val="105"/>
              </a:spcBef>
              <a:buClr>
                <a:srgbClr val="B80E0F"/>
              </a:buClr>
              <a:buSzPct val="160714"/>
              <a:buFont typeface="Arial"/>
              <a:buChar char="•"/>
              <a:tabLst>
                <a:tab pos="263525" algn="l"/>
              </a:tabLst>
            </a:pPr>
            <a:r>
              <a:rPr b="1" dirty="0">
                <a:latin typeface="Aptos Black" panose="020B0004020202020204" pitchFamily="34" charset="0"/>
                <a:cs typeface="Calibri"/>
              </a:rPr>
              <a:t>ONLINE</a:t>
            </a:r>
            <a:r>
              <a:rPr b="1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b="1" dirty="0">
                <a:latin typeface="Aptos Black" panose="020B0004020202020204" pitchFamily="34" charset="0"/>
                <a:cs typeface="Calibri"/>
              </a:rPr>
              <a:t>COMPLAINT</a:t>
            </a:r>
            <a:r>
              <a:rPr b="1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b="1" dirty="0">
                <a:latin typeface="Aptos Black" panose="020B0004020202020204" pitchFamily="34" charset="0"/>
                <a:cs typeface="Calibri"/>
              </a:rPr>
              <a:t>FORM</a:t>
            </a:r>
            <a:r>
              <a:rPr sz="1400" b="1" dirty="0">
                <a:latin typeface="Aptos Black" panose="020B0004020202020204" pitchFamily="34" charset="0"/>
                <a:cs typeface="Calibri"/>
              </a:rPr>
              <a:t>:</a:t>
            </a:r>
            <a:r>
              <a:rPr sz="1400" b="1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i="1" dirty="0">
                <a:latin typeface="Aptos Black" panose="020B0004020202020204" pitchFamily="34" charset="0"/>
                <a:cs typeface="Calibri"/>
              </a:rPr>
              <a:t>SEE</a:t>
            </a:r>
            <a:r>
              <a:rPr sz="1400" i="1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u="sng" spc="-10" dirty="0">
                <a:solidFill>
                  <a:srgbClr val="F21213"/>
                </a:solidFill>
                <a:uFill>
                  <a:solidFill>
                    <a:srgbClr val="F21213"/>
                  </a:solidFill>
                </a:uFill>
                <a:latin typeface="Aptos Black" panose="020B0004020202020204" pitchFamily="34" charset="0"/>
                <a:cs typeface="Calibri"/>
                <a:hlinkClick r:id="rId3"/>
              </a:rPr>
              <a:t>HTTPS://WWW.NGU.EDU/TITLEIX.PHP</a:t>
            </a:r>
            <a:endParaRPr sz="1400" dirty="0">
              <a:latin typeface="Aptos Black" panose="020B0004020202020204" pitchFamily="34" charset="0"/>
              <a:cs typeface="Calibri"/>
            </a:endParaRPr>
          </a:p>
          <a:p>
            <a:pPr marL="263525" marR="190500" indent="-251460">
              <a:lnSpc>
                <a:spcPct val="92400"/>
              </a:lnSpc>
              <a:spcBef>
                <a:spcPts val="1015"/>
              </a:spcBef>
              <a:buClr>
                <a:srgbClr val="B80E0F"/>
              </a:buClr>
              <a:buSzPct val="157894"/>
              <a:buFont typeface="Arial"/>
              <a:buChar char="•"/>
              <a:tabLst>
                <a:tab pos="263525" algn="l"/>
              </a:tabLst>
            </a:pPr>
            <a:r>
              <a:rPr sz="1900" b="1" dirty="0">
                <a:latin typeface="Aptos Black" panose="020B0004020202020204" pitchFamily="34" charset="0"/>
                <a:cs typeface="Calibri"/>
              </a:rPr>
              <a:t>BY</a:t>
            </a:r>
            <a:r>
              <a:rPr sz="1900" b="1" spc="-65" dirty="0">
                <a:latin typeface="Aptos Black" panose="020B0004020202020204" pitchFamily="34" charset="0"/>
                <a:cs typeface="Calibri"/>
              </a:rPr>
              <a:t> </a:t>
            </a:r>
            <a:r>
              <a:rPr sz="1900" b="1" dirty="0">
                <a:latin typeface="Aptos Black" panose="020B0004020202020204" pitchFamily="34" charset="0"/>
                <a:cs typeface="Calibri"/>
              </a:rPr>
              <a:t>MAIL:</a:t>
            </a:r>
            <a:r>
              <a:rPr sz="1900" b="1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NORTH</a:t>
            </a:r>
            <a:r>
              <a:rPr sz="1400" spc="-6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GREENVILLE</a:t>
            </a:r>
            <a:r>
              <a:rPr sz="14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spc="-25" dirty="0">
                <a:latin typeface="Aptos Black" panose="020B0004020202020204" pitchFamily="34" charset="0"/>
                <a:cs typeface="Calibri"/>
              </a:rPr>
              <a:t>UNIVERSITY,</a:t>
            </a:r>
            <a:r>
              <a:rPr sz="14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spc="-10" dirty="0">
                <a:latin typeface="Aptos Black" panose="020B0004020202020204" pitchFamily="34" charset="0"/>
                <a:cs typeface="Calibri"/>
              </a:rPr>
              <a:t>ATTN:</a:t>
            </a:r>
            <a:r>
              <a:rPr sz="1400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TITLE</a:t>
            </a:r>
            <a:r>
              <a:rPr sz="14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IX</a:t>
            </a:r>
            <a:r>
              <a:rPr sz="14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COORDINATOR,</a:t>
            </a:r>
            <a:r>
              <a:rPr sz="1400" spc="21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405</a:t>
            </a:r>
            <a:r>
              <a:rPr sz="14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spc="-10" dirty="0">
                <a:latin typeface="Aptos Black" panose="020B0004020202020204" pitchFamily="34" charset="0"/>
                <a:cs typeface="Calibri"/>
              </a:rPr>
              <a:t>LANCASTER</a:t>
            </a:r>
            <a:r>
              <a:rPr sz="1400" spc="-6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spc="-10" dirty="0">
                <a:latin typeface="Aptos Black" panose="020B0004020202020204" pitchFamily="34" charset="0"/>
                <a:cs typeface="Calibri"/>
              </a:rPr>
              <a:t>AVE,</a:t>
            </a:r>
            <a:r>
              <a:rPr sz="14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GREER,</a:t>
            </a:r>
            <a:r>
              <a:rPr sz="14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spc="-25" dirty="0">
                <a:latin typeface="Aptos Black" panose="020B0004020202020204" pitchFamily="34" charset="0"/>
                <a:cs typeface="Calibri"/>
              </a:rPr>
              <a:t>SC </a:t>
            </a:r>
            <a:r>
              <a:rPr sz="1400" spc="-10" dirty="0">
                <a:latin typeface="Aptos Black" panose="020B0004020202020204" pitchFamily="34" charset="0"/>
                <a:cs typeface="Calibri"/>
              </a:rPr>
              <a:t>29650</a:t>
            </a:r>
            <a:endParaRPr sz="1400" dirty="0">
              <a:latin typeface="Aptos Black" panose="020B0004020202020204" pitchFamily="34" charset="0"/>
              <a:cs typeface="Calibri"/>
            </a:endParaRPr>
          </a:p>
          <a:p>
            <a:pPr marL="263525" indent="-250825">
              <a:lnSpc>
                <a:spcPct val="100000"/>
              </a:lnSpc>
              <a:spcBef>
                <a:spcPts val="1080"/>
              </a:spcBef>
              <a:buClr>
                <a:srgbClr val="B80E0F"/>
              </a:buClr>
              <a:buSzPct val="158823"/>
              <a:buFont typeface="Arial"/>
              <a:buChar char="•"/>
              <a:tabLst>
                <a:tab pos="263525" algn="l"/>
              </a:tabLst>
            </a:pPr>
            <a:r>
              <a:rPr sz="1700" b="1" dirty="0">
                <a:latin typeface="Aptos Black" panose="020B0004020202020204" pitchFamily="34" charset="0"/>
                <a:cs typeface="Calibri"/>
              </a:rPr>
              <a:t>IN</a:t>
            </a:r>
            <a:r>
              <a:rPr sz="1700" b="1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1700" b="1" dirty="0">
                <a:latin typeface="Aptos Black" panose="020B0004020202020204" pitchFamily="34" charset="0"/>
                <a:cs typeface="Calibri"/>
              </a:rPr>
              <a:t>PERSON</a:t>
            </a:r>
            <a:r>
              <a:rPr sz="1700" b="1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sz="1700" b="1" dirty="0">
                <a:latin typeface="Aptos Black" panose="020B0004020202020204" pitchFamily="34" charset="0"/>
                <a:cs typeface="Calibri"/>
              </a:rPr>
              <a:t>OR</a:t>
            </a:r>
            <a:r>
              <a:rPr sz="1700" b="1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1700" b="1" dirty="0">
                <a:latin typeface="Aptos Black" panose="020B0004020202020204" pitchFamily="34" charset="0"/>
                <a:cs typeface="Calibri"/>
              </a:rPr>
              <a:t>BY</a:t>
            </a:r>
            <a:r>
              <a:rPr sz="1700" b="1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1700" b="1" spc="-10" dirty="0">
                <a:latin typeface="Aptos Black" panose="020B0004020202020204" pitchFamily="34" charset="0"/>
                <a:cs typeface="Calibri"/>
              </a:rPr>
              <a:t>EMAIL:</a:t>
            </a:r>
            <a:endParaRPr sz="1700" dirty="0">
              <a:latin typeface="Aptos Black" panose="020B0004020202020204" pitchFamily="34" charset="0"/>
              <a:cs typeface="Calibri"/>
            </a:endParaRPr>
          </a:p>
          <a:p>
            <a:pPr marL="766445" marR="143510" lvl="1" indent="-251460">
              <a:lnSpc>
                <a:spcPct val="100000"/>
              </a:lnSpc>
              <a:spcBef>
                <a:spcPts val="600"/>
              </a:spcBef>
              <a:buClr>
                <a:srgbClr val="B80E0F"/>
              </a:buClr>
              <a:buSzPct val="160714"/>
              <a:buFont typeface="Arial"/>
              <a:buChar char="•"/>
              <a:tabLst>
                <a:tab pos="766445" algn="l"/>
              </a:tabLst>
            </a:pPr>
            <a:r>
              <a:rPr sz="1400" b="1" dirty="0">
                <a:latin typeface="Aptos Black" panose="020B0004020202020204" pitchFamily="34" charset="0"/>
                <a:cs typeface="Calibri"/>
              </a:rPr>
              <a:t>DR.</a:t>
            </a:r>
            <a:r>
              <a:rPr sz="1400" b="1" spc="27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b="1" dirty="0">
                <a:latin typeface="Aptos Black" panose="020B0004020202020204" pitchFamily="34" charset="0"/>
                <a:cs typeface="Calibri"/>
              </a:rPr>
              <a:t>TRACY</a:t>
            </a:r>
            <a:r>
              <a:rPr sz="1400" b="1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b="1" dirty="0">
                <a:latin typeface="Aptos Black" panose="020B0004020202020204" pitchFamily="34" charset="0"/>
                <a:cs typeface="Calibri"/>
              </a:rPr>
              <a:t>KRAMER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,</a:t>
            </a:r>
            <a:r>
              <a:rPr sz="14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DEPUTY</a:t>
            </a:r>
            <a:r>
              <a:rPr sz="1400" spc="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TITLE</a:t>
            </a:r>
            <a:r>
              <a:rPr sz="1400" spc="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IX</a:t>
            </a:r>
            <a:r>
              <a:rPr sz="14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spc="-20" dirty="0">
                <a:latin typeface="Aptos Black" panose="020B0004020202020204" pitchFamily="34" charset="0"/>
                <a:cs typeface="Calibri"/>
              </a:rPr>
              <a:t>COORDINATOR</a:t>
            </a:r>
            <a:r>
              <a:rPr sz="14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OF</a:t>
            </a:r>
            <a:r>
              <a:rPr sz="14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spc="-20" dirty="0">
                <a:latin typeface="Aptos Black" panose="020B0004020202020204" pitchFamily="34" charset="0"/>
                <a:cs typeface="Calibri"/>
              </a:rPr>
              <a:t>INVESTIGATIONS,</a:t>
            </a:r>
            <a:r>
              <a:rPr sz="14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u="sng" spc="-10" dirty="0">
                <a:solidFill>
                  <a:srgbClr val="F21213"/>
                </a:solidFill>
                <a:uFill>
                  <a:solidFill>
                    <a:srgbClr val="F21213"/>
                  </a:solidFill>
                </a:uFill>
                <a:latin typeface="Aptos Black" panose="020B0004020202020204" pitchFamily="34" charset="0"/>
                <a:cs typeface="Calibri"/>
                <a:hlinkClick r:id="rId4"/>
              </a:rPr>
              <a:t>TRACY.KRAMER@NGU.EDU</a:t>
            </a:r>
            <a:r>
              <a:rPr sz="1400" spc="-10" dirty="0">
                <a:latin typeface="Aptos Black" panose="020B0004020202020204" pitchFamily="34" charset="0"/>
                <a:cs typeface="Calibri"/>
              </a:rPr>
              <a:t>,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TIM</a:t>
            </a:r>
            <a:r>
              <a:rPr sz="14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BRASHIER</a:t>
            </a:r>
            <a:r>
              <a:rPr sz="14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CAMPUS,</a:t>
            </a:r>
            <a:r>
              <a:rPr sz="14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ROOM</a:t>
            </a:r>
            <a:r>
              <a:rPr sz="14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231,</a:t>
            </a:r>
            <a:r>
              <a:rPr sz="14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PHONE:</a:t>
            </a:r>
            <a:r>
              <a:rPr sz="14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spc="-10" dirty="0">
                <a:latin typeface="Aptos Black" panose="020B0004020202020204" pitchFamily="34" charset="0"/>
                <a:cs typeface="Calibri"/>
              </a:rPr>
              <a:t>864-977-</a:t>
            </a:r>
            <a:r>
              <a:rPr sz="1400" spc="-20" dirty="0">
                <a:latin typeface="Aptos Black" panose="020B0004020202020204" pitchFamily="34" charset="0"/>
                <a:cs typeface="Calibri"/>
              </a:rPr>
              <a:t>7256</a:t>
            </a:r>
            <a:endParaRPr sz="1400" dirty="0">
              <a:latin typeface="Aptos Black" panose="020B0004020202020204" pitchFamily="34" charset="0"/>
              <a:cs typeface="Calibri"/>
            </a:endParaRPr>
          </a:p>
          <a:p>
            <a:pPr marL="766445" marR="393700" lvl="1" indent="-251460">
              <a:lnSpc>
                <a:spcPct val="100000"/>
              </a:lnSpc>
              <a:spcBef>
                <a:spcPts val="600"/>
              </a:spcBef>
              <a:buClr>
                <a:srgbClr val="B80E0F"/>
              </a:buClr>
              <a:buSzPct val="160714"/>
              <a:buFont typeface="Arial"/>
              <a:buChar char="•"/>
              <a:tabLst>
                <a:tab pos="766445" algn="l"/>
              </a:tabLst>
            </a:pPr>
            <a:r>
              <a:rPr sz="1400" b="1" dirty="0">
                <a:latin typeface="Aptos Black" panose="020B0004020202020204" pitchFamily="34" charset="0"/>
                <a:cs typeface="Calibri"/>
              </a:rPr>
              <a:t>MICHELLE</a:t>
            </a:r>
            <a:r>
              <a:rPr sz="1400" b="1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b="1" dirty="0">
                <a:latin typeface="Aptos Black" panose="020B0004020202020204" pitchFamily="34" charset="0"/>
                <a:cs typeface="Calibri"/>
              </a:rPr>
              <a:t>SABOU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,</a:t>
            </a:r>
            <a:r>
              <a:rPr sz="14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u="sng" spc="-10" dirty="0">
                <a:solidFill>
                  <a:srgbClr val="F21213"/>
                </a:solidFill>
                <a:uFill>
                  <a:solidFill>
                    <a:srgbClr val="F21213"/>
                  </a:solidFill>
                </a:uFill>
                <a:latin typeface="Aptos Black" panose="020B0004020202020204" pitchFamily="34" charset="0"/>
                <a:cs typeface="Calibri"/>
                <a:hlinkClick r:id="rId5"/>
              </a:rPr>
              <a:t>MICHELLE.SABOU@NGU.EDU</a:t>
            </a:r>
            <a:r>
              <a:rPr sz="1400" spc="-10" dirty="0">
                <a:latin typeface="Aptos Black" panose="020B0004020202020204" pitchFamily="34" charset="0"/>
                <a:cs typeface="Calibri"/>
              </a:rPr>
              <a:t>,</a:t>
            </a:r>
            <a:r>
              <a:rPr sz="14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spc="-10" dirty="0">
                <a:latin typeface="Aptos Black" panose="020B0004020202020204" pitchFamily="34" charset="0"/>
                <a:cs typeface="Calibri"/>
              </a:rPr>
              <a:t>DIRECTOR</a:t>
            </a:r>
            <a:r>
              <a:rPr sz="14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OF</a:t>
            </a:r>
            <a:r>
              <a:rPr sz="14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PERSONNEL</a:t>
            </a:r>
            <a:r>
              <a:rPr sz="14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spc="-10" dirty="0">
                <a:latin typeface="Aptos Black" panose="020B0004020202020204" pitchFamily="34" charset="0"/>
                <a:cs typeface="Calibri"/>
              </a:rPr>
              <a:t>SERVICES,</a:t>
            </a:r>
            <a:r>
              <a:rPr sz="14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FIRST</a:t>
            </a:r>
            <a:r>
              <a:rPr sz="14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spc="-10" dirty="0">
                <a:latin typeface="Aptos Black" panose="020B0004020202020204" pitchFamily="34" charset="0"/>
                <a:cs typeface="Calibri"/>
              </a:rPr>
              <a:t>FLOOR,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DONNAN,</a:t>
            </a:r>
            <a:r>
              <a:rPr sz="14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PHONE:</a:t>
            </a:r>
            <a:r>
              <a:rPr sz="14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spc="-10" dirty="0">
                <a:latin typeface="Aptos Black" panose="020B0004020202020204" pitchFamily="34" charset="0"/>
                <a:cs typeface="Calibri"/>
              </a:rPr>
              <a:t>864-977-</a:t>
            </a:r>
            <a:r>
              <a:rPr sz="1400" spc="-20" dirty="0">
                <a:latin typeface="Aptos Black" panose="020B0004020202020204" pitchFamily="34" charset="0"/>
                <a:cs typeface="Calibri"/>
              </a:rPr>
              <a:t>7200</a:t>
            </a:r>
            <a:endParaRPr sz="1400" dirty="0">
              <a:latin typeface="Aptos Black" panose="020B0004020202020204" pitchFamily="34" charset="0"/>
              <a:cs typeface="Calibri"/>
            </a:endParaRPr>
          </a:p>
          <a:p>
            <a:pPr marL="767080" marR="554355" lvl="1" indent="-252095">
              <a:lnSpc>
                <a:spcPct val="100000"/>
              </a:lnSpc>
              <a:spcBef>
                <a:spcPts val="600"/>
              </a:spcBef>
              <a:buClr>
                <a:srgbClr val="B80E0F"/>
              </a:buClr>
              <a:buSzPct val="160714"/>
              <a:buFont typeface="Arial"/>
              <a:buChar char="•"/>
              <a:tabLst>
                <a:tab pos="767080" algn="l"/>
              </a:tabLst>
            </a:pPr>
            <a:r>
              <a:rPr sz="1400" b="1" dirty="0">
                <a:latin typeface="Aptos Black" panose="020B0004020202020204" pitchFamily="34" charset="0"/>
                <a:cs typeface="Calibri"/>
              </a:rPr>
              <a:t>JARED</a:t>
            </a:r>
            <a:r>
              <a:rPr sz="1400" b="1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b="1" dirty="0">
                <a:latin typeface="Aptos Black" panose="020B0004020202020204" pitchFamily="34" charset="0"/>
                <a:cs typeface="Calibri"/>
              </a:rPr>
              <a:t>THOMAS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,</a:t>
            </a:r>
            <a:r>
              <a:rPr sz="14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u="sng" spc="-20" dirty="0">
                <a:solidFill>
                  <a:srgbClr val="F21213"/>
                </a:solidFill>
                <a:uFill>
                  <a:solidFill>
                    <a:srgbClr val="F21213"/>
                  </a:solidFill>
                </a:uFill>
                <a:latin typeface="Aptos Black" panose="020B0004020202020204" pitchFamily="34" charset="0"/>
                <a:cs typeface="Calibri"/>
                <a:hlinkClick r:id="rId6"/>
              </a:rPr>
              <a:t>JARED.THOMAS@NGU.EDU</a:t>
            </a:r>
            <a:r>
              <a:rPr sz="1400" spc="-20" dirty="0">
                <a:latin typeface="Aptos Black" panose="020B0004020202020204" pitchFamily="34" charset="0"/>
                <a:cs typeface="Calibri"/>
              </a:rPr>
              <a:t>,</a:t>
            </a:r>
            <a:r>
              <a:rPr sz="14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spc="-10" dirty="0">
                <a:latin typeface="Aptos Black" panose="020B0004020202020204" pitchFamily="34" charset="0"/>
                <a:cs typeface="Calibri"/>
              </a:rPr>
              <a:t>AVP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STUDENT</a:t>
            </a:r>
            <a:r>
              <a:rPr sz="14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spc="-20" dirty="0">
                <a:latin typeface="Aptos Black" panose="020B0004020202020204" pitchFamily="34" charset="0"/>
                <a:cs typeface="Calibri"/>
              </a:rPr>
              <a:t>ENGAGEMENT,</a:t>
            </a:r>
            <a:r>
              <a:rPr sz="14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TINGLE</a:t>
            </a:r>
            <a:r>
              <a:rPr sz="14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STUDENT</a:t>
            </a:r>
            <a:r>
              <a:rPr sz="14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spc="-20" dirty="0">
                <a:latin typeface="Aptos Black" panose="020B0004020202020204" pitchFamily="34" charset="0"/>
                <a:cs typeface="Calibri"/>
              </a:rPr>
              <a:t>LIFE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CENTER,</a:t>
            </a:r>
            <a:r>
              <a:rPr sz="14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FIRST</a:t>
            </a:r>
            <a:r>
              <a:rPr sz="14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FLOOR,</a:t>
            </a:r>
            <a:r>
              <a:rPr sz="14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dirty="0">
                <a:latin typeface="Aptos Black" panose="020B0004020202020204" pitchFamily="34" charset="0"/>
                <a:cs typeface="Calibri"/>
              </a:rPr>
              <a:t>PHONE:</a:t>
            </a:r>
            <a:r>
              <a:rPr sz="14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spc="-10" dirty="0">
                <a:latin typeface="Aptos Black" panose="020B0004020202020204" pitchFamily="34" charset="0"/>
                <a:cs typeface="Calibri"/>
              </a:rPr>
              <a:t>864-663-</a:t>
            </a:r>
            <a:r>
              <a:rPr sz="1400" spc="-20" dirty="0">
                <a:latin typeface="Aptos Black" panose="020B0004020202020204" pitchFamily="34" charset="0"/>
                <a:cs typeface="Calibri"/>
              </a:rPr>
              <a:t>0148</a:t>
            </a:r>
            <a:endParaRPr sz="1400" dirty="0">
              <a:latin typeface="Aptos Black" panose="020B0004020202020204" pitchFamily="34" charset="0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129271" y="160019"/>
            <a:ext cx="1755647" cy="175564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3FE271C-0407-5D05-70A4-48A45E4274E3}"/>
              </a:ext>
            </a:extLst>
          </p:cNvPr>
          <p:cNvSpPr txBox="1"/>
          <p:nvPr/>
        </p:nvSpPr>
        <p:spPr>
          <a:xfrm>
            <a:off x="1691986" y="5020368"/>
            <a:ext cx="701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 Black" panose="020B0004020202020204" pitchFamily="34" charset="0"/>
              </a:rPr>
              <a:t>YOU are a reporter… if YOU know the UNIVERSITY knows and is accountable. You do not have discretion – you REPORT through the proper process.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1F532D-37CB-CE8D-4734-8BA1D4BC5A55}"/>
              </a:ext>
            </a:extLst>
          </p:cNvPr>
          <p:cNvSpPr txBox="1"/>
          <p:nvPr/>
        </p:nvSpPr>
        <p:spPr>
          <a:xfrm rot="19911673">
            <a:off x="560643" y="2762814"/>
            <a:ext cx="73777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ptos Black" panose="020B0004020202020204" pitchFamily="34" charset="0"/>
              </a:rPr>
              <a:t>IF YOU BYPASS…there is a </a:t>
            </a:r>
            <a:r>
              <a:rPr lang="en-US" sz="2800" b="1" u="sng" dirty="0">
                <a:solidFill>
                  <a:srgbClr val="C00000"/>
                </a:solidFill>
                <a:latin typeface="Aptos Black" panose="020B0004020202020204" pitchFamily="34" charset="0"/>
              </a:rPr>
              <a:t>PRESUMPTION</a:t>
            </a:r>
            <a:r>
              <a:rPr lang="en-US" sz="2800" b="1" dirty="0">
                <a:solidFill>
                  <a:srgbClr val="C00000"/>
                </a:solidFill>
                <a:latin typeface="Aptos Black" panose="020B0004020202020204" pitchFamily="34" charset="0"/>
              </a:rPr>
              <a:t> of illegal intent  to subvert the process in favor of one party or the other or to protect the REPUTATION of the University at the expense of the victim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EC0A22-BAB2-825E-DC84-F34EFE19CE4E}"/>
              </a:ext>
            </a:extLst>
          </p:cNvPr>
          <p:cNvSpPr txBox="1"/>
          <p:nvPr/>
        </p:nvSpPr>
        <p:spPr>
          <a:xfrm>
            <a:off x="3029550" y="6691356"/>
            <a:ext cx="701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ptos Black" panose="020B0004020202020204" pitchFamily="34" charset="0"/>
              </a:rPr>
              <a:t>D.O.E. vs. LIBERTY UNIV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7875" y="2133600"/>
            <a:ext cx="2727696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3600" b="1" dirty="0">
                <a:solidFill>
                  <a:srgbClr val="C00000"/>
                </a:solidFill>
                <a:latin typeface="Aptos Black" panose="020B0004020202020204" pitchFamily="34" charset="0"/>
                <a:cs typeface="Calibri"/>
              </a:rPr>
              <a:t>		</a:t>
            </a:r>
            <a:r>
              <a:rPr sz="3600" b="1" u="sng" dirty="0">
                <a:solidFill>
                  <a:srgbClr val="C00000"/>
                </a:solidFill>
                <a:latin typeface="Aptos Black" panose="020B0004020202020204" pitchFamily="34" charset="0"/>
                <a:cs typeface="Calibri"/>
              </a:rPr>
              <a:t>THE</a:t>
            </a:r>
            <a:r>
              <a:rPr sz="3600" b="1" u="sng" spc="-50" dirty="0">
                <a:solidFill>
                  <a:srgbClr val="C00000"/>
                </a:solidFill>
                <a:latin typeface="Aptos Black" panose="020B0004020202020204" pitchFamily="34" charset="0"/>
                <a:cs typeface="Calibri"/>
              </a:rPr>
              <a:t> </a:t>
            </a:r>
            <a:r>
              <a:rPr lang="en-US" sz="3600" b="1" u="sng" spc="-50" dirty="0">
                <a:solidFill>
                  <a:srgbClr val="C00000"/>
                </a:solidFill>
                <a:latin typeface="Aptos Black" panose="020B0004020202020204" pitchFamily="34" charset="0"/>
                <a:cs typeface="Calibri"/>
              </a:rPr>
              <a:t>	</a:t>
            </a:r>
            <a:r>
              <a:rPr sz="3600" b="1" u="sng" spc="-10" dirty="0">
                <a:solidFill>
                  <a:srgbClr val="C00000"/>
                </a:solidFill>
                <a:latin typeface="Aptos Black" panose="020B0004020202020204" pitchFamily="34" charset="0"/>
                <a:cs typeface="Calibri"/>
              </a:rPr>
              <a:t>PROCESS</a:t>
            </a:r>
            <a:endParaRPr sz="3600" u="sng" dirty="0">
              <a:latin typeface="Aptos Black" panose="020B0004020202020204" pitchFamily="34" charset="0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77875" y="3352800"/>
            <a:ext cx="2473182" cy="21883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lang="en-US" sz="2400" b="1" spc="-10" dirty="0">
                <a:latin typeface="Aptos Black" panose="020B0004020202020204" pitchFamily="34" charset="0"/>
                <a:cs typeface="Calibri"/>
              </a:rPr>
              <a:t>	</a:t>
            </a:r>
            <a:r>
              <a:rPr sz="2400" b="1" spc="-10" dirty="0">
                <a:latin typeface="Aptos Black" panose="020B0004020202020204" pitchFamily="34" charset="0"/>
                <a:cs typeface="Calibri"/>
              </a:rPr>
              <a:t>THOROUGH, </a:t>
            </a:r>
            <a:r>
              <a:rPr lang="en-US" sz="2400" b="1" spc="-10" dirty="0">
                <a:latin typeface="Aptos Black" panose="020B0004020202020204" pitchFamily="34" charset="0"/>
                <a:cs typeface="Calibri"/>
              </a:rPr>
              <a:t>	</a:t>
            </a:r>
            <a:r>
              <a:rPr sz="2400" b="1" spc="-10" dirty="0">
                <a:latin typeface="Aptos Black" panose="020B0004020202020204" pitchFamily="34" charset="0"/>
                <a:cs typeface="Calibri"/>
              </a:rPr>
              <a:t>ADEQUATE, </a:t>
            </a:r>
            <a:r>
              <a:rPr lang="en-US" sz="2400" b="1" spc="-10" dirty="0">
                <a:latin typeface="Aptos Black" panose="020B0004020202020204" pitchFamily="34" charset="0"/>
                <a:cs typeface="Calibri"/>
              </a:rPr>
              <a:t>	</a:t>
            </a:r>
            <a:r>
              <a:rPr sz="2400" b="1" spc="-10" dirty="0">
                <a:latin typeface="Aptos Black" panose="020B0004020202020204" pitchFamily="34" charset="0"/>
                <a:cs typeface="Calibri"/>
              </a:rPr>
              <a:t>RELIABLE,</a:t>
            </a:r>
            <a:r>
              <a:rPr lang="en-US" sz="2400" b="1" spc="-10" dirty="0">
                <a:latin typeface="Aptos Black" panose="020B0004020202020204" pitchFamily="34" charset="0"/>
                <a:cs typeface="Calibri"/>
              </a:rPr>
              <a:t> &amp;</a:t>
            </a:r>
          </a:p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lang="en-US" sz="2400" b="1" spc="-10" dirty="0">
                <a:latin typeface="Aptos Black" panose="020B0004020202020204" pitchFamily="34" charset="0"/>
                <a:cs typeface="Calibri"/>
              </a:rPr>
              <a:t>		FAIR</a:t>
            </a:r>
            <a:endParaRPr sz="2400" dirty="0">
              <a:latin typeface="Aptos Black" panose="020B0004020202020204" pitchFamily="34" charset="0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489697" y="767397"/>
            <a:ext cx="15875" cy="6237605"/>
          </a:xfrm>
          <a:custGeom>
            <a:avLst/>
            <a:gdLst/>
            <a:ahLst/>
            <a:cxnLst/>
            <a:rect l="l" t="t" r="r" b="b"/>
            <a:pathLst>
              <a:path w="15875" h="6237605">
                <a:moveTo>
                  <a:pt x="15760" y="0"/>
                </a:moveTo>
                <a:lnTo>
                  <a:pt x="0" y="6237211"/>
                </a:lnTo>
              </a:path>
            </a:pathLst>
          </a:custGeom>
          <a:ln w="25907">
            <a:solidFill>
              <a:srgbClr val="C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C62C944A-9F26-671E-EA3E-5CDFC3ADF0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444940"/>
              </p:ext>
            </p:extLst>
          </p:nvPr>
        </p:nvGraphicFramePr>
        <p:xfrm>
          <a:off x="3712462" y="988388"/>
          <a:ext cx="5710555" cy="5608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4000">
              <a:schemeClr val="bg1">
                <a:lumMod val="85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9199" y="914400"/>
            <a:ext cx="860473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4800" dirty="0">
                <a:solidFill>
                  <a:schemeClr val="accent1"/>
                </a:solidFill>
                <a:latin typeface="Aptos Black" panose="020B0004020202020204" pitchFamily="34" charset="0"/>
                <a:cs typeface="Franklin Gothic Medium"/>
              </a:rPr>
              <a:t>T</a:t>
            </a:r>
            <a:r>
              <a:rPr lang="en-US" sz="4800" dirty="0">
                <a:solidFill>
                  <a:schemeClr val="accent1"/>
                </a:solidFill>
                <a:latin typeface="Aptos Black" panose="020B0004020202020204" pitchFamily="34" charset="0"/>
                <a:cs typeface="Franklin Gothic Medium"/>
              </a:rPr>
              <a:t>RUST THE PROCESS</a:t>
            </a:r>
            <a:endParaRPr sz="4800" dirty="0">
              <a:latin typeface="Franklin Gothic Medium"/>
              <a:cs typeface="Franklin Gothic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D9EADB-2051-4721-2A1A-C0B3512575E2}"/>
              </a:ext>
            </a:extLst>
          </p:cNvPr>
          <p:cNvSpPr txBox="1"/>
          <p:nvPr/>
        </p:nvSpPr>
        <p:spPr>
          <a:xfrm>
            <a:off x="1143000" y="1981200"/>
            <a:ext cx="8680938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/>
              <a:t>People “IN THE KNOW” will be as LIMITED as possible</a:t>
            </a:r>
          </a:p>
          <a:p>
            <a:endParaRPr lang="en-US" sz="2400" b="1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Supervisors can NOT be involved in the investigation – we are PROTECTING them and their role as unbiased when it comes to sanctions/or absolution </a:t>
            </a:r>
            <a:r>
              <a:rPr lang="en-US" b="1" i="1" dirty="0"/>
              <a:t>Hopefully</a:t>
            </a:r>
            <a:r>
              <a:rPr lang="en-US" b="1" dirty="0"/>
              <a:t> – they won’t even know of a complaint UNLESS interim measures require it OR there is a finding of guilt AND it involves enforcement of sanctions and/or supportive measures</a:t>
            </a:r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IF they KNOW, do should NOT share… regardless “chain of command”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411965"/>
            <a:ext cx="9220200" cy="1654229"/>
          </a:xfrm>
          <a:prstGeom prst="rect">
            <a:avLst/>
          </a:prstGeom>
        </p:spPr>
        <p:txBody>
          <a:bodyPr vert="horz" wrap="square" lIns="0" tIns="297111" rIns="0" bIns="0" rtlCol="0">
            <a:spAutoFit/>
          </a:bodyPr>
          <a:lstStyle/>
          <a:p>
            <a:pPr marL="66675">
              <a:lnSpc>
                <a:spcPct val="100000"/>
              </a:lnSpc>
              <a:spcBef>
                <a:spcPts val="135"/>
              </a:spcBef>
            </a:pPr>
            <a:br>
              <a:rPr lang="en-US" dirty="0"/>
            </a:br>
            <a:r>
              <a:rPr lang="en-US" dirty="0"/>
              <a:t>	           </a:t>
            </a:r>
            <a:r>
              <a:rPr dirty="0">
                <a:latin typeface="Aptos Black" panose="020B0004020202020204" pitchFamily="34" charset="0"/>
              </a:rPr>
              <a:t>CHECK</a:t>
            </a:r>
            <a:r>
              <a:rPr spc="-114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YOUR</a:t>
            </a:r>
            <a:r>
              <a:rPr spc="-114" dirty="0">
                <a:latin typeface="Aptos Black" panose="020B0004020202020204" pitchFamily="34" charset="0"/>
              </a:rPr>
              <a:t> </a:t>
            </a:r>
            <a:r>
              <a:rPr spc="-10" dirty="0">
                <a:latin typeface="Aptos Black" panose="020B0004020202020204" pitchFamily="34" charset="0"/>
              </a:rPr>
              <a:t>IMPARTIALITY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xfrm>
            <a:off x="2209800" y="4009072"/>
            <a:ext cx="4546089" cy="1092607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330835" indent="-322580">
              <a:lnSpc>
                <a:spcPct val="100000"/>
              </a:lnSpc>
              <a:spcBef>
                <a:spcPts val="385"/>
              </a:spcBef>
              <a:buClr>
                <a:srgbClr val="B80E0F"/>
              </a:buClr>
              <a:buSzPct val="155000"/>
              <a:buFont typeface="Wingdings"/>
              <a:buChar char="ü"/>
              <a:tabLst>
                <a:tab pos="330835" algn="l"/>
              </a:tabLst>
            </a:pPr>
            <a:r>
              <a:rPr sz="1800" spc="-20" dirty="0">
                <a:latin typeface="Aptos Black" panose="020B0004020202020204" pitchFamily="34" charset="0"/>
              </a:rPr>
              <a:t>RELATIONSHIP</a:t>
            </a:r>
            <a:r>
              <a:rPr sz="1800" spc="-45" dirty="0">
                <a:latin typeface="Aptos Black" panose="020B0004020202020204" pitchFamily="34" charset="0"/>
              </a:rPr>
              <a:t> </a:t>
            </a:r>
            <a:r>
              <a:rPr sz="1800" dirty="0">
                <a:latin typeface="Aptos Black" panose="020B0004020202020204" pitchFamily="34" charset="0"/>
              </a:rPr>
              <a:t>–</a:t>
            </a:r>
            <a:r>
              <a:rPr sz="1800" spc="-5" dirty="0">
                <a:latin typeface="Aptos Black" panose="020B0004020202020204" pitchFamily="34" charset="0"/>
              </a:rPr>
              <a:t> </a:t>
            </a:r>
            <a:r>
              <a:rPr lang="en-US" sz="1800" spc="-5" dirty="0">
                <a:latin typeface="Aptos Black" panose="020B0004020202020204" pitchFamily="34" charset="0"/>
              </a:rPr>
              <a:t>TO </a:t>
            </a:r>
            <a:r>
              <a:rPr sz="1800" spc="-30" dirty="0">
                <a:latin typeface="Aptos Black" panose="020B0004020202020204" pitchFamily="34" charset="0"/>
              </a:rPr>
              <a:t>PARTY</a:t>
            </a:r>
            <a:r>
              <a:rPr sz="1800" spc="-10" dirty="0">
                <a:latin typeface="Aptos Black" panose="020B0004020202020204" pitchFamily="34" charset="0"/>
              </a:rPr>
              <a:t> </a:t>
            </a:r>
            <a:r>
              <a:rPr sz="1800" dirty="0">
                <a:latin typeface="Aptos Black" panose="020B0004020202020204" pitchFamily="34" charset="0"/>
              </a:rPr>
              <a:t>OR</a:t>
            </a:r>
            <a:r>
              <a:rPr sz="1800" spc="-25" dirty="0">
                <a:latin typeface="Aptos Black" panose="020B0004020202020204" pitchFamily="34" charset="0"/>
              </a:rPr>
              <a:t> </a:t>
            </a:r>
            <a:r>
              <a:rPr sz="1800" spc="-10" dirty="0">
                <a:latin typeface="Aptos Black" panose="020B0004020202020204" pitchFamily="34" charset="0"/>
              </a:rPr>
              <a:t>WITNESS</a:t>
            </a:r>
            <a:endParaRPr lang="en-US" dirty="0">
              <a:latin typeface="Aptos Black" panose="020B0004020202020204" pitchFamily="34" charset="0"/>
            </a:endParaRPr>
          </a:p>
          <a:p>
            <a:pPr marL="330835" indent="-322580">
              <a:lnSpc>
                <a:spcPct val="100000"/>
              </a:lnSpc>
              <a:spcBef>
                <a:spcPts val="130"/>
              </a:spcBef>
              <a:buClr>
                <a:srgbClr val="B80E0F"/>
              </a:buClr>
              <a:buSzPct val="155000"/>
              <a:buFont typeface="Wingdings"/>
              <a:buChar char="ü"/>
              <a:tabLst>
                <a:tab pos="330835" algn="l"/>
              </a:tabLst>
            </a:pPr>
            <a:r>
              <a:rPr sz="1800" spc="-35" dirty="0">
                <a:latin typeface="Aptos Black" panose="020B0004020202020204" pitchFamily="34" charset="0"/>
              </a:rPr>
              <a:t>REPUTATION</a:t>
            </a:r>
            <a:r>
              <a:rPr sz="1800" spc="-45" dirty="0">
                <a:latin typeface="Aptos Black" panose="020B0004020202020204" pitchFamily="34" charset="0"/>
              </a:rPr>
              <a:t> </a:t>
            </a:r>
            <a:r>
              <a:rPr sz="1800" dirty="0">
                <a:latin typeface="Aptos Black" panose="020B0004020202020204" pitchFamily="34" charset="0"/>
              </a:rPr>
              <a:t>INTEREST</a:t>
            </a:r>
            <a:r>
              <a:rPr sz="1800" spc="-60" dirty="0">
                <a:latin typeface="Aptos Black" panose="020B0004020202020204" pitchFamily="34" charset="0"/>
              </a:rPr>
              <a:t> </a:t>
            </a:r>
            <a:r>
              <a:rPr sz="1800" dirty="0">
                <a:latin typeface="Aptos Black" panose="020B0004020202020204" pitchFamily="34" charset="0"/>
              </a:rPr>
              <a:t>–</a:t>
            </a:r>
            <a:r>
              <a:rPr sz="1800" spc="-25" dirty="0">
                <a:latin typeface="Aptos Black" panose="020B0004020202020204" pitchFamily="34" charset="0"/>
              </a:rPr>
              <a:t> </a:t>
            </a:r>
            <a:r>
              <a:rPr sz="1800" spc="-10" dirty="0">
                <a:latin typeface="Aptos Black" panose="020B0004020202020204" pitchFamily="34" charset="0"/>
              </a:rPr>
              <a:t>FINANCIAL,</a:t>
            </a:r>
            <a:endParaRPr lang="en-US" sz="1800" spc="-10" dirty="0">
              <a:latin typeface="Aptos Black" panose="020B0004020202020204" pitchFamily="34" charset="0"/>
            </a:endParaRPr>
          </a:p>
          <a:p>
            <a:pPr marL="264160">
              <a:lnSpc>
                <a:spcPct val="100000"/>
              </a:lnSpc>
              <a:spcBef>
                <a:spcPts val="240"/>
              </a:spcBef>
              <a:buFont typeface="Wingdings"/>
              <a:buChar char="ü"/>
            </a:pPr>
            <a:r>
              <a:rPr sz="1800" spc="-10" dirty="0">
                <a:latin typeface="Aptos Black" panose="020B0004020202020204" pitchFamily="34" charset="0"/>
              </a:rPr>
              <a:t>PROGRAM</a:t>
            </a:r>
            <a:r>
              <a:rPr lang="en-US" sz="1800" spc="-10" dirty="0">
                <a:latin typeface="Aptos Black" panose="020B0004020202020204" pitchFamily="34" charset="0"/>
              </a:rPr>
              <a:t>/ DEPARTMENT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438399"/>
            <a:ext cx="8884680" cy="18682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9415" indent="-390525">
              <a:lnSpc>
                <a:spcPts val="3915"/>
              </a:lnSpc>
              <a:buClr>
                <a:srgbClr val="B80E0F"/>
              </a:buClr>
              <a:buSzPct val="150000"/>
              <a:buFont typeface="Wingdings"/>
              <a:buChar char=""/>
              <a:tabLst>
                <a:tab pos="399415" algn="l"/>
              </a:tabLst>
            </a:pPr>
            <a:r>
              <a:rPr sz="2500" b="1" i="1" spc="-60" dirty="0">
                <a:solidFill>
                  <a:srgbClr val="212121"/>
                </a:solidFill>
                <a:latin typeface="Aptos Black" panose="020B0004020202020204" pitchFamily="34" charset="0"/>
                <a:cs typeface="Impact"/>
              </a:rPr>
              <a:t>CONFLICT</a:t>
            </a:r>
            <a:r>
              <a:rPr sz="2500" b="1" i="1" spc="-45" dirty="0">
                <a:solidFill>
                  <a:srgbClr val="212121"/>
                </a:solidFill>
                <a:latin typeface="Aptos Black" panose="020B0004020202020204" pitchFamily="34" charset="0"/>
                <a:cs typeface="Impact"/>
              </a:rPr>
              <a:t> </a:t>
            </a:r>
            <a:r>
              <a:rPr sz="2500" b="1" i="1" spc="-35" dirty="0">
                <a:solidFill>
                  <a:srgbClr val="212121"/>
                </a:solidFill>
                <a:latin typeface="Aptos Black" panose="020B0004020202020204" pitchFamily="34" charset="0"/>
                <a:cs typeface="Impact"/>
              </a:rPr>
              <a:t>OF</a:t>
            </a:r>
            <a:r>
              <a:rPr sz="2500" b="1" i="1" spc="-20" dirty="0">
                <a:solidFill>
                  <a:srgbClr val="212121"/>
                </a:solidFill>
                <a:latin typeface="Aptos Black" panose="020B0004020202020204" pitchFamily="34" charset="0"/>
                <a:cs typeface="Impact"/>
              </a:rPr>
              <a:t> </a:t>
            </a:r>
            <a:r>
              <a:rPr sz="2500" b="1" i="1" spc="-10" dirty="0">
                <a:solidFill>
                  <a:srgbClr val="212121"/>
                </a:solidFill>
                <a:latin typeface="Aptos Black" panose="020B0004020202020204" pitchFamily="34" charset="0"/>
                <a:cs typeface="Impact"/>
              </a:rPr>
              <a:t>INTEREST</a:t>
            </a:r>
            <a:endParaRPr sz="2500" b="1" dirty="0">
              <a:latin typeface="Aptos Black" panose="020B0004020202020204" pitchFamily="34" charset="0"/>
              <a:cs typeface="Impact"/>
            </a:endParaRPr>
          </a:p>
          <a:p>
            <a:pPr marL="816610" marR="5080" lvl="1" indent="-256540">
              <a:lnSpc>
                <a:spcPct val="106200"/>
              </a:lnSpc>
              <a:spcBef>
                <a:spcPts val="150"/>
              </a:spcBef>
              <a:buClr>
                <a:srgbClr val="B80E0F"/>
              </a:buClr>
              <a:buSzPct val="155000"/>
              <a:buFont typeface="Wingdings"/>
              <a:buChar char=""/>
              <a:tabLst>
                <a:tab pos="359410" algn="l"/>
                <a:tab pos="425450" algn="l"/>
              </a:tabLst>
            </a:pPr>
            <a:r>
              <a:rPr sz="2000" dirty="0">
                <a:latin typeface="Aptos Black" panose="020B0004020202020204" pitchFamily="34" charset="0"/>
                <a:cs typeface="Calibri"/>
              </a:rPr>
              <a:t>	COULD</a:t>
            </a:r>
            <a:r>
              <a:rPr sz="2000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THE</a:t>
            </a:r>
            <a:r>
              <a:rPr sz="20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OUTCOME</a:t>
            </a:r>
            <a:r>
              <a:rPr sz="2000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OF</a:t>
            </a:r>
            <a:r>
              <a:rPr sz="20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THIS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CASE</a:t>
            </a:r>
            <a:r>
              <a:rPr sz="20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IMPACT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ME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ONE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80" dirty="0">
                <a:latin typeface="Aptos Black" panose="020B0004020202020204" pitchFamily="34" charset="0"/>
                <a:cs typeface="Calibri"/>
              </a:rPr>
              <a:t>WAY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OR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ANOTHER?</a:t>
            </a:r>
            <a:r>
              <a:rPr sz="2000" spc="-50" dirty="0">
                <a:latin typeface="Aptos Black" panose="020B0004020202020204" pitchFamily="34" charset="0"/>
                <a:cs typeface="Calibri"/>
              </a:rPr>
              <a:t> </a:t>
            </a:r>
            <a:endParaRPr lang="en-US" sz="2000" spc="-50" dirty="0">
              <a:latin typeface="Aptos Black" panose="020B0004020202020204" pitchFamily="34" charset="0"/>
              <a:cs typeface="Calibri"/>
            </a:endParaRPr>
          </a:p>
          <a:p>
            <a:pPr marL="816610" marR="5080" lvl="1" indent="-256540">
              <a:lnSpc>
                <a:spcPct val="106200"/>
              </a:lnSpc>
              <a:spcBef>
                <a:spcPts val="150"/>
              </a:spcBef>
              <a:buClr>
                <a:srgbClr val="B80E0F"/>
              </a:buClr>
              <a:buSzPct val="155000"/>
              <a:buFont typeface="Wingdings"/>
              <a:buChar char=""/>
              <a:tabLst>
                <a:tab pos="359410" algn="l"/>
                <a:tab pos="425450" algn="l"/>
              </a:tabLst>
            </a:pPr>
            <a:r>
              <a:rPr lang="en-US" sz="20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(I.E.</a:t>
            </a:r>
            <a:r>
              <a:rPr sz="20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DO</a:t>
            </a:r>
            <a:r>
              <a:rPr sz="20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I</a:t>
            </a:r>
            <a:r>
              <a:rPr sz="20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HAVE</a:t>
            </a:r>
            <a:r>
              <a:rPr sz="20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50" dirty="0">
                <a:latin typeface="Aptos Black" panose="020B0004020202020204" pitchFamily="34" charset="0"/>
                <a:cs typeface="Calibri"/>
              </a:rPr>
              <a:t>A</a:t>
            </a:r>
            <a:r>
              <a:rPr lang="en-US" sz="20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2000" dirty="0">
                <a:latin typeface="Aptos Black" panose="020B0004020202020204" pitchFamily="34" charset="0"/>
              </a:rPr>
              <a:t>DOG</a:t>
            </a:r>
            <a:r>
              <a:rPr lang="en-US" sz="2000" spc="-35" dirty="0">
                <a:latin typeface="Aptos Black" panose="020B0004020202020204" pitchFamily="34" charset="0"/>
              </a:rPr>
              <a:t> </a:t>
            </a:r>
            <a:r>
              <a:rPr lang="en-US" sz="2000" dirty="0">
                <a:latin typeface="Aptos Black" panose="020B0004020202020204" pitchFamily="34" charset="0"/>
              </a:rPr>
              <a:t>IN</a:t>
            </a:r>
            <a:r>
              <a:rPr lang="en-US" sz="2000" spc="-15" dirty="0">
                <a:latin typeface="Aptos Black" panose="020B0004020202020204" pitchFamily="34" charset="0"/>
              </a:rPr>
              <a:t> </a:t>
            </a:r>
            <a:r>
              <a:rPr lang="en-US" sz="2000" dirty="0">
                <a:latin typeface="Aptos Black" panose="020B0004020202020204" pitchFamily="34" charset="0"/>
              </a:rPr>
              <a:t>THIS</a:t>
            </a:r>
            <a:r>
              <a:rPr lang="en-US" sz="2000" spc="-10" dirty="0">
                <a:latin typeface="Aptos Black" panose="020B0004020202020204" pitchFamily="34" charset="0"/>
              </a:rPr>
              <a:t> FIGHT?)</a:t>
            </a:r>
          </a:p>
          <a:p>
            <a:pPr marL="102870" marR="5080">
              <a:lnSpc>
                <a:spcPct val="106200"/>
              </a:lnSpc>
              <a:spcBef>
                <a:spcPts val="150"/>
              </a:spcBef>
              <a:buClr>
                <a:srgbClr val="B80E0F"/>
              </a:buClr>
              <a:buSzPct val="155000"/>
              <a:tabLst>
                <a:tab pos="359410" algn="l"/>
                <a:tab pos="425450" algn="l"/>
              </a:tabLst>
            </a:pP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38800" y="5410200"/>
            <a:ext cx="3788910" cy="14106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9415" indent="-390525">
              <a:lnSpc>
                <a:spcPts val="3629"/>
              </a:lnSpc>
              <a:buClr>
                <a:srgbClr val="B80E0F"/>
              </a:buClr>
              <a:buSzPct val="150000"/>
              <a:buFont typeface="Wingdings"/>
              <a:buChar char=""/>
              <a:tabLst>
                <a:tab pos="399415" algn="l"/>
              </a:tabLst>
            </a:pPr>
            <a:r>
              <a:rPr sz="2500" b="1" i="1" spc="-20" dirty="0">
                <a:latin typeface="Aptos Black" panose="020B0004020202020204" pitchFamily="34" charset="0"/>
                <a:cs typeface="Impact"/>
              </a:rPr>
              <a:t>BIAS</a:t>
            </a:r>
            <a:endParaRPr sz="2500" b="1" dirty="0">
              <a:latin typeface="Aptos Black" panose="020B0004020202020204" pitchFamily="34" charset="0"/>
              <a:cs typeface="Impact"/>
            </a:endParaRPr>
          </a:p>
          <a:p>
            <a:pPr marL="819785" lvl="1" indent="-352425">
              <a:spcBef>
                <a:spcPts val="75"/>
              </a:spcBef>
              <a:buClr>
                <a:srgbClr val="B80E0F"/>
              </a:buClr>
              <a:buSzPct val="154545"/>
              <a:buFont typeface="Wingdings"/>
              <a:buChar char=""/>
              <a:tabLst>
                <a:tab pos="362585" algn="l"/>
              </a:tabLst>
            </a:pPr>
            <a:r>
              <a:rPr sz="2000" spc="-10" dirty="0">
                <a:latin typeface="Aptos Black" panose="020B0004020202020204" pitchFamily="34" charset="0"/>
                <a:cs typeface="Calibri"/>
              </a:rPr>
              <a:t>IMPLICIT</a:t>
            </a:r>
            <a:endParaRPr sz="2000" dirty="0">
              <a:latin typeface="Aptos Black" panose="020B0004020202020204" pitchFamily="34" charset="0"/>
              <a:cs typeface="Calibri"/>
            </a:endParaRPr>
          </a:p>
          <a:p>
            <a:pPr marL="819785" lvl="1" indent="-352425">
              <a:spcBef>
                <a:spcPts val="55"/>
              </a:spcBef>
              <a:buClr>
                <a:srgbClr val="B80E0F"/>
              </a:buClr>
              <a:buSzPct val="154545"/>
              <a:buFont typeface="Wingdings"/>
              <a:buChar char=""/>
              <a:tabLst>
                <a:tab pos="362585" algn="l"/>
              </a:tabLst>
            </a:pPr>
            <a:r>
              <a:rPr sz="2000" spc="-10" dirty="0">
                <a:latin typeface="Aptos Black" panose="020B0004020202020204" pitchFamily="34" charset="0"/>
                <a:cs typeface="Calibri"/>
              </a:rPr>
              <a:t>APPEARANCE</a:t>
            </a:r>
            <a:r>
              <a:rPr lang="en-US" sz="2000" spc="-10" dirty="0">
                <a:latin typeface="Aptos Black" panose="020B0004020202020204" pitchFamily="34" charset="0"/>
                <a:cs typeface="Calibri"/>
              </a:rPr>
              <a:t> (Objectively!)</a:t>
            </a:r>
            <a:endParaRPr sz="2000" dirty="0">
              <a:latin typeface="Aptos Black" panose="020B0004020202020204" pitchFamily="34" charset="0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24000" y="5466176"/>
            <a:ext cx="3886200" cy="28365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99415" indent="-390525">
              <a:lnSpc>
                <a:spcPts val="3235"/>
              </a:lnSpc>
              <a:buClr>
                <a:srgbClr val="B80E0F"/>
              </a:buClr>
              <a:buSzPct val="150000"/>
              <a:buFont typeface="Wingdings"/>
              <a:buChar char=""/>
              <a:tabLst>
                <a:tab pos="399415" algn="l"/>
              </a:tabLst>
            </a:pPr>
            <a:r>
              <a:rPr sz="2500" b="1" i="1" spc="-55" dirty="0">
                <a:latin typeface="Aptos Black" panose="020B0004020202020204" pitchFamily="34" charset="0"/>
                <a:cs typeface="Impact"/>
              </a:rPr>
              <a:t>PRE-</a:t>
            </a:r>
            <a:r>
              <a:rPr sz="2500" b="1" i="1" spc="-50" dirty="0">
                <a:latin typeface="Aptos Black" panose="020B0004020202020204" pitchFamily="34" charset="0"/>
                <a:cs typeface="Impact"/>
              </a:rPr>
              <a:t>JUDGMENT</a:t>
            </a:r>
            <a:endParaRPr lang="en-US" sz="2500" b="1" i="1" spc="-50" dirty="0">
              <a:latin typeface="Aptos Black" panose="020B0004020202020204" pitchFamily="34" charset="0"/>
              <a:cs typeface="Impact"/>
            </a:endParaRPr>
          </a:p>
          <a:p>
            <a:pPr marL="351790" lvl="1" indent="-342900">
              <a:lnSpc>
                <a:spcPts val="3235"/>
              </a:lnSpc>
              <a:buClr>
                <a:srgbClr val="B80E0F"/>
              </a:buClr>
              <a:buSzPct val="150000"/>
              <a:buFont typeface="Wingdings" panose="05000000000000000000" pitchFamily="2" charset="2"/>
              <a:buChar char="ü"/>
              <a:tabLst>
                <a:tab pos="399415" algn="l"/>
              </a:tabLst>
            </a:pPr>
            <a:r>
              <a:rPr lang="en-US" sz="2000" cap="all" spc="-50" dirty="0">
                <a:latin typeface="Aptos Black" panose="020B0004020202020204" pitchFamily="34" charset="0"/>
                <a:cs typeface="Calibri" panose="020F0502020204030204" pitchFamily="34" charset="0"/>
              </a:rPr>
              <a:t>Faculty are falsely accused</a:t>
            </a:r>
          </a:p>
          <a:p>
            <a:pPr marL="351790" lvl="1" indent="-342900">
              <a:lnSpc>
                <a:spcPts val="3235"/>
              </a:lnSpc>
              <a:buClr>
                <a:srgbClr val="B80E0F"/>
              </a:buClr>
              <a:buSzPct val="150000"/>
              <a:buFont typeface="Wingdings" panose="05000000000000000000" pitchFamily="2" charset="2"/>
              <a:buChar char="ü"/>
              <a:tabLst>
                <a:tab pos="399415" algn="l"/>
              </a:tabLst>
            </a:pPr>
            <a:r>
              <a:rPr lang="en-US" sz="2000" cap="all" spc="-50" dirty="0">
                <a:latin typeface="Aptos Black" panose="020B0004020202020204" pitchFamily="34" charset="0"/>
                <a:cs typeface="Calibri" panose="020F0502020204030204" pitchFamily="34" charset="0"/>
              </a:rPr>
              <a:t>Athletes are predisposed to violence</a:t>
            </a:r>
          </a:p>
          <a:p>
            <a:pPr marL="399415" indent="-390525">
              <a:lnSpc>
                <a:spcPts val="3235"/>
              </a:lnSpc>
              <a:buClr>
                <a:srgbClr val="B80E0F"/>
              </a:buClr>
              <a:buSzPct val="150000"/>
              <a:buFont typeface="Wingdings"/>
              <a:buChar char=""/>
              <a:tabLst>
                <a:tab pos="399415" algn="l"/>
              </a:tabLst>
            </a:pPr>
            <a:endParaRPr lang="en-US" sz="2500" i="1" spc="-50" dirty="0">
              <a:latin typeface="Impact"/>
              <a:cs typeface="Impact"/>
            </a:endParaRPr>
          </a:p>
          <a:p>
            <a:pPr marL="399415" indent="-390525">
              <a:lnSpc>
                <a:spcPts val="3235"/>
              </a:lnSpc>
              <a:buClr>
                <a:srgbClr val="B80E0F"/>
              </a:buClr>
              <a:buSzPct val="150000"/>
              <a:buFont typeface="Wingdings"/>
              <a:buChar char=""/>
              <a:tabLst>
                <a:tab pos="399415" algn="l"/>
              </a:tabLst>
            </a:pPr>
            <a:endParaRPr sz="2500" dirty="0">
              <a:latin typeface="Impact"/>
              <a:cs typeface="Impact"/>
            </a:endParaRPr>
          </a:p>
        </p:txBody>
      </p:sp>
      <p:sp>
        <p:nvSpPr>
          <p:cNvPr id="8" name="Hexagon 7">
            <a:extLst>
              <a:ext uri="{FF2B5EF4-FFF2-40B4-BE49-F238E27FC236}">
                <a16:creationId xmlns:a16="http://schemas.microsoft.com/office/drawing/2014/main" id="{7F70DEA4-43E8-1A2A-9D25-E6A38F3E409E}"/>
              </a:ext>
            </a:extLst>
          </p:cNvPr>
          <p:cNvSpPr/>
          <p:nvPr/>
        </p:nvSpPr>
        <p:spPr>
          <a:xfrm>
            <a:off x="990600" y="971904"/>
            <a:ext cx="1600200" cy="1314096"/>
          </a:xfrm>
          <a:prstGeom prst="hexagon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latin typeface="Aptos Black" panose="020B0004020202020204" pitchFamily="34" charset="0"/>
              </a:rPr>
              <a:t>STOP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95420" y="685799"/>
            <a:ext cx="5494574" cy="1066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defTabSz="457200"/>
            <a:r>
              <a:rPr lang="en-US" sz="4000" b="1" u="sng" dirty="0">
                <a:latin typeface="Aptos Black" panose="020B0004020202020204" pitchFamily="34" charset="0"/>
              </a:rPr>
              <a:t>THE</a:t>
            </a:r>
            <a:r>
              <a:rPr lang="en-US" sz="4000" b="1" u="sng" spc="-70" dirty="0">
                <a:latin typeface="Aptos Black" panose="020B0004020202020204" pitchFamily="34" charset="0"/>
              </a:rPr>
              <a:t> </a:t>
            </a:r>
            <a:r>
              <a:rPr lang="en-US" sz="4000" b="1" u="sng" spc="-25" dirty="0">
                <a:latin typeface="Aptos Black" panose="020B0004020202020204" pitchFamily="34" charset="0"/>
              </a:rPr>
              <a:t>ADJUDICATION</a:t>
            </a:r>
            <a:endParaRPr lang="en-US" sz="4000" b="1" u="sng" dirty="0">
              <a:latin typeface="Aptos Black" panose="020B0004020202020204" pitchFamily="34" charset="0"/>
            </a:endParaRPr>
          </a:p>
        </p:txBody>
      </p:sp>
      <p:pic>
        <p:nvPicPr>
          <p:cNvPr id="4" name="object 4" descr="A blue scale with two scales&#10;&#10;AI-generated content may be incorrect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14400" y="2387675"/>
            <a:ext cx="2711300" cy="2997050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</p:pic>
      <p:sp>
        <p:nvSpPr>
          <p:cNvPr id="3" name="object 3"/>
          <p:cNvSpPr txBox="1"/>
          <p:nvPr/>
        </p:nvSpPr>
        <p:spPr>
          <a:xfrm>
            <a:off x="3995419" y="1828800"/>
            <a:ext cx="5494574" cy="594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263525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400" dirty="0">
                <a:latin typeface="Aptos Black" panose="020B0004020202020204" pitchFamily="34" charset="0"/>
              </a:rPr>
              <a:t>DETERMINE</a:t>
            </a:r>
            <a:r>
              <a:rPr lang="en-US" sz="1400" spc="-5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THE</a:t>
            </a:r>
            <a:r>
              <a:rPr lang="en-US" sz="1400" spc="-6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MISCONDUCT</a:t>
            </a:r>
            <a:r>
              <a:rPr lang="en-US" sz="1400" spc="-35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INVOLVED</a:t>
            </a:r>
            <a:endParaRPr lang="en-US" sz="1400" dirty="0">
              <a:latin typeface="Aptos Black" panose="020B0004020202020204" pitchFamily="34" charset="0"/>
            </a:endParaRPr>
          </a:p>
          <a:p>
            <a:pPr marL="263525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400" dirty="0">
                <a:latin typeface="Aptos Black" panose="020B0004020202020204" pitchFamily="34" charset="0"/>
              </a:rPr>
              <a:t>OUTLINE</a:t>
            </a:r>
            <a:r>
              <a:rPr lang="en-US" sz="1400" spc="-2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THE</a:t>
            </a:r>
            <a:r>
              <a:rPr lang="en-US" sz="1400" spc="-45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ELEMENTS</a:t>
            </a:r>
            <a:endParaRPr lang="en-US" sz="1400" dirty="0">
              <a:latin typeface="Aptos Black" panose="020B0004020202020204" pitchFamily="34" charset="0"/>
            </a:endParaRPr>
          </a:p>
          <a:p>
            <a:pPr marL="263525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400" dirty="0">
                <a:latin typeface="Aptos Black" panose="020B0004020202020204" pitchFamily="34" charset="0"/>
              </a:rPr>
              <a:t>ARE</a:t>
            </a:r>
            <a:r>
              <a:rPr lang="en-US" sz="1400" spc="-4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THERE</a:t>
            </a:r>
            <a:r>
              <a:rPr lang="en-US" sz="1400" spc="-35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FACTS</a:t>
            </a:r>
            <a:r>
              <a:rPr lang="en-US" sz="1400" spc="-2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WHICH</a:t>
            </a:r>
            <a:r>
              <a:rPr lang="en-US" sz="1400" spc="-3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MEET</a:t>
            </a:r>
            <a:r>
              <a:rPr lang="en-US" sz="1400" spc="-5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THE</a:t>
            </a:r>
            <a:r>
              <a:rPr lang="en-US" sz="1400" spc="-3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REQUIREMENTS</a:t>
            </a:r>
            <a:r>
              <a:rPr lang="en-US" sz="1400" spc="-4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OF</a:t>
            </a:r>
            <a:r>
              <a:rPr lang="en-US" sz="1400" spc="-4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EACH</a:t>
            </a:r>
            <a:r>
              <a:rPr lang="en-US" sz="1400" spc="-30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ELEMENT?</a:t>
            </a:r>
            <a:endParaRPr lang="en-US" sz="1400" dirty="0">
              <a:latin typeface="Aptos Black" panose="020B0004020202020204" pitchFamily="34" charset="0"/>
            </a:endParaRPr>
          </a:p>
          <a:p>
            <a:pPr marL="766445" lvl="1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766445" algn="l"/>
              </a:tabLst>
            </a:pPr>
            <a:r>
              <a:rPr lang="en-US" sz="1400" spc="-10" dirty="0">
                <a:latin typeface="Aptos Black" panose="020B0004020202020204" pitchFamily="34" charset="0"/>
              </a:rPr>
              <a:t>WHAT</a:t>
            </a:r>
            <a:r>
              <a:rPr lang="en-US" sz="1400" spc="-4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EVIDENCE</a:t>
            </a:r>
            <a:r>
              <a:rPr lang="en-US" sz="1400" spc="-5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SUPPORTS</a:t>
            </a:r>
            <a:r>
              <a:rPr lang="en-US" sz="1400" spc="-5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THE</a:t>
            </a:r>
            <a:r>
              <a:rPr lang="en-US" sz="1400" spc="-4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COMPLAINANT'S</a:t>
            </a:r>
            <a:r>
              <a:rPr lang="en-US" sz="1400" spc="-4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VERSION</a:t>
            </a:r>
            <a:r>
              <a:rPr lang="en-US" sz="1400" spc="-4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VS.</a:t>
            </a:r>
            <a:r>
              <a:rPr lang="en-US" sz="1400" spc="-3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RESPONDENT’S</a:t>
            </a:r>
            <a:r>
              <a:rPr lang="en-US" sz="1400" spc="-60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VERSION?</a:t>
            </a:r>
            <a:endParaRPr lang="en-US" sz="1400" dirty="0">
              <a:latin typeface="Aptos Black" panose="020B0004020202020204" pitchFamily="34" charset="0"/>
            </a:endParaRPr>
          </a:p>
          <a:p>
            <a:pPr marL="263525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400" dirty="0">
                <a:latin typeface="Aptos Black" panose="020B0004020202020204" pitchFamily="34" charset="0"/>
              </a:rPr>
              <a:t>WEIGH</a:t>
            </a:r>
            <a:r>
              <a:rPr lang="en-US" sz="1400" spc="-1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THE</a:t>
            </a:r>
            <a:r>
              <a:rPr lang="en-US" sz="1400" spc="-15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EVIDENCE</a:t>
            </a:r>
            <a:endParaRPr lang="en-US" sz="1400" dirty="0">
              <a:latin typeface="Aptos Black" panose="020B0004020202020204" pitchFamily="34" charset="0"/>
            </a:endParaRPr>
          </a:p>
          <a:p>
            <a:pPr marL="766445" lvl="1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766445" algn="l"/>
              </a:tabLst>
            </a:pPr>
            <a:r>
              <a:rPr lang="en-US" sz="1400" spc="-10" dirty="0">
                <a:latin typeface="Aptos Black" panose="020B0004020202020204" pitchFamily="34" charset="0"/>
              </a:rPr>
              <a:t>PREPONDERANCE</a:t>
            </a:r>
            <a:r>
              <a:rPr lang="en-US" sz="1400" spc="-5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OF</a:t>
            </a:r>
            <a:r>
              <a:rPr lang="en-US" sz="1400" spc="-2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THE</a:t>
            </a:r>
            <a:r>
              <a:rPr lang="en-US" sz="1400" spc="-2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EVIDENCE</a:t>
            </a:r>
            <a:r>
              <a:rPr lang="en-US" sz="1400" spc="-25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STANDARD</a:t>
            </a:r>
            <a:r>
              <a:rPr lang="en-US" sz="1400" spc="-2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–</a:t>
            </a:r>
            <a:r>
              <a:rPr lang="en-US" sz="1400" spc="-4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“MORE</a:t>
            </a:r>
            <a:r>
              <a:rPr lang="en-US" sz="1400" spc="-10" dirty="0">
                <a:latin typeface="Aptos Black" panose="020B0004020202020204" pitchFamily="34" charset="0"/>
              </a:rPr>
              <a:t> </a:t>
            </a:r>
            <a:r>
              <a:rPr lang="en-US" sz="1400" spc="-20" dirty="0">
                <a:latin typeface="Aptos Black" panose="020B0004020202020204" pitchFamily="34" charset="0"/>
              </a:rPr>
              <a:t>LIKELY</a:t>
            </a:r>
            <a:r>
              <a:rPr lang="en-US" sz="1400" spc="-1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THAN</a:t>
            </a:r>
            <a:r>
              <a:rPr lang="en-US" sz="1400" spc="-20" dirty="0">
                <a:latin typeface="Aptos Black" panose="020B0004020202020204" pitchFamily="34" charset="0"/>
              </a:rPr>
              <a:t> NOT”</a:t>
            </a:r>
            <a:endParaRPr lang="en-US" sz="1400" dirty="0">
              <a:latin typeface="Aptos Black" panose="020B0004020202020204" pitchFamily="34" charset="0"/>
            </a:endParaRPr>
          </a:p>
          <a:p>
            <a:pPr marL="766445" lvl="1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766445" algn="l"/>
              </a:tabLst>
            </a:pPr>
            <a:r>
              <a:rPr lang="en-US" sz="1400" i="1" dirty="0">
                <a:latin typeface="Aptos Black" panose="020B0004020202020204" pitchFamily="34" charset="0"/>
              </a:rPr>
              <a:t>ALL</a:t>
            </a:r>
            <a:r>
              <a:rPr lang="en-US" sz="1400" i="1" spc="-15" dirty="0">
                <a:latin typeface="Aptos Black" panose="020B0004020202020204" pitchFamily="34" charset="0"/>
              </a:rPr>
              <a:t> </a:t>
            </a:r>
            <a:r>
              <a:rPr lang="en-US" sz="1400" i="1" dirty="0">
                <a:latin typeface="Aptos Black" panose="020B0004020202020204" pitchFamily="34" charset="0"/>
              </a:rPr>
              <a:t>EVIDENCE</a:t>
            </a:r>
            <a:r>
              <a:rPr lang="en-US" sz="1400" i="1" spc="-55" dirty="0">
                <a:latin typeface="Aptos Black" panose="020B0004020202020204" pitchFamily="34" charset="0"/>
              </a:rPr>
              <a:t> </a:t>
            </a:r>
            <a:r>
              <a:rPr lang="en-US" sz="1400" i="1" dirty="0">
                <a:latin typeface="Aptos Black" panose="020B0004020202020204" pitchFamily="34" charset="0"/>
              </a:rPr>
              <a:t>PRESENTED</a:t>
            </a:r>
            <a:r>
              <a:rPr lang="en-US" sz="1400" i="1" spc="-40" dirty="0">
                <a:latin typeface="Aptos Black" panose="020B0004020202020204" pitchFamily="34" charset="0"/>
              </a:rPr>
              <a:t> </a:t>
            </a:r>
            <a:r>
              <a:rPr lang="en-US" sz="1400" i="1" dirty="0">
                <a:latin typeface="Aptos Black" panose="020B0004020202020204" pitchFamily="34" charset="0"/>
              </a:rPr>
              <a:t>MUST</a:t>
            </a:r>
            <a:r>
              <a:rPr lang="en-US" sz="1400" i="1" spc="-20" dirty="0">
                <a:latin typeface="Aptos Black" panose="020B0004020202020204" pitchFamily="34" charset="0"/>
              </a:rPr>
              <a:t> </a:t>
            </a:r>
            <a:r>
              <a:rPr lang="en-US" sz="1400" i="1" dirty="0">
                <a:latin typeface="Aptos Black" panose="020B0004020202020204" pitchFamily="34" charset="0"/>
              </a:rPr>
              <a:t>BE</a:t>
            </a:r>
            <a:r>
              <a:rPr lang="en-US" sz="1400" i="1" spc="-35" dirty="0">
                <a:latin typeface="Aptos Black" panose="020B0004020202020204" pitchFamily="34" charset="0"/>
              </a:rPr>
              <a:t> </a:t>
            </a:r>
            <a:r>
              <a:rPr lang="en-US" sz="1400" i="1" spc="-10" dirty="0">
                <a:latin typeface="Aptos Black" panose="020B0004020202020204" pitchFamily="34" charset="0"/>
              </a:rPr>
              <a:t>CONSIDERED.</a:t>
            </a:r>
            <a:endParaRPr lang="en-US" sz="1400" dirty="0">
              <a:latin typeface="Aptos Black" panose="020B0004020202020204" pitchFamily="34" charset="0"/>
            </a:endParaRPr>
          </a:p>
          <a:p>
            <a:pPr marL="766445" lvl="1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766445" algn="l"/>
              </a:tabLst>
            </a:pPr>
            <a:r>
              <a:rPr lang="en-US" sz="1400" i="1" dirty="0">
                <a:latin typeface="Aptos Black" panose="020B0004020202020204" pitchFamily="34" charset="0"/>
              </a:rPr>
              <a:t>ANY</a:t>
            </a:r>
            <a:r>
              <a:rPr lang="en-US" sz="1400" i="1" spc="-30" dirty="0">
                <a:latin typeface="Aptos Black" panose="020B0004020202020204" pitchFamily="34" charset="0"/>
              </a:rPr>
              <a:t> </a:t>
            </a:r>
            <a:r>
              <a:rPr lang="en-US" sz="1400" i="1" dirty="0">
                <a:latin typeface="Aptos Black" panose="020B0004020202020204" pitchFamily="34" charset="0"/>
              </a:rPr>
              <a:t>EVIDENCE</a:t>
            </a:r>
            <a:r>
              <a:rPr lang="en-US" sz="1400" i="1" spc="-40" dirty="0">
                <a:latin typeface="Aptos Black" panose="020B0004020202020204" pitchFamily="34" charset="0"/>
              </a:rPr>
              <a:t> </a:t>
            </a:r>
            <a:r>
              <a:rPr lang="en-US" sz="1400" i="1" dirty="0">
                <a:latin typeface="Aptos Black" panose="020B0004020202020204" pitchFamily="34" charset="0"/>
              </a:rPr>
              <a:t>NOT</a:t>
            </a:r>
            <a:r>
              <a:rPr lang="en-US" sz="1400" i="1" spc="-30" dirty="0">
                <a:latin typeface="Aptos Black" panose="020B0004020202020204" pitchFamily="34" charset="0"/>
              </a:rPr>
              <a:t> </a:t>
            </a:r>
            <a:r>
              <a:rPr lang="en-US" sz="1400" i="1" dirty="0">
                <a:latin typeface="Aptos Black" panose="020B0004020202020204" pitchFamily="34" charset="0"/>
              </a:rPr>
              <a:t>SUBJECT</a:t>
            </a:r>
            <a:r>
              <a:rPr lang="en-US" sz="1400" i="1" spc="-30" dirty="0">
                <a:latin typeface="Aptos Black" panose="020B0004020202020204" pitchFamily="34" charset="0"/>
              </a:rPr>
              <a:t> </a:t>
            </a:r>
            <a:r>
              <a:rPr lang="en-US" sz="1400" i="1" dirty="0">
                <a:latin typeface="Aptos Black" panose="020B0004020202020204" pitchFamily="34" charset="0"/>
              </a:rPr>
              <a:t>TO</a:t>
            </a:r>
            <a:r>
              <a:rPr lang="en-US" sz="1400" i="1" spc="-30" dirty="0">
                <a:latin typeface="Aptos Black" panose="020B0004020202020204" pitchFamily="34" charset="0"/>
              </a:rPr>
              <a:t> </a:t>
            </a:r>
            <a:r>
              <a:rPr lang="en-US" sz="1400" i="1" spc="-10" dirty="0">
                <a:latin typeface="Aptos Black" panose="020B0004020202020204" pitchFamily="34" charset="0"/>
              </a:rPr>
              <a:t>CROSS-EXAMINATION</a:t>
            </a:r>
            <a:r>
              <a:rPr lang="en-US" sz="1400" i="1" spc="-55" dirty="0">
                <a:latin typeface="Aptos Black" panose="020B0004020202020204" pitchFamily="34" charset="0"/>
              </a:rPr>
              <a:t> </a:t>
            </a:r>
            <a:r>
              <a:rPr lang="en-US" sz="1400" i="1" dirty="0">
                <a:latin typeface="Aptos Black" panose="020B0004020202020204" pitchFamily="34" charset="0"/>
              </a:rPr>
              <a:t>MUST</a:t>
            </a:r>
            <a:r>
              <a:rPr lang="en-US" sz="1400" i="1" spc="-20" dirty="0">
                <a:latin typeface="Aptos Black" panose="020B0004020202020204" pitchFamily="34" charset="0"/>
              </a:rPr>
              <a:t> </a:t>
            </a:r>
            <a:r>
              <a:rPr lang="en-US" sz="1400" i="1" dirty="0">
                <a:latin typeface="Aptos Black" panose="020B0004020202020204" pitchFamily="34" charset="0"/>
              </a:rPr>
              <a:t>NOT</a:t>
            </a:r>
            <a:r>
              <a:rPr lang="en-US" sz="1400" i="1" spc="-30" dirty="0">
                <a:latin typeface="Aptos Black" panose="020B0004020202020204" pitchFamily="34" charset="0"/>
              </a:rPr>
              <a:t> </a:t>
            </a:r>
            <a:r>
              <a:rPr lang="en-US" sz="1400" i="1" dirty="0">
                <a:latin typeface="Aptos Black" panose="020B0004020202020204" pitchFamily="34" charset="0"/>
              </a:rPr>
              <a:t>BE</a:t>
            </a:r>
            <a:r>
              <a:rPr lang="en-US" sz="1400" i="1" spc="-35" dirty="0">
                <a:latin typeface="Aptos Black" panose="020B0004020202020204" pitchFamily="34" charset="0"/>
              </a:rPr>
              <a:t> </a:t>
            </a:r>
            <a:r>
              <a:rPr lang="en-US" sz="1400" i="1" spc="-10" dirty="0">
                <a:latin typeface="Aptos Black" panose="020B0004020202020204" pitchFamily="34" charset="0"/>
              </a:rPr>
              <a:t>CONSIDERED (Title IX only)</a:t>
            </a:r>
            <a:endParaRPr lang="en-US" sz="1400" dirty="0">
              <a:latin typeface="Aptos Black" panose="020B0004020202020204" pitchFamily="34" charset="0"/>
            </a:endParaRPr>
          </a:p>
          <a:p>
            <a:pPr marL="767080" marR="97155" lvl="1" indent="-251460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767080" algn="l"/>
              </a:tabLst>
            </a:pPr>
            <a:r>
              <a:rPr lang="en-US" sz="1400" dirty="0">
                <a:latin typeface="Aptos Black" panose="020B0004020202020204" pitchFamily="34" charset="0"/>
              </a:rPr>
              <a:t>THE</a:t>
            </a:r>
            <a:r>
              <a:rPr lang="en-US" sz="1400" spc="-4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EVIDENCE</a:t>
            </a:r>
            <a:r>
              <a:rPr lang="en-US" sz="1400" spc="-4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PRESENTED</a:t>
            </a:r>
            <a:r>
              <a:rPr lang="en-US" sz="1400" spc="-3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IS</a:t>
            </a:r>
            <a:r>
              <a:rPr lang="en-US" sz="1400" spc="-4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THE</a:t>
            </a:r>
            <a:r>
              <a:rPr lang="en-US" sz="1400" spc="-3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BEST</a:t>
            </a:r>
            <a:r>
              <a:rPr lang="en-US" sz="1400" spc="-45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AVAILABLE</a:t>
            </a:r>
            <a:r>
              <a:rPr lang="en-US" sz="1400" spc="-3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–</a:t>
            </a:r>
            <a:r>
              <a:rPr lang="en-US" sz="1400" spc="-2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IF</a:t>
            </a:r>
            <a:r>
              <a:rPr lang="en-US" sz="1400" spc="-2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NOT</a:t>
            </a:r>
            <a:r>
              <a:rPr lang="en-US" sz="1400" spc="-3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ENOUGH</a:t>
            </a:r>
            <a:r>
              <a:rPr lang="en-US" sz="1400" spc="-3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TO</a:t>
            </a:r>
            <a:r>
              <a:rPr lang="en-US" sz="1400" spc="-2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PERSUADE,</a:t>
            </a:r>
            <a:r>
              <a:rPr lang="en-US" sz="1400" spc="-6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THEN</a:t>
            </a:r>
            <a:r>
              <a:rPr lang="en-US" sz="1400" spc="-4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FIND</a:t>
            </a:r>
            <a:r>
              <a:rPr lang="en-US" sz="1400" spc="-20" dirty="0">
                <a:latin typeface="Aptos Black" panose="020B0004020202020204" pitchFamily="34" charset="0"/>
              </a:rPr>
              <a:t> </a:t>
            </a:r>
            <a:r>
              <a:rPr lang="en-US" sz="1400" spc="-25" dirty="0">
                <a:latin typeface="Aptos Black" panose="020B0004020202020204" pitchFamily="34" charset="0"/>
              </a:rPr>
              <a:t>NO </a:t>
            </a:r>
            <a:r>
              <a:rPr lang="en-US" sz="1400" spc="-10" dirty="0">
                <a:latin typeface="Aptos Black" panose="020B0004020202020204" pitchFamily="34" charset="0"/>
              </a:rPr>
              <a:t>VIOLATION.</a:t>
            </a:r>
            <a:endParaRPr lang="en-US" sz="1400" dirty="0">
              <a:latin typeface="Aptos Black" panose="020B0004020202020204" pitchFamily="34" charset="0"/>
            </a:endParaRPr>
          </a:p>
          <a:p>
            <a:pPr marL="263525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400" dirty="0">
                <a:latin typeface="Aptos Black" panose="020B0004020202020204" pitchFamily="34" charset="0"/>
              </a:rPr>
              <a:t>MAKE</a:t>
            </a:r>
            <a:r>
              <a:rPr lang="en-US" sz="1400" spc="-3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A</a:t>
            </a:r>
            <a:r>
              <a:rPr lang="en-US" sz="1400" spc="-3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FINDING –</a:t>
            </a:r>
            <a:r>
              <a:rPr lang="en-US" sz="1400" spc="-3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IT’S</a:t>
            </a:r>
            <a:r>
              <a:rPr lang="en-US" sz="1400" spc="-1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THE</a:t>
            </a:r>
            <a:r>
              <a:rPr lang="en-US" sz="1400" spc="-20" dirty="0">
                <a:latin typeface="Aptos Black" panose="020B0004020202020204" pitchFamily="34" charset="0"/>
              </a:rPr>
              <a:t> JOB!</a:t>
            </a:r>
            <a:endParaRPr lang="en-US" sz="1400" dirty="0">
              <a:latin typeface="Aptos Black" panose="020B0004020202020204" pitchFamily="34" charset="0"/>
            </a:endParaRPr>
          </a:p>
          <a:p>
            <a:pPr marL="263525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400" dirty="0">
                <a:latin typeface="Aptos Black" panose="020B0004020202020204" pitchFamily="34" charset="0"/>
              </a:rPr>
              <a:t>MAKE</a:t>
            </a:r>
            <a:r>
              <a:rPr lang="en-US" sz="1400" spc="-40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RECOMMENDATION</a:t>
            </a:r>
            <a:r>
              <a:rPr lang="en-US" sz="1400" spc="-2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OF</a:t>
            </a:r>
            <a:r>
              <a:rPr lang="en-US" sz="1400" spc="-35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SANCTIONS</a:t>
            </a:r>
            <a:endParaRPr lang="en-US" sz="1400" dirty="0">
              <a:latin typeface="Aptos Black" panose="020B0004020202020204" pitchFamily="34" charset="0"/>
            </a:endParaRPr>
          </a:p>
          <a:p>
            <a:pPr marL="263525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400" dirty="0">
                <a:latin typeface="Aptos Black" panose="020B0004020202020204" pitchFamily="34" charset="0"/>
              </a:rPr>
              <a:t>WRITE</a:t>
            </a:r>
            <a:r>
              <a:rPr lang="en-US" sz="1400" spc="-1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AN</a:t>
            </a:r>
            <a:r>
              <a:rPr lang="en-US" sz="1400" spc="-5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OUTCOME</a:t>
            </a:r>
            <a:endParaRPr lang="en-US" sz="1400" dirty="0">
              <a:latin typeface="Aptos Black" panose="020B0004020202020204" pitchFamily="34" charset="0"/>
            </a:endParaRPr>
          </a:p>
          <a:p>
            <a:pPr marL="766445" lvl="1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766445" algn="l"/>
              </a:tabLst>
            </a:pPr>
            <a:r>
              <a:rPr lang="en-US" sz="1400" spc="-10" dirty="0">
                <a:latin typeface="Aptos Black" panose="020B0004020202020204" pitchFamily="34" charset="0"/>
              </a:rPr>
              <a:t>STATING THE RATIONALE FOR THE WEIGHING OF EVIDENCE AND ANY CREDIBILITY FINDINGS</a:t>
            </a:r>
          </a:p>
          <a:p>
            <a:pPr marL="766445" lvl="1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766445" algn="l"/>
              </a:tabLst>
            </a:pPr>
            <a:r>
              <a:rPr lang="en-US" sz="1400" spc="-10" dirty="0">
                <a:latin typeface="Aptos Black" panose="020B0004020202020204" pitchFamily="34" charset="0"/>
              </a:rPr>
              <a:t>IMPORTANCE</a:t>
            </a:r>
            <a:r>
              <a:rPr lang="en-US" sz="1400" spc="-4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OF</a:t>
            </a:r>
            <a:r>
              <a:rPr lang="en-US" sz="1400" spc="-15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ACCOUNTABILITY</a:t>
            </a:r>
            <a:r>
              <a:rPr lang="en-US" sz="1400" spc="-4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FOR</a:t>
            </a:r>
            <a:r>
              <a:rPr lang="en-US" sz="1400" spc="-20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INDIVIDUALS</a:t>
            </a:r>
            <a:r>
              <a:rPr lang="en-US" sz="1400" spc="-3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FOUND</a:t>
            </a:r>
            <a:r>
              <a:rPr lang="en-US" sz="1400" spc="-1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TO</a:t>
            </a:r>
            <a:r>
              <a:rPr lang="en-US" sz="1400" spc="-4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HAVE</a:t>
            </a:r>
            <a:r>
              <a:rPr lang="en-US" sz="1400" spc="-1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COMMITTED</a:t>
            </a:r>
            <a:r>
              <a:rPr lang="en-US" sz="1400" spc="-30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SEXUAL</a:t>
            </a:r>
            <a:r>
              <a:rPr lang="en-US" sz="1400" spc="-50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VIOLENCE</a:t>
            </a:r>
            <a:endParaRPr lang="en-US" sz="1400" dirty="0">
              <a:latin typeface="Aptos Black" panose="020B0004020202020204" pitchFamily="34" charset="0"/>
            </a:endParaRPr>
          </a:p>
          <a:p>
            <a:pPr marL="766445" lvl="1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766445" algn="l"/>
              </a:tabLst>
            </a:pPr>
            <a:r>
              <a:rPr lang="en-US" sz="1400" dirty="0">
                <a:latin typeface="Aptos Black" panose="020B0004020202020204" pitchFamily="34" charset="0"/>
              </a:rPr>
              <a:t>NEED</a:t>
            </a:r>
            <a:r>
              <a:rPr lang="en-US" sz="1400" spc="-5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FOR</a:t>
            </a:r>
            <a:r>
              <a:rPr lang="en-US" sz="1400" spc="-2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REMEDIAL</a:t>
            </a:r>
            <a:r>
              <a:rPr lang="en-US" sz="1400" spc="-55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ACTIONS</a:t>
            </a:r>
            <a:r>
              <a:rPr lang="en-US" sz="1400" spc="-4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FOR</a:t>
            </a:r>
            <a:r>
              <a:rPr lang="en-US" sz="1400" spc="-2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THE</a:t>
            </a:r>
            <a:r>
              <a:rPr lang="en-US" sz="1400" spc="-35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PERPETRATOR,</a:t>
            </a:r>
            <a:r>
              <a:rPr lang="en-US" sz="1400" spc="-55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COMPLAINANT,</a:t>
            </a:r>
            <a:r>
              <a:rPr lang="en-US" sz="1400" spc="-50" dirty="0">
                <a:latin typeface="Aptos Black" panose="020B0004020202020204" pitchFamily="34" charset="0"/>
              </a:rPr>
              <a:t> </a:t>
            </a:r>
            <a:r>
              <a:rPr lang="en-US" sz="1400" dirty="0">
                <a:latin typeface="Aptos Black" panose="020B0004020202020204" pitchFamily="34" charset="0"/>
              </a:rPr>
              <a:t>AND</a:t>
            </a:r>
            <a:r>
              <a:rPr lang="en-US" sz="1400" spc="-25" dirty="0">
                <a:latin typeface="Aptos Black" panose="020B0004020202020204" pitchFamily="34" charset="0"/>
              </a:rPr>
              <a:t> UNIVERSITY</a:t>
            </a:r>
            <a:r>
              <a:rPr lang="en-US" sz="1400" spc="-45" dirty="0"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latin typeface="Aptos Black" panose="020B0004020202020204" pitchFamily="34" charset="0"/>
              </a:rPr>
              <a:t>COMMUNITY</a:t>
            </a:r>
            <a:endParaRPr lang="en-US" sz="1400" dirty="0">
              <a:latin typeface="Aptos Black" panose="020B00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41FAA6D-0046-4A2F-8E6E-21A4842EC6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58400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rcRect l="40868" r="2942"/>
          <a:stretch/>
        </p:blipFill>
        <p:spPr>
          <a:xfrm>
            <a:off x="20" y="-21894"/>
            <a:ext cx="3738726" cy="777239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62E3E11F-3694-4A25-A6CA-2EC311F18B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889468" y="-14591"/>
            <a:ext cx="2148627" cy="7808885"/>
            <a:chOff x="2199787" y="-12875"/>
            <a:chExt cx="2679011" cy="6890194"/>
          </a:xfrm>
        </p:grpSpPr>
        <p:sp useBgFill="1">
          <p:nvSpPr>
            <p:cNvPr id="12" name="Rectangle 19">
              <a:extLst>
                <a:ext uri="{FF2B5EF4-FFF2-40B4-BE49-F238E27FC236}">
                  <a16:creationId xmlns:a16="http://schemas.microsoft.com/office/drawing/2014/main" id="{80D1B0BD-8DCD-47A1-96F6-2C225035A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199787" y="-12875"/>
              <a:ext cx="2679011" cy="5301468"/>
            </a:xfrm>
            <a:custGeom>
              <a:avLst/>
              <a:gdLst>
                <a:gd name="connsiteX0" fmla="*/ 0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0 w 2570017"/>
                <a:gd name="connsiteY4" fmla="*/ 0 h 2554287"/>
                <a:gd name="connsiteX0" fmla="*/ 904009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904009 w 2570017"/>
                <a:gd name="connsiteY4" fmla="*/ 0 h 2554287"/>
                <a:gd name="connsiteX0" fmla="*/ 644236 w 2570017"/>
                <a:gd name="connsiteY0" fmla="*/ 10391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44236 w 2570017"/>
                <a:gd name="connsiteY4" fmla="*/ 10391 h 2554287"/>
                <a:gd name="connsiteX0" fmla="*/ 633845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33845 w 2570017"/>
                <a:gd name="connsiteY4" fmla="*/ 0 h 2554287"/>
                <a:gd name="connsiteX0" fmla="*/ 675409 w 2611581"/>
                <a:gd name="connsiteY0" fmla="*/ 0 h 2554287"/>
                <a:gd name="connsiteX1" fmla="*/ 2611581 w 2611581"/>
                <a:gd name="connsiteY1" fmla="*/ 0 h 2554287"/>
                <a:gd name="connsiteX2" fmla="*/ 2611581 w 2611581"/>
                <a:gd name="connsiteY2" fmla="*/ 2554287 h 2554287"/>
                <a:gd name="connsiteX3" fmla="*/ 0 w 2611581"/>
                <a:gd name="connsiteY3" fmla="*/ 2554287 h 2554287"/>
                <a:gd name="connsiteX4" fmla="*/ 675409 w 2611581"/>
                <a:gd name="connsiteY4" fmla="*/ 0 h 2554287"/>
                <a:gd name="connsiteX0" fmla="*/ 650979 w 2587151"/>
                <a:gd name="connsiteY0" fmla="*/ 0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650979 w 2587151"/>
                <a:gd name="connsiteY4" fmla="*/ 0 h 2554287"/>
                <a:gd name="connsiteX0" fmla="*/ 730379 w 2587151"/>
                <a:gd name="connsiteY0" fmla="*/ 5692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730379 w 2587151"/>
                <a:gd name="connsiteY4" fmla="*/ 5692 h 2554287"/>
                <a:gd name="connsiteX0" fmla="*/ 864750 w 2587151"/>
                <a:gd name="connsiteY0" fmla="*/ 2847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64750 w 2587151"/>
                <a:gd name="connsiteY4" fmla="*/ 2847 h 2554287"/>
                <a:gd name="connsiteX0" fmla="*/ 883073 w 2587151"/>
                <a:gd name="connsiteY0" fmla="*/ 1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83073 w 2587151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5750 h 2565670"/>
                <a:gd name="connsiteX4" fmla="*/ 895288 w 2611581"/>
                <a:gd name="connsiteY4" fmla="*/ 1 h 2565670"/>
                <a:gd name="connsiteX0" fmla="*/ 1544433 w 3260726"/>
                <a:gd name="connsiteY0" fmla="*/ 1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1544433 w 3260726"/>
                <a:gd name="connsiteY4" fmla="*/ 1 h 2565670"/>
                <a:gd name="connsiteX0" fmla="*/ 921784 w 3260726"/>
                <a:gd name="connsiteY0" fmla="*/ 12347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3260726"/>
                <a:gd name="connsiteY0" fmla="*/ 12347 h 2565670"/>
                <a:gd name="connsiteX1" fmla="*/ 2321160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2322228"/>
                <a:gd name="connsiteY0" fmla="*/ 12347 h 2565670"/>
                <a:gd name="connsiteX1" fmla="*/ 2321160 w 2322228"/>
                <a:gd name="connsiteY1" fmla="*/ 0 h 2565670"/>
                <a:gd name="connsiteX2" fmla="*/ 2320129 w 2322228"/>
                <a:gd name="connsiteY2" fmla="*/ 2565670 h 2565670"/>
                <a:gd name="connsiteX3" fmla="*/ 0 w 2322228"/>
                <a:gd name="connsiteY3" fmla="*/ 2521058 h 2565670"/>
                <a:gd name="connsiteX4" fmla="*/ 921784 w 2322228"/>
                <a:gd name="connsiteY4" fmla="*/ 12347 h 2565670"/>
                <a:gd name="connsiteX0" fmla="*/ 921784 w 2322228"/>
                <a:gd name="connsiteY0" fmla="*/ 0 h 2571841"/>
                <a:gd name="connsiteX1" fmla="*/ 2321160 w 2322228"/>
                <a:gd name="connsiteY1" fmla="*/ 6171 h 2571841"/>
                <a:gd name="connsiteX2" fmla="*/ 2320129 w 2322228"/>
                <a:gd name="connsiteY2" fmla="*/ 2571841 h 2571841"/>
                <a:gd name="connsiteX3" fmla="*/ 0 w 2322228"/>
                <a:gd name="connsiteY3" fmla="*/ 2527229 h 2571841"/>
                <a:gd name="connsiteX4" fmla="*/ 921784 w 2322228"/>
                <a:gd name="connsiteY4" fmla="*/ 0 h 2571841"/>
                <a:gd name="connsiteX0" fmla="*/ 921784 w 2611583"/>
                <a:gd name="connsiteY0" fmla="*/ 0 h 2540977"/>
                <a:gd name="connsiteX1" fmla="*/ 2321160 w 2611583"/>
                <a:gd name="connsiteY1" fmla="*/ 6171 h 2540977"/>
                <a:gd name="connsiteX2" fmla="*/ 2611583 w 2611583"/>
                <a:gd name="connsiteY2" fmla="*/ 2540977 h 2540977"/>
                <a:gd name="connsiteX3" fmla="*/ 0 w 2611583"/>
                <a:gd name="connsiteY3" fmla="*/ 2527229 h 2540977"/>
                <a:gd name="connsiteX4" fmla="*/ 921784 w 2611583"/>
                <a:gd name="connsiteY4" fmla="*/ 0 h 2540977"/>
                <a:gd name="connsiteX0" fmla="*/ 921784 w 2611583"/>
                <a:gd name="connsiteY0" fmla="*/ 2 h 2540979"/>
                <a:gd name="connsiteX1" fmla="*/ 2572870 w 2611583"/>
                <a:gd name="connsiteY1" fmla="*/ 0 h 2540979"/>
                <a:gd name="connsiteX2" fmla="*/ 2611583 w 2611583"/>
                <a:gd name="connsiteY2" fmla="*/ 2540979 h 2540979"/>
                <a:gd name="connsiteX3" fmla="*/ 0 w 2611583"/>
                <a:gd name="connsiteY3" fmla="*/ 2527231 h 2540979"/>
                <a:gd name="connsiteX4" fmla="*/ 921784 w 2611583"/>
                <a:gd name="connsiteY4" fmla="*/ 2 h 2540979"/>
                <a:gd name="connsiteX0" fmla="*/ 921784 w 2705467"/>
                <a:gd name="connsiteY0" fmla="*/ 0 h 2540977"/>
                <a:gd name="connsiteX1" fmla="*/ 2705349 w 2705467"/>
                <a:gd name="connsiteY1" fmla="*/ 6171 h 2540977"/>
                <a:gd name="connsiteX2" fmla="*/ 2611583 w 2705467"/>
                <a:gd name="connsiteY2" fmla="*/ 2540977 h 2540977"/>
                <a:gd name="connsiteX3" fmla="*/ 0 w 2705467"/>
                <a:gd name="connsiteY3" fmla="*/ 2527229 h 2540977"/>
                <a:gd name="connsiteX4" fmla="*/ 921784 w 2705467"/>
                <a:gd name="connsiteY4" fmla="*/ 0 h 2540977"/>
                <a:gd name="connsiteX0" fmla="*/ 921784 w 2718702"/>
                <a:gd name="connsiteY0" fmla="*/ 2 h 2540979"/>
                <a:gd name="connsiteX1" fmla="*/ 2718597 w 2718702"/>
                <a:gd name="connsiteY1" fmla="*/ 0 h 2540979"/>
                <a:gd name="connsiteX2" fmla="*/ 2611583 w 2718702"/>
                <a:gd name="connsiteY2" fmla="*/ 2540979 h 2540979"/>
                <a:gd name="connsiteX3" fmla="*/ 0 w 2718702"/>
                <a:gd name="connsiteY3" fmla="*/ 2527231 h 2540979"/>
                <a:gd name="connsiteX4" fmla="*/ 921784 w 2718702"/>
                <a:gd name="connsiteY4" fmla="*/ 2 h 2540979"/>
                <a:gd name="connsiteX0" fmla="*/ 921784 w 2679012"/>
                <a:gd name="connsiteY0" fmla="*/ 0 h 2540977"/>
                <a:gd name="connsiteX1" fmla="*/ 2678853 w 2679012"/>
                <a:gd name="connsiteY1" fmla="*/ 6171 h 2540977"/>
                <a:gd name="connsiteX2" fmla="*/ 2611583 w 2679012"/>
                <a:gd name="connsiteY2" fmla="*/ 2540977 h 2540977"/>
                <a:gd name="connsiteX3" fmla="*/ 0 w 2679012"/>
                <a:gd name="connsiteY3" fmla="*/ 2527229 h 2540977"/>
                <a:gd name="connsiteX4" fmla="*/ 921784 w 2679012"/>
                <a:gd name="connsiteY4" fmla="*/ 0 h 254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79012" h="2540977">
                  <a:moveTo>
                    <a:pt x="921784" y="0"/>
                  </a:moveTo>
                  <a:lnTo>
                    <a:pt x="2678853" y="6171"/>
                  </a:lnTo>
                  <a:cubicBezTo>
                    <a:pt x="2682925" y="861394"/>
                    <a:pt x="2607511" y="1685754"/>
                    <a:pt x="2611583" y="2540977"/>
                  </a:cubicBezTo>
                  <a:lnTo>
                    <a:pt x="0" y="2527229"/>
                  </a:lnTo>
                  <a:lnTo>
                    <a:pt x="921784" y="0"/>
                  </a:lnTo>
                  <a:close/>
                </a:path>
              </a:pathLst>
            </a:custGeom>
            <a:blipFill rotWithShape="0">
              <a:blip r:embed="rId3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14598" r="-265621" b="-28686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 useBgFill="1">
          <p:nvSpPr>
            <p:cNvPr id="13" name="Rectangle 20">
              <a:extLst>
                <a:ext uri="{FF2B5EF4-FFF2-40B4-BE49-F238E27FC236}">
                  <a16:creationId xmlns:a16="http://schemas.microsoft.com/office/drawing/2014/main" id="{24A95C9A-B923-432F-9745-6446EF8D5B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211875" y="5257482"/>
              <a:ext cx="2586931" cy="1619837"/>
            </a:xfrm>
            <a:custGeom>
              <a:avLst/>
              <a:gdLst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0 w 2611581"/>
                <a:gd name="connsiteY3" fmla="*/ 4303713 h 4303713"/>
                <a:gd name="connsiteX4" fmla="*/ 0 w 2611581"/>
                <a:gd name="connsiteY4" fmla="*/ 0 h 4303713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693718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963882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213264 w 2611581"/>
                <a:gd name="connsiteY3" fmla="*/ 4293322 h 4303713"/>
                <a:gd name="connsiteX4" fmla="*/ 0 w 2611581"/>
                <a:gd name="connsiteY4" fmla="*/ 0 h 4303713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171701 w 2611581"/>
                <a:gd name="connsiteY3" fmla="*/ 3638695 h 4303713"/>
                <a:gd name="connsiteX4" fmla="*/ 0 w 2611581"/>
                <a:gd name="connsiteY4" fmla="*/ 0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81054 w 2720934"/>
                <a:gd name="connsiteY3" fmla="*/ 3638695 h 4303713"/>
                <a:gd name="connsiteX4" fmla="*/ 0 w 2720934"/>
                <a:gd name="connsiteY4" fmla="*/ 268283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64231 w 2720934"/>
                <a:gd name="connsiteY3" fmla="*/ 3717600 h 4303713"/>
                <a:gd name="connsiteX4" fmla="*/ 0 w 2720934"/>
                <a:gd name="connsiteY4" fmla="*/ 268283 h 4303713"/>
                <a:gd name="connsiteX0" fmla="*/ 0 w 2720934"/>
                <a:gd name="connsiteY0" fmla="*/ 268283 h 4335275"/>
                <a:gd name="connsiteX1" fmla="*/ 2720934 w 2720934"/>
                <a:gd name="connsiteY1" fmla="*/ 0 h 4335275"/>
                <a:gd name="connsiteX2" fmla="*/ 2653639 w 2720934"/>
                <a:gd name="connsiteY2" fmla="*/ 4335275 h 4335275"/>
                <a:gd name="connsiteX3" fmla="*/ 2264231 w 2720934"/>
                <a:gd name="connsiteY3" fmla="*/ 3717600 h 4335275"/>
                <a:gd name="connsiteX4" fmla="*/ 0 w 2720934"/>
                <a:gd name="connsiteY4" fmla="*/ 268283 h 4335275"/>
                <a:gd name="connsiteX0" fmla="*/ 0 w 2737757"/>
                <a:gd name="connsiteY0" fmla="*/ 236721 h 4335275"/>
                <a:gd name="connsiteX1" fmla="*/ 2737757 w 2737757"/>
                <a:gd name="connsiteY1" fmla="*/ 0 h 4335275"/>
                <a:gd name="connsiteX2" fmla="*/ 2670462 w 2737757"/>
                <a:gd name="connsiteY2" fmla="*/ 4335275 h 4335275"/>
                <a:gd name="connsiteX3" fmla="*/ 2281054 w 2737757"/>
                <a:gd name="connsiteY3" fmla="*/ 3717600 h 4335275"/>
                <a:gd name="connsiteX4" fmla="*/ 0 w 2737757"/>
                <a:gd name="connsiteY4" fmla="*/ 236721 h 4335275"/>
                <a:gd name="connsiteX0" fmla="*/ 0 w 2729346"/>
                <a:gd name="connsiteY0" fmla="*/ 0 h 4098554"/>
                <a:gd name="connsiteX1" fmla="*/ 2729346 w 2729346"/>
                <a:gd name="connsiteY1" fmla="*/ 126250 h 4098554"/>
                <a:gd name="connsiteX2" fmla="*/ 2670462 w 2729346"/>
                <a:gd name="connsiteY2" fmla="*/ 4098554 h 4098554"/>
                <a:gd name="connsiteX3" fmla="*/ 2281054 w 2729346"/>
                <a:gd name="connsiteY3" fmla="*/ 3480879 h 4098554"/>
                <a:gd name="connsiteX4" fmla="*/ 0 w 2729346"/>
                <a:gd name="connsiteY4" fmla="*/ 0 h 4098554"/>
                <a:gd name="connsiteX0" fmla="*/ 0 w 2720934"/>
                <a:gd name="connsiteY0" fmla="*/ 0 h 4098554"/>
                <a:gd name="connsiteX1" fmla="*/ 2720934 w 2720934"/>
                <a:gd name="connsiteY1" fmla="*/ 31562 h 4098554"/>
                <a:gd name="connsiteX2" fmla="*/ 2670462 w 2720934"/>
                <a:gd name="connsiteY2" fmla="*/ 4098554 h 4098554"/>
                <a:gd name="connsiteX3" fmla="*/ 2281054 w 2720934"/>
                <a:gd name="connsiteY3" fmla="*/ 3480879 h 4098554"/>
                <a:gd name="connsiteX4" fmla="*/ 0 w 2720934"/>
                <a:gd name="connsiteY4" fmla="*/ 0 h 4098554"/>
                <a:gd name="connsiteX0" fmla="*/ 0 w 2720934"/>
                <a:gd name="connsiteY0" fmla="*/ 15782 h 4114336"/>
                <a:gd name="connsiteX1" fmla="*/ 2720934 w 2720934"/>
                <a:gd name="connsiteY1" fmla="*/ 0 h 4114336"/>
                <a:gd name="connsiteX2" fmla="*/ 2670462 w 2720934"/>
                <a:gd name="connsiteY2" fmla="*/ 4114336 h 4114336"/>
                <a:gd name="connsiteX3" fmla="*/ 2281054 w 2720934"/>
                <a:gd name="connsiteY3" fmla="*/ 3496661 h 4114336"/>
                <a:gd name="connsiteX4" fmla="*/ 0 w 2720934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80409 w 2820289"/>
                <a:gd name="connsiteY3" fmla="*/ 3496661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3972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3721149"/>
                <a:gd name="connsiteY0" fmla="*/ 0 h 4269703"/>
                <a:gd name="connsiteX1" fmla="*/ 3721149 w 3721149"/>
                <a:gd name="connsiteY1" fmla="*/ 155367 h 4269703"/>
                <a:gd name="connsiteX2" fmla="*/ 3664832 w 3721149"/>
                <a:gd name="connsiteY2" fmla="*/ 4269703 h 4269703"/>
                <a:gd name="connsiteX3" fmla="*/ 3263736 w 3721149"/>
                <a:gd name="connsiteY3" fmla="*/ 3673347 h 4269703"/>
                <a:gd name="connsiteX4" fmla="*/ 0 w 3721149"/>
                <a:gd name="connsiteY4" fmla="*/ 0 h 4269703"/>
                <a:gd name="connsiteX0" fmla="*/ 0 w 3721149"/>
                <a:gd name="connsiteY0" fmla="*/ 0 h 4289488"/>
                <a:gd name="connsiteX1" fmla="*/ 3721149 w 3721149"/>
                <a:gd name="connsiteY1" fmla="*/ 155367 h 4289488"/>
                <a:gd name="connsiteX2" fmla="*/ 3664832 w 3721149"/>
                <a:gd name="connsiteY2" fmla="*/ 4269703 h 4289488"/>
                <a:gd name="connsiteX3" fmla="*/ 1705997 w 3721149"/>
                <a:gd name="connsiteY3" fmla="*/ 4289488 h 4289488"/>
                <a:gd name="connsiteX4" fmla="*/ 0 w 3721149"/>
                <a:gd name="connsiteY4" fmla="*/ 0 h 4289488"/>
                <a:gd name="connsiteX0" fmla="*/ 0 w 3664846"/>
                <a:gd name="connsiteY0" fmla="*/ 15785 h 4305273"/>
                <a:gd name="connsiteX1" fmla="*/ 3664846 w 3664846"/>
                <a:gd name="connsiteY1" fmla="*/ 0 h 4305273"/>
                <a:gd name="connsiteX2" fmla="*/ 3664832 w 3664846"/>
                <a:gd name="connsiteY2" fmla="*/ 4285488 h 4305273"/>
                <a:gd name="connsiteX3" fmla="*/ 1705997 w 3664846"/>
                <a:gd name="connsiteY3" fmla="*/ 4305273 h 4305273"/>
                <a:gd name="connsiteX4" fmla="*/ 0 w 3664846"/>
                <a:gd name="connsiteY4" fmla="*/ 15785 h 4305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64846" h="4305273">
                  <a:moveTo>
                    <a:pt x="0" y="15785"/>
                  </a:moveTo>
                  <a:lnTo>
                    <a:pt x="3664846" y="0"/>
                  </a:lnTo>
                  <a:cubicBezTo>
                    <a:pt x="3664841" y="1428496"/>
                    <a:pt x="3664837" y="2856992"/>
                    <a:pt x="3664832" y="4285488"/>
                  </a:cubicBezTo>
                  <a:lnTo>
                    <a:pt x="1705997" y="4305273"/>
                  </a:lnTo>
                  <a:lnTo>
                    <a:pt x="0" y="15785"/>
                  </a:lnTo>
                  <a:close/>
                </a:path>
              </a:pathLst>
            </a:custGeom>
            <a:blipFill rotWithShape="0">
              <a:blip r:embed="rId3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63116" t="-323529" r="-398251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ECD1690-220A-4E9A-8B42-6231686EA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47505" y="0"/>
            <a:ext cx="2010371" cy="7772401"/>
            <a:chOff x="1320800" y="0"/>
            <a:chExt cx="2436813" cy="6858001"/>
          </a:xfrm>
        </p:grpSpPr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806DE5A7-D018-46AF-BDF7-6CDCC6C3F4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43AE4CE0-B238-4049-B45D-71494D7777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3BB59F37-4598-48D0-9D73-9F329F8829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37017D10-4E71-48C1-AD3D-C35CFF6B3E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ED5EA6CC-320E-4952-AF54-24697E7F9A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8AE947FD-5039-485D-B8C4-761C15A958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8979" y="777240"/>
            <a:ext cx="6060360" cy="1602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defTabSz="457200"/>
            <a:r>
              <a:rPr lang="en-US" sz="4000" b="1" u="sng" spc="45" dirty="0">
                <a:latin typeface="Aptos Black" panose="020B0004020202020204" pitchFamily="34" charset="0"/>
              </a:rPr>
              <a:t>TYPES</a:t>
            </a:r>
            <a:r>
              <a:rPr lang="en-US" sz="4000" b="1" u="sng" spc="-25" dirty="0">
                <a:latin typeface="Aptos Black" panose="020B0004020202020204" pitchFamily="34" charset="0"/>
              </a:rPr>
              <a:t> </a:t>
            </a:r>
            <a:r>
              <a:rPr lang="en-US" sz="4000" b="1" u="sng" dirty="0">
                <a:latin typeface="Aptos Black" panose="020B0004020202020204" pitchFamily="34" charset="0"/>
              </a:rPr>
              <a:t>OF</a:t>
            </a:r>
            <a:r>
              <a:rPr lang="en-US" sz="4000" b="1" u="sng" spc="25" dirty="0">
                <a:latin typeface="Aptos Black" panose="020B0004020202020204" pitchFamily="34" charset="0"/>
              </a:rPr>
              <a:t> </a:t>
            </a:r>
            <a:r>
              <a:rPr lang="en-US" sz="4000" b="1" u="sng" spc="-10" dirty="0">
                <a:latin typeface="Aptos Black" panose="020B0004020202020204" pitchFamily="34" charset="0"/>
              </a:rPr>
              <a:t>EVIDENCE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99400" y="1828800"/>
            <a:ext cx="5590593" cy="47345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63525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300" spc="-20" dirty="0">
                <a:latin typeface="Aptos Black" panose="020B0004020202020204" pitchFamily="34" charset="0"/>
              </a:rPr>
              <a:t>STATEMENTS</a:t>
            </a:r>
            <a:r>
              <a:rPr lang="en-US" sz="1300" spc="-40" dirty="0">
                <a:latin typeface="Aptos Black" panose="020B0004020202020204" pitchFamily="34" charset="0"/>
              </a:rPr>
              <a:t> </a:t>
            </a:r>
            <a:r>
              <a:rPr lang="en-US" sz="1300" dirty="0">
                <a:latin typeface="Aptos Black" panose="020B0004020202020204" pitchFamily="34" charset="0"/>
              </a:rPr>
              <a:t>OF</a:t>
            </a:r>
            <a:r>
              <a:rPr lang="en-US" sz="1300" spc="-15" dirty="0">
                <a:latin typeface="Aptos Black" panose="020B0004020202020204" pitchFamily="34" charset="0"/>
              </a:rPr>
              <a:t> </a:t>
            </a:r>
            <a:r>
              <a:rPr lang="en-US" sz="1300" dirty="0">
                <a:latin typeface="Aptos Black" panose="020B0004020202020204" pitchFamily="34" charset="0"/>
              </a:rPr>
              <a:t>THE</a:t>
            </a:r>
            <a:r>
              <a:rPr lang="en-US" sz="1300" spc="-25" dirty="0">
                <a:latin typeface="Aptos Black" panose="020B0004020202020204" pitchFamily="34" charset="0"/>
              </a:rPr>
              <a:t> </a:t>
            </a:r>
            <a:r>
              <a:rPr lang="en-US" sz="1300" spc="-10" dirty="0">
                <a:latin typeface="Aptos Black" panose="020B0004020202020204" pitchFamily="34" charset="0"/>
              </a:rPr>
              <a:t>PARTIES</a:t>
            </a:r>
            <a:endParaRPr lang="en-US" sz="1300" dirty="0">
              <a:latin typeface="Aptos Black" panose="020B0004020202020204" pitchFamily="34" charset="0"/>
            </a:endParaRPr>
          </a:p>
          <a:p>
            <a:pPr marL="263525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300" spc="-20" dirty="0">
                <a:latin typeface="Aptos Black" panose="020B0004020202020204" pitchFamily="34" charset="0"/>
              </a:rPr>
              <a:t>STATEMENTS</a:t>
            </a:r>
            <a:r>
              <a:rPr lang="en-US" sz="1300" spc="-40" dirty="0">
                <a:latin typeface="Aptos Black" panose="020B0004020202020204" pitchFamily="34" charset="0"/>
              </a:rPr>
              <a:t> </a:t>
            </a:r>
            <a:r>
              <a:rPr lang="en-US" sz="1300" dirty="0">
                <a:latin typeface="Aptos Black" panose="020B0004020202020204" pitchFamily="34" charset="0"/>
              </a:rPr>
              <a:t>OF</a:t>
            </a:r>
            <a:r>
              <a:rPr lang="en-US" sz="1300" spc="-20" dirty="0">
                <a:latin typeface="Aptos Black" panose="020B0004020202020204" pitchFamily="34" charset="0"/>
              </a:rPr>
              <a:t> </a:t>
            </a:r>
            <a:r>
              <a:rPr lang="en-US" sz="1300" spc="-10" dirty="0">
                <a:latin typeface="Aptos Black" panose="020B0004020202020204" pitchFamily="34" charset="0"/>
              </a:rPr>
              <a:t>WITNESSES</a:t>
            </a:r>
            <a:endParaRPr lang="en-US" sz="1300" dirty="0">
              <a:latin typeface="Aptos Black" panose="020B0004020202020204" pitchFamily="34" charset="0"/>
            </a:endParaRPr>
          </a:p>
          <a:p>
            <a:pPr marL="263525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300" dirty="0">
                <a:latin typeface="Aptos Black" panose="020B0004020202020204" pitchFamily="34" charset="0"/>
              </a:rPr>
              <a:t>PHYSICAL</a:t>
            </a:r>
            <a:r>
              <a:rPr lang="en-US" sz="1300" spc="-85" dirty="0">
                <a:latin typeface="Aptos Black" panose="020B0004020202020204" pitchFamily="34" charset="0"/>
              </a:rPr>
              <a:t> </a:t>
            </a:r>
            <a:r>
              <a:rPr lang="en-US" sz="1300" spc="-10" dirty="0">
                <a:latin typeface="Aptos Black" panose="020B0004020202020204" pitchFamily="34" charset="0"/>
              </a:rPr>
              <a:t>EVIDENCE</a:t>
            </a:r>
            <a:endParaRPr lang="en-US" sz="1300" dirty="0">
              <a:latin typeface="Aptos Black" panose="020B0004020202020204" pitchFamily="34" charset="0"/>
            </a:endParaRPr>
          </a:p>
          <a:p>
            <a:pPr marL="263525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300" dirty="0">
                <a:latin typeface="Aptos Black" panose="020B0004020202020204" pitchFamily="34" charset="0"/>
              </a:rPr>
              <a:t>MEDICAL</a:t>
            </a:r>
            <a:r>
              <a:rPr lang="en-US" sz="1300" spc="-60" dirty="0">
                <a:latin typeface="Aptos Black" panose="020B0004020202020204" pitchFamily="34" charset="0"/>
              </a:rPr>
              <a:t> </a:t>
            </a:r>
            <a:r>
              <a:rPr lang="en-US" sz="1300" spc="-10" dirty="0">
                <a:latin typeface="Aptos Black" panose="020B0004020202020204" pitchFamily="34" charset="0"/>
              </a:rPr>
              <a:t>EVIDENCE</a:t>
            </a:r>
            <a:endParaRPr lang="en-US" sz="1300" dirty="0">
              <a:latin typeface="Aptos Black" panose="020B0004020202020204" pitchFamily="34" charset="0"/>
            </a:endParaRPr>
          </a:p>
          <a:p>
            <a:pPr marL="720725" lvl="1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300" spc="-20" dirty="0">
                <a:latin typeface="Aptos Black" panose="020B0004020202020204" pitchFamily="34" charset="0"/>
              </a:rPr>
              <a:t>(ONLY</a:t>
            </a:r>
            <a:r>
              <a:rPr lang="en-US" sz="1300" spc="-35" dirty="0">
                <a:latin typeface="Aptos Black" panose="020B0004020202020204" pitchFamily="34" charset="0"/>
              </a:rPr>
              <a:t> </a:t>
            </a:r>
            <a:r>
              <a:rPr lang="en-US" sz="1300" dirty="0">
                <a:latin typeface="Aptos Black" panose="020B0004020202020204" pitchFamily="34" charset="0"/>
              </a:rPr>
              <a:t>CONSIDERED</a:t>
            </a:r>
            <a:r>
              <a:rPr lang="en-US" sz="1300" spc="-30" dirty="0">
                <a:latin typeface="Aptos Black" panose="020B0004020202020204" pitchFamily="34" charset="0"/>
              </a:rPr>
              <a:t> </a:t>
            </a:r>
            <a:r>
              <a:rPr lang="en-US" sz="1300" dirty="0">
                <a:latin typeface="Aptos Black" panose="020B0004020202020204" pitchFamily="34" charset="0"/>
              </a:rPr>
              <a:t>IF</a:t>
            </a:r>
            <a:r>
              <a:rPr lang="en-US" sz="1300" spc="-30" dirty="0">
                <a:latin typeface="Aptos Black" panose="020B0004020202020204" pitchFamily="34" charset="0"/>
              </a:rPr>
              <a:t> </a:t>
            </a:r>
            <a:r>
              <a:rPr lang="en-US" sz="1300" dirty="0">
                <a:latin typeface="Aptos Black" panose="020B0004020202020204" pitchFamily="34" charset="0"/>
              </a:rPr>
              <a:t>WRITTEN</a:t>
            </a:r>
            <a:r>
              <a:rPr lang="en-US" sz="1300" spc="-15" dirty="0">
                <a:latin typeface="Aptos Black" panose="020B0004020202020204" pitchFamily="34" charset="0"/>
              </a:rPr>
              <a:t> </a:t>
            </a:r>
            <a:r>
              <a:rPr lang="en-US" sz="1300" dirty="0">
                <a:latin typeface="Aptos Black" panose="020B0004020202020204" pitchFamily="34" charset="0"/>
              </a:rPr>
              <a:t>CONSENT</a:t>
            </a:r>
            <a:r>
              <a:rPr lang="en-US" sz="1300" spc="-35" dirty="0">
                <a:latin typeface="Aptos Black" panose="020B0004020202020204" pitchFamily="34" charset="0"/>
              </a:rPr>
              <a:t> </a:t>
            </a:r>
            <a:r>
              <a:rPr lang="en-US" sz="1300" dirty="0">
                <a:latin typeface="Aptos Black" panose="020B0004020202020204" pitchFamily="34" charset="0"/>
              </a:rPr>
              <a:t>AND</a:t>
            </a:r>
            <a:r>
              <a:rPr lang="en-US" sz="1300" spc="-30" dirty="0">
                <a:latin typeface="Aptos Black" panose="020B0004020202020204" pitchFamily="34" charset="0"/>
              </a:rPr>
              <a:t> </a:t>
            </a:r>
            <a:r>
              <a:rPr lang="en-US" sz="1300" spc="-10" dirty="0">
                <a:latin typeface="Aptos Black" panose="020B0004020202020204" pitchFamily="34" charset="0"/>
              </a:rPr>
              <a:t>PROVIDED</a:t>
            </a:r>
            <a:r>
              <a:rPr lang="en-US" sz="1300" spc="-30" dirty="0">
                <a:latin typeface="Aptos Black" panose="020B0004020202020204" pitchFamily="34" charset="0"/>
              </a:rPr>
              <a:t> </a:t>
            </a:r>
            <a:r>
              <a:rPr lang="en-US" sz="1300" dirty="0">
                <a:latin typeface="Aptos Black" panose="020B0004020202020204" pitchFamily="34" charset="0"/>
              </a:rPr>
              <a:t>TO</a:t>
            </a:r>
            <a:r>
              <a:rPr lang="en-US" sz="1300" spc="-30" dirty="0">
                <a:latin typeface="Aptos Black" panose="020B0004020202020204" pitchFamily="34" charset="0"/>
              </a:rPr>
              <a:t> </a:t>
            </a:r>
            <a:r>
              <a:rPr lang="en-US" sz="1300" dirty="0">
                <a:latin typeface="Aptos Black" panose="020B0004020202020204" pitchFamily="34" charset="0"/>
              </a:rPr>
              <a:t>BOTH</a:t>
            </a:r>
            <a:r>
              <a:rPr lang="en-US" sz="1300" spc="-45" dirty="0">
                <a:latin typeface="Aptos Black" panose="020B0004020202020204" pitchFamily="34" charset="0"/>
              </a:rPr>
              <a:t> </a:t>
            </a:r>
            <a:r>
              <a:rPr lang="en-US" sz="1300" spc="-10" dirty="0">
                <a:latin typeface="Aptos Black" panose="020B0004020202020204" pitchFamily="34" charset="0"/>
              </a:rPr>
              <a:t>SIDES)</a:t>
            </a:r>
            <a:endParaRPr lang="en-US" sz="1300" dirty="0">
              <a:latin typeface="Aptos Black" panose="020B0004020202020204" pitchFamily="34" charset="0"/>
            </a:endParaRPr>
          </a:p>
          <a:p>
            <a:pPr marL="263525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300" spc="-10" dirty="0">
                <a:latin typeface="Aptos Black" panose="020B0004020202020204" pitchFamily="34" charset="0"/>
              </a:rPr>
              <a:t>CIRCUMSTANTIAL</a:t>
            </a:r>
            <a:r>
              <a:rPr lang="en-US" sz="1300" spc="-55" dirty="0">
                <a:latin typeface="Aptos Black" panose="020B0004020202020204" pitchFamily="34" charset="0"/>
              </a:rPr>
              <a:t> </a:t>
            </a:r>
            <a:r>
              <a:rPr lang="en-US" sz="1300" spc="-10" dirty="0">
                <a:latin typeface="Aptos Black" panose="020B0004020202020204" pitchFamily="34" charset="0"/>
              </a:rPr>
              <a:t>EVIDENCE</a:t>
            </a:r>
            <a:endParaRPr lang="en-US" sz="1300" dirty="0">
              <a:latin typeface="Aptos Black" panose="020B0004020202020204" pitchFamily="34" charset="0"/>
            </a:endParaRPr>
          </a:p>
          <a:p>
            <a:pPr marL="263525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300" spc="-10" dirty="0">
                <a:latin typeface="Aptos Black" panose="020B0004020202020204" pitchFamily="34" charset="0"/>
              </a:rPr>
              <a:t>CHARACTER</a:t>
            </a:r>
            <a:r>
              <a:rPr lang="en-US" sz="1300" spc="-25" dirty="0">
                <a:latin typeface="Aptos Black" panose="020B0004020202020204" pitchFamily="34" charset="0"/>
              </a:rPr>
              <a:t> </a:t>
            </a:r>
            <a:r>
              <a:rPr lang="en-US" sz="1300" spc="-10" dirty="0">
                <a:latin typeface="Aptos Black" panose="020B0004020202020204" pitchFamily="34" charset="0"/>
              </a:rPr>
              <a:t>EVIDENCE</a:t>
            </a:r>
            <a:endParaRPr lang="en-US" sz="1300" dirty="0">
              <a:latin typeface="Aptos Black" panose="020B0004020202020204" pitchFamily="34" charset="0"/>
            </a:endParaRPr>
          </a:p>
          <a:p>
            <a:pPr marL="263525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300" dirty="0">
                <a:latin typeface="Aptos Black" panose="020B0004020202020204" pitchFamily="34" charset="0"/>
              </a:rPr>
              <a:t>PRIOR</a:t>
            </a:r>
            <a:r>
              <a:rPr lang="en-US" sz="1300" spc="-50" dirty="0">
                <a:latin typeface="Aptos Black" panose="020B0004020202020204" pitchFamily="34" charset="0"/>
              </a:rPr>
              <a:t> </a:t>
            </a:r>
            <a:r>
              <a:rPr lang="en-US" sz="1300" dirty="0">
                <a:latin typeface="Aptos Black" panose="020B0004020202020204" pitchFamily="34" charset="0"/>
              </a:rPr>
              <a:t>BAD</a:t>
            </a:r>
            <a:r>
              <a:rPr lang="en-US" sz="1300" spc="-25" dirty="0">
                <a:latin typeface="Aptos Black" panose="020B0004020202020204" pitchFamily="34" charset="0"/>
              </a:rPr>
              <a:t> </a:t>
            </a:r>
            <a:r>
              <a:rPr lang="en-US" sz="1300" spc="-20" dirty="0">
                <a:latin typeface="Aptos Black" panose="020B0004020202020204" pitchFamily="34" charset="0"/>
              </a:rPr>
              <a:t>ACTS</a:t>
            </a:r>
            <a:endParaRPr lang="en-US" sz="1300" dirty="0">
              <a:latin typeface="Aptos Black" panose="020B0004020202020204" pitchFamily="34" charset="0"/>
            </a:endParaRPr>
          </a:p>
          <a:p>
            <a:pPr marL="766445" lvl="1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766445" algn="l"/>
              </a:tabLst>
            </a:pPr>
            <a:r>
              <a:rPr lang="en-US" sz="1300" spc="-10" dirty="0">
                <a:latin typeface="Aptos Black" panose="020B0004020202020204" pitchFamily="34" charset="0"/>
              </a:rPr>
              <a:t>ALLEGATION</a:t>
            </a:r>
            <a:r>
              <a:rPr lang="en-US" sz="1300" spc="-35" dirty="0">
                <a:latin typeface="Aptos Black" panose="020B0004020202020204" pitchFamily="34" charset="0"/>
              </a:rPr>
              <a:t> </a:t>
            </a:r>
            <a:r>
              <a:rPr lang="en-US" sz="1300" spc="-80" dirty="0">
                <a:latin typeface="Aptos Black" panose="020B0004020202020204" pitchFamily="34" charset="0"/>
              </a:rPr>
              <a:t>V.</a:t>
            </a:r>
            <a:r>
              <a:rPr lang="en-US" sz="1300" spc="-50" dirty="0">
                <a:latin typeface="Aptos Black" panose="020B0004020202020204" pitchFamily="34" charset="0"/>
              </a:rPr>
              <a:t> </a:t>
            </a:r>
            <a:r>
              <a:rPr lang="en-US" sz="1300" dirty="0">
                <a:latin typeface="Aptos Black" panose="020B0004020202020204" pitchFamily="34" charset="0"/>
              </a:rPr>
              <a:t>POLICY</a:t>
            </a:r>
            <a:r>
              <a:rPr lang="en-US" sz="1300" spc="-50" dirty="0">
                <a:latin typeface="Aptos Black" panose="020B0004020202020204" pitchFamily="34" charset="0"/>
              </a:rPr>
              <a:t> </a:t>
            </a:r>
            <a:r>
              <a:rPr lang="en-US" sz="1300" spc="-10" dirty="0">
                <a:latin typeface="Aptos Black" panose="020B0004020202020204" pitchFamily="34" charset="0"/>
              </a:rPr>
              <a:t>VIOLATION</a:t>
            </a:r>
            <a:endParaRPr lang="en-US" sz="1300" dirty="0">
              <a:latin typeface="Aptos Black" panose="020B0004020202020204" pitchFamily="34" charset="0"/>
            </a:endParaRPr>
          </a:p>
          <a:p>
            <a:pPr marL="766445" lvl="1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766445" algn="l"/>
              </a:tabLst>
            </a:pPr>
            <a:r>
              <a:rPr lang="en-US" sz="1300" dirty="0">
                <a:latin typeface="Aptos Black" panose="020B0004020202020204" pitchFamily="34" charset="0"/>
              </a:rPr>
              <a:t>PREJUDICIAL</a:t>
            </a:r>
            <a:r>
              <a:rPr lang="en-US" sz="1300" spc="-50" dirty="0">
                <a:latin typeface="Aptos Black" panose="020B0004020202020204" pitchFamily="34" charset="0"/>
              </a:rPr>
              <a:t> </a:t>
            </a:r>
            <a:r>
              <a:rPr lang="en-US" sz="1300" spc="-20" dirty="0">
                <a:latin typeface="Aptos Black" panose="020B0004020202020204" pitchFamily="34" charset="0"/>
              </a:rPr>
              <a:t>IMPACT</a:t>
            </a:r>
            <a:r>
              <a:rPr lang="en-US" sz="1300" spc="-40" dirty="0">
                <a:latin typeface="Aptos Black" panose="020B0004020202020204" pitchFamily="34" charset="0"/>
              </a:rPr>
              <a:t> </a:t>
            </a:r>
            <a:r>
              <a:rPr lang="en-US" sz="1300" dirty="0">
                <a:latin typeface="Aptos Black" panose="020B0004020202020204" pitchFamily="34" charset="0"/>
              </a:rPr>
              <a:t>VS</a:t>
            </a:r>
            <a:r>
              <a:rPr lang="en-US" sz="1300" spc="-25" dirty="0">
                <a:latin typeface="Aptos Black" panose="020B0004020202020204" pitchFamily="34" charset="0"/>
              </a:rPr>
              <a:t> </a:t>
            </a:r>
            <a:r>
              <a:rPr lang="en-US" sz="1300" spc="-20" dirty="0">
                <a:latin typeface="Aptos Black" panose="020B0004020202020204" pitchFamily="34" charset="0"/>
              </a:rPr>
              <a:t>PROBATIVE</a:t>
            </a:r>
            <a:r>
              <a:rPr lang="en-US" sz="1300" spc="-50" dirty="0">
                <a:latin typeface="Aptos Black" panose="020B0004020202020204" pitchFamily="34" charset="0"/>
              </a:rPr>
              <a:t> </a:t>
            </a:r>
            <a:r>
              <a:rPr lang="en-US" sz="1300" spc="-10" dirty="0">
                <a:latin typeface="Aptos Black" panose="020B0004020202020204" pitchFamily="34" charset="0"/>
              </a:rPr>
              <a:t>VALUE</a:t>
            </a:r>
            <a:endParaRPr lang="en-US" sz="1300" dirty="0">
              <a:latin typeface="Aptos Black" panose="020B0004020202020204" pitchFamily="34" charset="0"/>
            </a:endParaRPr>
          </a:p>
          <a:p>
            <a:pPr marL="766445" lvl="1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766445" algn="l"/>
              </a:tabLst>
            </a:pPr>
            <a:r>
              <a:rPr lang="en-US" sz="1300" spc="-25" dirty="0">
                <a:latin typeface="Aptos Black" panose="020B0004020202020204" pitchFamily="34" charset="0"/>
              </a:rPr>
              <a:t>MAY </a:t>
            </a:r>
            <a:r>
              <a:rPr lang="en-US" sz="1300" dirty="0">
                <a:latin typeface="Aptos Black" panose="020B0004020202020204" pitchFamily="34" charset="0"/>
              </a:rPr>
              <a:t>BE</a:t>
            </a:r>
            <a:r>
              <a:rPr lang="en-US" sz="1300" spc="-20" dirty="0">
                <a:latin typeface="Aptos Black" panose="020B0004020202020204" pitchFamily="34" charset="0"/>
              </a:rPr>
              <a:t> </a:t>
            </a:r>
            <a:r>
              <a:rPr lang="en-US" sz="1300" spc="-10" dirty="0">
                <a:latin typeface="Aptos Black" panose="020B0004020202020204" pitchFamily="34" charset="0"/>
              </a:rPr>
              <a:t>RELEVANT</a:t>
            </a:r>
            <a:r>
              <a:rPr lang="en-US" sz="1300" spc="-45" dirty="0">
                <a:latin typeface="Aptos Black" panose="020B0004020202020204" pitchFamily="34" charset="0"/>
              </a:rPr>
              <a:t> </a:t>
            </a:r>
            <a:r>
              <a:rPr lang="en-US" sz="1300" dirty="0">
                <a:latin typeface="Aptos Black" panose="020B0004020202020204" pitchFamily="34" charset="0"/>
              </a:rPr>
              <a:t>IN</a:t>
            </a:r>
            <a:r>
              <a:rPr lang="en-US" sz="1300" spc="-30" dirty="0">
                <a:latin typeface="Aptos Black" panose="020B0004020202020204" pitchFamily="34" charset="0"/>
              </a:rPr>
              <a:t> FACT-</a:t>
            </a:r>
            <a:r>
              <a:rPr lang="en-US" sz="1300" dirty="0">
                <a:latin typeface="Aptos Black" panose="020B0004020202020204" pitchFamily="34" charset="0"/>
              </a:rPr>
              <a:t>FINDING</a:t>
            </a:r>
            <a:r>
              <a:rPr lang="en-US" sz="1300" spc="-55" dirty="0">
                <a:latin typeface="Aptos Black" panose="020B0004020202020204" pitchFamily="34" charset="0"/>
              </a:rPr>
              <a:t> </a:t>
            </a:r>
            <a:r>
              <a:rPr lang="en-US" sz="1300" i="1" dirty="0">
                <a:latin typeface="Aptos Black" panose="020B0004020202020204" pitchFamily="34" charset="0"/>
              </a:rPr>
              <a:t>AND/OR</a:t>
            </a:r>
            <a:r>
              <a:rPr lang="en-US" sz="1300" i="1" spc="-25" dirty="0">
                <a:latin typeface="Aptos Black" panose="020B0004020202020204" pitchFamily="34" charset="0"/>
              </a:rPr>
              <a:t> </a:t>
            </a:r>
            <a:r>
              <a:rPr lang="en-US" sz="1300" dirty="0">
                <a:latin typeface="Aptos Black" panose="020B0004020202020204" pitchFamily="34" charset="0"/>
              </a:rPr>
              <a:t>SANCTION</a:t>
            </a:r>
            <a:r>
              <a:rPr lang="en-US" sz="1300" spc="-60" dirty="0">
                <a:latin typeface="Aptos Black" panose="020B0004020202020204" pitchFamily="34" charset="0"/>
              </a:rPr>
              <a:t> </a:t>
            </a:r>
            <a:r>
              <a:rPr lang="en-US" sz="1300" spc="-10" dirty="0">
                <a:latin typeface="Aptos Black" panose="020B0004020202020204" pitchFamily="34" charset="0"/>
              </a:rPr>
              <a:t>DETERMINATION</a:t>
            </a:r>
            <a:endParaRPr lang="en-US" sz="1300" dirty="0">
              <a:latin typeface="Aptos Black" panose="020B0004020202020204" pitchFamily="34" charset="0"/>
            </a:endParaRPr>
          </a:p>
          <a:p>
            <a:pPr marL="263525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300" dirty="0">
                <a:latin typeface="Aptos Black" panose="020B0004020202020204" pitchFamily="34" charset="0"/>
              </a:rPr>
              <a:t>INCONSISTENT</a:t>
            </a:r>
            <a:r>
              <a:rPr lang="en-US" sz="1300" spc="-35" dirty="0">
                <a:latin typeface="Aptos Black" panose="020B0004020202020204" pitchFamily="34" charset="0"/>
              </a:rPr>
              <a:t> </a:t>
            </a:r>
            <a:r>
              <a:rPr lang="en-US" sz="1300" dirty="0">
                <a:latin typeface="Aptos Black" panose="020B0004020202020204" pitchFamily="34" charset="0"/>
              </a:rPr>
              <a:t>/</a:t>
            </a:r>
            <a:r>
              <a:rPr lang="en-US" sz="1300" spc="-15" dirty="0">
                <a:latin typeface="Aptos Black" panose="020B0004020202020204" pitchFamily="34" charset="0"/>
              </a:rPr>
              <a:t> </a:t>
            </a:r>
            <a:r>
              <a:rPr lang="en-US" sz="1300" spc="-10" dirty="0">
                <a:latin typeface="Aptos Black" panose="020B0004020202020204" pitchFamily="34" charset="0"/>
              </a:rPr>
              <a:t>CONTRADICTORY</a:t>
            </a:r>
            <a:r>
              <a:rPr lang="en-US" sz="1300" spc="-40" dirty="0">
                <a:latin typeface="Aptos Black" panose="020B0004020202020204" pitchFamily="34" charset="0"/>
              </a:rPr>
              <a:t> </a:t>
            </a:r>
            <a:r>
              <a:rPr lang="en-US" sz="1300" spc="-10" dirty="0">
                <a:latin typeface="Aptos Black" panose="020B0004020202020204" pitchFamily="34" charset="0"/>
              </a:rPr>
              <a:t>STATEMENTS</a:t>
            </a:r>
            <a:endParaRPr lang="en-US" sz="1300" dirty="0">
              <a:latin typeface="Aptos Black" panose="020B0004020202020204" pitchFamily="34" charset="0"/>
            </a:endParaRPr>
          </a:p>
          <a:p>
            <a:pPr marL="263525" indent="-25082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63525" algn="l"/>
              </a:tabLst>
            </a:pPr>
            <a:r>
              <a:rPr lang="en-US" sz="1300" spc="-10" dirty="0">
                <a:latin typeface="Aptos Black" panose="020B0004020202020204" pitchFamily="34" charset="0"/>
              </a:rPr>
              <a:t>HEARSAY*</a:t>
            </a:r>
            <a:endParaRPr lang="en-US" sz="1300" dirty="0">
              <a:latin typeface="Aptos Black" panose="020B00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4000">
              <a:schemeClr val="bg1">
                <a:lumMod val="85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9200" y="374969"/>
            <a:ext cx="8470900" cy="69442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u="sng" spc="-10" dirty="0">
                <a:latin typeface="Aptos Black" panose="020B0004020202020204" pitchFamily="34" charset="0"/>
              </a:rPr>
              <a:t>RELEVANCE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532952" y="1676400"/>
            <a:ext cx="8157147" cy="46084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4160" marR="85725" indent="-251460">
              <a:lnSpc>
                <a:spcPct val="120000"/>
              </a:lnSpc>
              <a:spcBef>
                <a:spcPts val="100"/>
              </a:spcBef>
              <a:buClr>
                <a:srgbClr val="B80E0F"/>
              </a:buClr>
              <a:buSzPct val="159090"/>
              <a:buFont typeface="Arial"/>
              <a:buChar char="•"/>
              <a:tabLst>
                <a:tab pos="264160" algn="l"/>
              </a:tabLst>
            </a:pPr>
            <a:r>
              <a:rPr sz="2000" dirty="0">
                <a:latin typeface="Aptos Black" panose="020B0004020202020204" pitchFamily="34" charset="0"/>
                <a:cs typeface="Calibri"/>
              </a:rPr>
              <a:t>EVIDENCE,</a:t>
            </a:r>
            <a:r>
              <a:rPr sz="20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WHETHER</a:t>
            </a:r>
            <a:r>
              <a:rPr sz="20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45" dirty="0">
                <a:latin typeface="Aptos Black" panose="020B0004020202020204" pitchFamily="34" charset="0"/>
                <a:cs typeface="Calibri"/>
              </a:rPr>
              <a:t>INCULPATORY</a:t>
            </a:r>
            <a:r>
              <a:rPr sz="20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OR</a:t>
            </a:r>
            <a:r>
              <a:rPr sz="2000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70" dirty="0">
                <a:latin typeface="Aptos Black" panose="020B0004020202020204" pitchFamily="34" charset="0"/>
                <a:cs typeface="Calibri"/>
              </a:rPr>
              <a:t>EXCULPATORY,</a:t>
            </a:r>
            <a:r>
              <a:rPr sz="20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ON</a:t>
            </a:r>
            <a:r>
              <a:rPr sz="20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WHICH</a:t>
            </a:r>
            <a:r>
              <a:rPr sz="20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2000" spc="-25" dirty="0">
                <a:latin typeface="Aptos Black" panose="020B0004020202020204" pitchFamily="34" charset="0"/>
                <a:cs typeface="Calibri"/>
              </a:rPr>
              <a:t>YOU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WILL</a:t>
            </a:r>
            <a:r>
              <a:rPr sz="2000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30" dirty="0">
                <a:latin typeface="Aptos Black" panose="020B0004020202020204" pitchFamily="34" charset="0"/>
                <a:cs typeface="Calibri"/>
              </a:rPr>
              <a:t>RELY</a:t>
            </a:r>
            <a:r>
              <a:rPr sz="20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IN</a:t>
            </a:r>
            <a:r>
              <a:rPr sz="2000" spc="-7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REACHING</a:t>
            </a:r>
            <a:r>
              <a:rPr sz="20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A</a:t>
            </a:r>
            <a:r>
              <a:rPr sz="2000" spc="-6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0" dirty="0">
                <a:latin typeface="Aptos Black" panose="020B0004020202020204" pitchFamily="34" charset="0"/>
                <a:cs typeface="Calibri"/>
              </a:rPr>
              <a:t>DETERMINATION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REGARDING RESPONSIBILITY</a:t>
            </a:r>
            <a:endParaRPr sz="2000" dirty="0">
              <a:latin typeface="Aptos Black" panose="020B0004020202020204" pitchFamily="34" charset="0"/>
              <a:cs typeface="Calibri"/>
            </a:endParaRPr>
          </a:p>
          <a:p>
            <a:pPr marL="263525" marR="5080" indent="-251460">
              <a:lnSpc>
                <a:spcPct val="120000"/>
              </a:lnSpc>
              <a:spcBef>
                <a:spcPts val="1100"/>
              </a:spcBef>
              <a:buClr>
                <a:srgbClr val="B80E0F"/>
              </a:buClr>
              <a:buSzPct val="159090"/>
              <a:buFont typeface="Arial"/>
              <a:buChar char="•"/>
              <a:tabLst>
                <a:tab pos="263525" algn="l"/>
              </a:tabLst>
            </a:pPr>
            <a:r>
              <a:rPr sz="2000" spc="-20" dirty="0">
                <a:latin typeface="Aptos Black" panose="020B0004020202020204" pitchFamily="34" charset="0"/>
                <a:cs typeface="Calibri"/>
              </a:rPr>
              <a:t>INFORMATION</a:t>
            </a:r>
            <a:r>
              <a:rPr sz="20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OR</a:t>
            </a:r>
            <a:r>
              <a:rPr sz="20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EVIDENCE</a:t>
            </a:r>
            <a:r>
              <a:rPr sz="2000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35" dirty="0">
                <a:latin typeface="Aptos Black" panose="020B0004020202020204" pitchFamily="34" charset="0"/>
                <a:cs typeface="Calibri"/>
              </a:rPr>
              <a:t>THAT</a:t>
            </a:r>
            <a:r>
              <a:rPr sz="20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HAS</a:t>
            </a:r>
            <a:r>
              <a:rPr sz="2000" spc="-6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A</a:t>
            </a:r>
            <a:r>
              <a:rPr sz="2000" spc="-6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CLEAR</a:t>
            </a:r>
            <a:r>
              <a:rPr sz="20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0" dirty="0">
                <a:latin typeface="Aptos Black" panose="020B0004020202020204" pitchFamily="34" charset="0"/>
                <a:cs typeface="Calibri"/>
              </a:rPr>
              <a:t>RELATIONSHIP</a:t>
            </a:r>
            <a:r>
              <a:rPr sz="20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TO</a:t>
            </a:r>
            <a:r>
              <a:rPr sz="20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THE ALLEGATIONS</a:t>
            </a:r>
            <a:r>
              <a:rPr sz="20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55" dirty="0">
                <a:latin typeface="Aptos Black" panose="020B0004020202020204" pitchFamily="34" charset="0"/>
                <a:cs typeface="Calibri"/>
              </a:rPr>
              <a:t>AT</a:t>
            </a:r>
            <a:r>
              <a:rPr sz="2000" spc="-7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ISSUE</a:t>
            </a:r>
            <a:r>
              <a:rPr sz="2000" spc="-7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BUT</a:t>
            </a:r>
            <a:r>
              <a:rPr sz="2000" spc="-6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IS</a:t>
            </a:r>
            <a:r>
              <a:rPr sz="2000" spc="-7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NOT</a:t>
            </a:r>
            <a:r>
              <a:rPr sz="20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NECESSARY</a:t>
            </a:r>
            <a:r>
              <a:rPr sz="20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TO</a:t>
            </a:r>
            <a:r>
              <a:rPr sz="2000" spc="-6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REACH</a:t>
            </a:r>
            <a:r>
              <a:rPr sz="2000" spc="-50" dirty="0">
                <a:latin typeface="Aptos Black" panose="020B0004020202020204" pitchFamily="34" charset="0"/>
                <a:cs typeface="Calibri"/>
              </a:rPr>
              <a:t> A</a:t>
            </a:r>
            <a:r>
              <a:rPr lang="en-US" sz="20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0" dirty="0">
                <a:latin typeface="Aptos Black" panose="020B0004020202020204" pitchFamily="34" charset="0"/>
                <a:cs typeface="Calibri"/>
              </a:rPr>
              <a:t>DETERMINATION</a:t>
            </a:r>
            <a:r>
              <a:rPr sz="20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REGARDING</a:t>
            </a:r>
            <a:r>
              <a:rPr sz="2000" spc="-8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RESPONSIBILITY</a:t>
            </a:r>
            <a:endParaRPr sz="2000" dirty="0">
              <a:latin typeface="Aptos Black" panose="020B0004020202020204" pitchFamily="34" charset="0"/>
              <a:cs typeface="Calibri"/>
            </a:endParaRPr>
          </a:p>
          <a:p>
            <a:pPr>
              <a:lnSpc>
                <a:spcPct val="100000"/>
              </a:lnSpc>
              <a:spcBef>
                <a:spcPts val="2220"/>
              </a:spcBef>
            </a:pPr>
            <a:endParaRPr sz="2000" dirty="0">
              <a:latin typeface="Aptos Black" panose="020B0004020202020204" pitchFamily="34" charset="0"/>
              <a:cs typeface="Calibri"/>
            </a:endParaRPr>
          </a:p>
          <a:p>
            <a:pPr marL="390525" marR="509270">
              <a:lnSpc>
                <a:spcPct val="121500"/>
              </a:lnSpc>
            </a:pPr>
            <a:r>
              <a:rPr sz="2000" dirty="0">
                <a:latin typeface="Aptos Black" panose="020B0004020202020204" pitchFamily="34" charset="0"/>
                <a:cs typeface="Calibri"/>
              </a:rPr>
              <a:t>INFORMATION</a:t>
            </a:r>
            <a:r>
              <a:rPr sz="20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OR</a:t>
            </a:r>
            <a:r>
              <a:rPr sz="2000" spc="1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EVIDENCE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 THAT</a:t>
            </a:r>
            <a:r>
              <a:rPr sz="20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HAS</a:t>
            </a:r>
            <a:r>
              <a:rPr sz="2000" spc="1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NO</a:t>
            </a:r>
            <a:r>
              <a:rPr sz="20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CLEAR</a:t>
            </a:r>
            <a:r>
              <a:rPr sz="2000" spc="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RELATIONSHIP</a:t>
            </a:r>
            <a:r>
              <a:rPr sz="2000" spc="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TO</a:t>
            </a:r>
            <a:r>
              <a:rPr sz="2000" spc="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5" dirty="0">
                <a:latin typeface="Aptos Black" panose="020B0004020202020204" pitchFamily="34" charset="0"/>
                <a:cs typeface="Calibri"/>
              </a:rPr>
              <a:t>THE </a:t>
            </a:r>
            <a:r>
              <a:rPr sz="2000" dirty="0">
                <a:latin typeface="Aptos Black" panose="020B0004020202020204" pitchFamily="34" charset="0"/>
                <a:cs typeface="Calibri"/>
              </a:rPr>
              <a:t>ALLEGATIONS</a:t>
            </a:r>
            <a:r>
              <a:rPr sz="2000" spc="-6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0" dirty="0">
                <a:latin typeface="Aptos Black" panose="020B0004020202020204" pitchFamily="34" charset="0"/>
                <a:cs typeface="Calibri"/>
              </a:rPr>
              <a:t>AT</a:t>
            </a:r>
            <a:r>
              <a:rPr sz="2000" spc="-80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20" dirty="0">
                <a:latin typeface="Aptos Black" panose="020B0004020202020204" pitchFamily="34" charset="0"/>
                <a:cs typeface="Calibri"/>
              </a:rPr>
              <a:t>ISSUE</a:t>
            </a:r>
            <a:endParaRPr sz="2000" dirty="0">
              <a:latin typeface="Aptos Black" panose="020B0004020202020204" pitchFamily="34" charset="0"/>
              <a:cs typeface="Calibri"/>
            </a:endParaRPr>
          </a:p>
          <a:p>
            <a:pPr>
              <a:lnSpc>
                <a:spcPct val="100000"/>
              </a:lnSpc>
              <a:spcBef>
                <a:spcPts val="2180"/>
              </a:spcBef>
            </a:pPr>
            <a:endParaRPr sz="2000" dirty="0">
              <a:latin typeface="Aptos Black" panose="020B0004020202020204" pitchFamily="34" charset="0"/>
              <a:cs typeface="Calibri"/>
            </a:endParaRPr>
          </a:p>
          <a:p>
            <a:pPr marL="390525">
              <a:lnSpc>
                <a:spcPct val="100000"/>
              </a:lnSpc>
            </a:pPr>
            <a:r>
              <a:rPr sz="2000" dirty="0">
                <a:latin typeface="Aptos Black" panose="020B0004020202020204" pitchFamily="34" charset="0"/>
                <a:cs typeface="Calibri"/>
              </a:rPr>
              <a:t>DUPLICATIVE</a:t>
            </a:r>
            <a:r>
              <a:rPr sz="20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2000" spc="-10" dirty="0">
                <a:latin typeface="Aptos Black" panose="020B0004020202020204" pitchFamily="34" charset="0"/>
                <a:cs typeface="Calibri"/>
              </a:rPr>
              <a:t>EVIDEN</a:t>
            </a:r>
            <a:r>
              <a:rPr lang="en-US" sz="2000" spc="-10" dirty="0">
                <a:latin typeface="Aptos Black" panose="020B0004020202020204" pitchFamily="34" charset="0"/>
                <a:cs typeface="Calibri"/>
              </a:rPr>
              <a:t>CE</a:t>
            </a:r>
            <a:endParaRPr sz="2000" dirty="0">
              <a:latin typeface="Aptos Black" panose="020B0004020202020204" pitchFamily="34" charset="0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95667" y="4533649"/>
            <a:ext cx="647065" cy="1807210"/>
            <a:chOff x="465141" y="4310199"/>
            <a:chExt cx="647065" cy="1807210"/>
          </a:xfrm>
        </p:grpSpPr>
        <p:sp>
          <p:nvSpPr>
            <p:cNvPr id="5" name="object 5"/>
            <p:cNvSpPr/>
            <p:nvPr/>
          </p:nvSpPr>
          <p:spPr>
            <a:xfrm>
              <a:off x="475047" y="5479869"/>
              <a:ext cx="627380" cy="627380"/>
            </a:xfrm>
            <a:custGeom>
              <a:avLst/>
              <a:gdLst/>
              <a:ahLst/>
              <a:cxnLst/>
              <a:rect l="l" t="t" r="r" b="b"/>
              <a:pathLst>
                <a:path w="627380" h="627379">
                  <a:moveTo>
                    <a:pt x="475170" y="0"/>
                  </a:moveTo>
                  <a:lnTo>
                    <a:pt x="313626" y="161543"/>
                  </a:lnTo>
                  <a:lnTo>
                    <a:pt x="152069" y="0"/>
                  </a:lnTo>
                  <a:lnTo>
                    <a:pt x="0" y="152069"/>
                  </a:lnTo>
                  <a:lnTo>
                    <a:pt x="161544" y="313613"/>
                  </a:lnTo>
                  <a:lnTo>
                    <a:pt x="0" y="475157"/>
                  </a:lnTo>
                  <a:lnTo>
                    <a:pt x="152069" y="627240"/>
                  </a:lnTo>
                  <a:lnTo>
                    <a:pt x="313626" y="465696"/>
                  </a:lnTo>
                  <a:lnTo>
                    <a:pt x="475170" y="627240"/>
                  </a:lnTo>
                  <a:lnTo>
                    <a:pt x="627240" y="475157"/>
                  </a:lnTo>
                  <a:lnTo>
                    <a:pt x="465696" y="313613"/>
                  </a:lnTo>
                  <a:lnTo>
                    <a:pt x="627240" y="152069"/>
                  </a:lnTo>
                  <a:lnTo>
                    <a:pt x="475170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75047" y="5479869"/>
              <a:ext cx="627380" cy="627380"/>
            </a:xfrm>
            <a:custGeom>
              <a:avLst/>
              <a:gdLst/>
              <a:ahLst/>
              <a:cxnLst/>
              <a:rect l="l" t="t" r="r" b="b"/>
              <a:pathLst>
                <a:path w="627380" h="627379">
                  <a:moveTo>
                    <a:pt x="0" y="152069"/>
                  </a:moveTo>
                  <a:lnTo>
                    <a:pt x="152069" y="0"/>
                  </a:lnTo>
                  <a:lnTo>
                    <a:pt x="313626" y="161543"/>
                  </a:lnTo>
                  <a:lnTo>
                    <a:pt x="475170" y="0"/>
                  </a:lnTo>
                  <a:lnTo>
                    <a:pt x="627240" y="152069"/>
                  </a:lnTo>
                  <a:lnTo>
                    <a:pt x="465696" y="313613"/>
                  </a:lnTo>
                  <a:lnTo>
                    <a:pt x="627240" y="475157"/>
                  </a:lnTo>
                  <a:lnTo>
                    <a:pt x="475170" y="627240"/>
                  </a:lnTo>
                  <a:lnTo>
                    <a:pt x="313626" y="465696"/>
                  </a:lnTo>
                  <a:lnTo>
                    <a:pt x="152069" y="627240"/>
                  </a:lnTo>
                  <a:lnTo>
                    <a:pt x="0" y="475157"/>
                  </a:lnTo>
                  <a:lnTo>
                    <a:pt x="161544" y="313613"/>
                  </a:lnTo>
                  <a:lnTo>
                    <a:pt x="0" y="152069"/>
                  </a:lnTo>
                  <a:close/>
                </a:path>
              </a:pathLst>
            </a:custGeom>
            <a:ln w="19812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75047" y="4320105"/>
              <a:ext cx="627380" cy="627380"/>
            </a:xfrm>
            <a:custGeom>
              <a:avLst/>
              <a:gdLst/>
              <a:ahLst/>
              <a:cxnLst/>
              <a:rect l="l" t="t" r="r" b="b"/>
              <a:pathLst>
                <a:path w="627380" h="627379">
                  <a:moveTo>
                    <a:pt x="475170" y="0"/>
                  </a:moveTo>
                  <a:lnTo>
                    <a:pt x="313626" y="161543"/>
                  </a:lnTo>
                  <a:lnTo>
                    <a:pt x="152069" y="0"/>
                  </a:lnTo>
                  <a:lnTo>
                    <a:pt x="0" y="152069"/>
                  </a:lnTo>
                  <a:lnTo>
                    <a:pt x="161544" y="313613"/>
                  </a:lnTo>
                  <a:lnTo>
                    <a:pt x="0" y="475157"/>
                  </a:lnTo>
                  <a:lnTo>
                    <a:pt x="152069" y="627240"/>
                  </a:lnTo>
                  <a:lnTo>
                    <a:pt x="313626" y="465696"/>
                  </a:lnTo>
                  <a:lnTo>
                    <a:pt x="475170" y="627240"/>
                  </a:lnTo>
                  <a:lnTo>
                    <a:pt x="627240" y="475157"/>
                  </a:lnTo>
                  <a:lnTo>
                    <a:pt x="465696" y="313613"/>
                  </a:lnTo>
                  <a:lnTo>
                    <a:pt x="627240" y="152069"/>
                  </a:lnTo>
                  <a:lnTo>
                    <a:pt x="475170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75047" y="4320105"/>
              <a:ext cx="627380" cy="627380"/>
            </a:xfrm>
            <a:custGeom>
              <a:avLst/>
              <a:gdLst/>
              <a:ahLst/>
              <a:cxnLst/>
              <a:rect l="l" t="t" r="r" b="b"/>
              <a:pathLst>
                <a:path w="627380" h="627379">
                  <a:moveTo>
                    <a:pt x="0" y="152069"/>
                  </a:moveTo>
                  <a:lnTo>
                    <a:pt x="152069" y="0"/>
                  </a:lnTo>
                  <a:lnTo>
                    <a:pt x="313626" y="161543"/>
                  </a:lnTo>
                  <a:lnTo>
                    <a:pt x="475170" y="0"/>
                  </a:lnTo>
                  <a:lnTo>
                    <a:pt x="627240" y="152069"/>
                  </a:lnTo>
                  <a:lnTo>
                    <a:pt x="465696" y="313613"/>
                  </a:lnTo>
                  <a:lnTo>
                    <a:pt x="627240" y="475157"/>
                  </a:lnTo>
                  <a:lnTo>
                    <a:pt x="475170" y="627240"/>
                  </a:lnTo>
                  <a:lnTo>
                    <a:pt x="313626" y="465696"/>
                  </a:lnTo>
                  <a:lnTo>
                    <a:pt x="152069" y="627240"/>
                  </a:lnTo>
                  <a:lnTo>
                    <a:pt x="0" y="475157"/>
                  </a:lnTo>
                  <a:lnTo>
                    <a:pt x="161544" y="313613"/>
                  </a:lnTo>
                  <a:lnTo>
                    <a:pt x="0" y="152069"/>
                  </a:lnTo>
                  <a:close/>
                </a:path>
              </a:pathLst>
            </a:custGeom>
            <a:ln w="19812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4000">
              <a:schemeClr val="bg1">
                <a:lumMod val="85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455684"/>
            <a:ext cx="9296400" cy="142557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2700" marR="5080">
              <a:lnSpc>
                <a:spcPts val="5220"/>
              </a:lnSpc>
              <a:spcBef>
                <a:spcPts val="760"/>
              </a:spcBef>
            </a:pPr>
            <a:r>
              <a:rPr b="0" dirty="0">
                <a:latin typeface="Impact"/>
                <a:cs typeface="Impact"/>
              </a:rPr>
              <a:t>SOME</a:t>
            </a:r>
            <a:r>
              <a:rPr b="0" spc="-35" dirty="0">
                <a:latin typeface="Impact"/>
                <a:cs typeface="Impact"/>
              </a:rPr>
              <a:t> </a:t>
            </a:r>
            <a:r>
              <a:rPr b="0" dirty="0">
                <a:latin typeface="Impact"/>
                <a:cs typeface="Impact"/>
              </a:rPr>
              <a:t>EVIDENCE</a:t>
            </a:r>
            <a:r>
              <a:rPr b="0" spc="-10" dirty="0">
                <a:latin typeface="Impact"/>
                <a:cs typeface="Impact"/>
              </a:rPr>
              <a:t> </a:t>
            </a:r>
            <a:r>
              <a:rPr b="0" spc="-35" dirty="0">
                <a:latin typeface="Impact"/>
                <a:cs typeface="Impact"/>
              </a:rPr>
              <a:t>MAY </a:t>
            </a:r>
            <a:r>
              <a:rPr u="sng" dirty="0">
                <a:uFill>
                  <a:solidFill>
                    <a:srgbClr val="B80E0F"/>
                  </a:solidFill>
                </a:uFill>
                <a:latin typeface="Impact"/>
                <a:cs typeface="Impact"/>
              </a:rPr>
              <a:t>NOT</a:t>
            </a:r>
            <a:r>
              <a:rPr spc="-55" dirty="0">
                <a:latin typeface="Impact"/>
                <a:cs typeface="Impact"/>
              </a:rPr>
              <a:t> </a:t>
            </a:r>
            <a:r>
              <a:rPr b="0" spc="-25" dirty="0">
                <a:latin typeface="Impact"/>
                <a:cs typeface="Impact"/>
              </a:rPr>
              <a:t>BE </a:t>
            </a:r>
            <a:r>
              <a:rPr b="0" spc="-10" dirty="0">
                <a:latin typeface="Impact"/>
                <a:cs typeface="Impact"/>
              </a:rPr>
              <a:t>CONSIDERED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00200" y="2362200"/>
            <a:ext cx="7965056" cy="45422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B80E0F"/>
              </a:buClr>
              <a:buSzPct val="159523"/>
              <a:buFont typeface="Arial" panose="020B0604020202020204" pitchFamily="34" charset="0"/>
              <a:buChar char="•"/>
              <a:tabLst>
                <a:tab pos="262890" algn="l"/>
              </a:tabLst>
            </a:pPr>
            <a:endParaRPr lang="en-US" sz="2100" spc="-10" dirty="0">
              <a:latin typeface="Aptos Black" panose="020B0004020202020204" pitchFamily="34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B80E0F"/>
              </a:buClr>
              <a:buSzPct val="159523"/>
              <a:buFont typeface="Arial" panose="020B0604020202020204" pitchFamily="34" charset="0"/>
              <a:buChar char="•"/>
              <a:tabLst>
                <a:tab pos="262890" algn="l"/>
              </a:tabLst>
            </a:pPr>
            <a:r>
              <a:rPr sz="2100" spc="-10" dirty="0">
                <a:latin typeface="Aptos Black" panose="020B0004020202020204" pitchFamily="34" charset="0"/>
                <a:cs typeface="Calibri"/>
              </a:rPr>
              <a:t>ATTORNEY/CLIENT</a:t>
            </a:r>
            <a:endParaRPr sz="2100" dirty="0">
              <a:latin typeface="Aptos Black" panose="020B0004020202020204" pitchFamily="34" charset="0"/>
              <a:cs typeface="Calibri"/>
            </a:endParaRPr>
          </a:p>
          <a:p>
            <a:pPr marL="354965" marR="314325" indent="-342900">
              <a:lnSpc>
                <a:spcPct val="100000"/>
              </a:lnSpc>
              <a:buClr>
                <a:srgbClr val="B80E0F"/>
              </a:buClr>
              <a:buSzPct val="159523"/>
              <a:buFont typeface="Arial" panose="020B0604020202020204" pitchFamily="34" charset="0"/>
              <a:buChar char="•"/>
              <a:tabLst>
                <a:tab pos="263525" algn="l"/>
              </a:tabLst>
            </a:pPr>
            <a:endParaRPr lang="en-US" sz="2100" dirty="0">
              <a:latin typeface="Aptos Black" panose="020B0004020202020204" pitchFamily="34" charset="0"/>
              <a:cs typeface="Calibri"/>
            </a:endParaRPr>
          </a:p>
          <a:p>
            <a:pPr marL="354965" marR="314325" indent="-342900">
              <a:lnSpc>
                <a:spcPct val="100000"/>
              </a:lnSpc>
              <a:buClr>
                <a:srgbClr val="B80E0F"/>
              </a:buClr>
              <a:buSzPct val="159523"/>
              <a:buFont typeface="Arial" panose="020B0604020202020204" pitchFamily="34" charset="0"/>
              <a:buChar char="•"/>
              <a:tabLst>
                <a:tab pos="263525" algn="l"/>
              </a:tabLst>
            </a:pPr>
            <a:r>
              <a:rPr sz="2100" dirty="0">
                <a:latin typeface="Aptos Black" panose="020B0004020202020204" pitchFamily="34" charset="0"/>
                <a:cs typeface="Calibri"/>
              </a:rPr>
              <a:t>MEDICAL</a:t>
            </a:r>
            <a:r>
              <a:rPr sz="21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2100" dirty="0">
                <a:latin typeface="Aptos Black" panose="020B0004020202020204" pitchFamily="34" charset="0"/>
                <a:cs typeface="Calibri"/>
              </a:rPr>
              <a:t>&amp;</a:t>
            </a:r>
            <a:r>
              <a:rPr sz="21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2100" spc="-10" dirty="0">
                <a:latin typeface="Aptos Black" panose="020B0004020202020204" pitchFamily="34" charset="0"/>
                <a:cs typeface="Calibri"/>
              </a:rPr>
              <a:t>PSYCHOLOGICAL 	RECORDS</a:t>
            </a:r>
            <a:endParaRPr sz="2100" dirty="0">
              <a:latin typeface="Aptos Black" panose="020B0004020202020204" pitchFamily="34" charset="0"/>
              <a:cs typeface="Calibri"/>
            </a:endParaRPr>
          </a:p>
          <a:p>
            <a:pPr marL="800735" lvl="1" indent="-285750">
              <a:lnSpc>
                <a:spcPct val="100000"/>
              </a:lnSpc>
              <a:spcBef>
                <a:spcPts val="655"/>
              </a:spcBef>
              <a:buClr>
                <a:srgbClr val="B80E0F"/>
              </a:buClr>
              <a:buSzPct val="160714"/>
              <a:buFont typeface="Wingdings" panose="05000000000000000000" pitchFamily="2" charset="2"/>
              <a:buChar char="Ø"/>
              <a:tabLst>
                <a:tab pos="766445" algn="l"/>
              </a:tabLst>
            </a:pPr>
            <a:r>
              <a:rPr sz="1400" i="1" dirty="0">
                <a:latin typeface="Aptos Black" panose="020B0004020202020204" pitchFamily="34" charset="0"/>
                <a:cs typeface="Calibri"/>
              </a:rPr>
              <a:t>UNLESS</a:t>
            </a:r>
            <a:r>
              <a:rPr sz="1400" i="1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i="1" dirty="0">
                <a:latin typeface="Aptos Black" panose="020B0004020202020204" pitchFamily="34" charset="0"/>
                <a:cs typeface="Calibri"/>
              </a:rPr>
              <a:t>WRITTEN</a:t>
            </a:r>
            <a:r>
              <a:rPr sz="1400" i="1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i="1" dirty="0">
                <a:latin typeface="Aptos Black" panose="020B0004020202020204" pitchFamily="34" charset="0"/>
                <a:cs typeface="Calibri"/>
              </a:rPr>
              <a:t>CONSENT</a:t>
            </a:r>
            <a:r>
              <a:rPr sz="1400" i="1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i="1" dirty="0">
                <a:latin typeface="Aptos Black" panose="020B0004020202020204" pitchFamily="34" charset="0"/>
                <a:cs typeface="Calibri"/>
              </a:rPr>
              <a:t>TO</a:t>
            </a:r>
            <a:r>
              <a:rPr sz="1400" i="1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i="1" dirty="0">
                <a:latin typeface="Aptos Black" panose="020B0004020202020204" pitchFamily="34" charset="0"/>
                <a:cs typeface="Calibri"/>
              </a:rPr>
              <a:t>BE</a:t>
            </a:r>
            <a:r>
              <a:rPr sz="1400" i="1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1400" i="1" spc="-20" dirty="0">
                <a:latin typeface="Aptos Black" panose="020B0004020202020204" pitchFamily="34" charset="0"/>
                <a:cs typeface="Calibri"/>
              </a:rPr>
              <a:t>USED</a:t>
            </a:r>
            <a:endParaRPr sz="1400" dirty="0">
              <a:latin typeface="Aptos Black" panose="020B0004020202020204" pitchFamily="34" charset="0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B80E0F"/>
              </a:buClr>
              <a:buSzPct val="159523"/>
              <a:buFont typeface="Arial" panose="020B0604020202020204" pitchFamily="34" charset="0"/>
              <a:buChar char="•"/>
              <a:tabLst>
                <a:tab pos="262890" algn="l"/>
              </a:tabLst>
            </a:pPr>
            <a:endParaRPr lang="en-US" sz="2100" dirty="0">
              <a:latin typeface="Aptos Black" panose="020B0004020202020204" pitchFamily="34" charset="0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B80E0F"/>
              </a:buClr>
              <a:buSzPct val="159523"/>
              <a:buFont typeface="Arial" panose="020B0604020202020204" pitchFamily="34" charset="0"/>
              <a:buChar char="•"/>
              <a:tabLst>
                <a:tab pos="262890" algn="l"/>
              </a:tabLst>
            </a:pPr>
            <a:r>
              <a:rPr sz="2100" dirty="0">
                <a:latin typeface="Aptos Black" panose="020B0004020202020204" pitchFamily="34" charset="0"/>
                <a:cs typeface="Calibri"/>
              </a:rPr>
              <a:t>RAPE</a:t>
            </a:r>
            <a:r>
              <a:rPr sz="21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z="2100" spc="-10" dirty="0">
                <a:latin typeface="Aptos Black" panose="020B0004020202020204" pitchFamily="34" charset="0"/>
                <a:cs typeface="Calibri"/>
              </a:rPr>
              <a:t>SHIELD</a:t>
            </a:r>
            <a:endParaRPr lang="en-US" sz="2100" spc="-10" dirty="0">
              <a:latin typeface="Aptos Black" panose="020B0004020202020204" pitchFamily="34" charset="0"/>
              <a:cs typeface="Calibri"/>
            </a:endParaRPr>
          </a:p>
          <a:p>
            <a:pPr marL="707390" marR="5080" lvl="1" indent="-250190" algn="just">
              <a:spcBef>
                <a:spcPts val="100"/>
              </a:spcBef>
              <a:buClr>
                <a:srgbClr val="B80E0F"/>
              </a:buClr>
              <a:buSzPct val="158333"/>
              <a:buFont typeface="Arial"/>
              <a:buChar char="•"/>
              <a:tabLst>
                <a:tab pos="251460" algn="l"/>
              </a:tabLst>
            </a:pPr>
            <a:r>
              <a:rPr lang="en-US" sz="1200" dirty="0">
                <a:latin typeface="Aptos Black" panose="020B0004020202020204" pitchFamily="34" charset="0"/>
                <a:cs typeface="Calibri"/>
              </a:rPr>
              <a:t>OFFERED</a:t>
            </a:r>
            <a:r>
              <a:rPr lang="en-US" sz="12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TO</a:t>
            </a:r>
            <a:r>
              <a:rPr lang="en-US" sz="12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PROVE</a:t>
            </a:r>
            <a:r>
              <a:rPr lang="en-US" sz="12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THAT</a:t>
            </a:r>
            <a:r>
              <a:rPr lang="en-US" sz="12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SOMEONE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OTHER</a:t>
            </a:r>
            <a:r>
              <a:rPr lang="en-US" sz="1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THAN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RESPONDENT</a:t>
            </a:r>
            <a:r>
              <a:rPr lang="en-US" sz="12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COMMITTED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THE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CONDUCT.</a:t>
            </a:r>
          </a:p>
          <a:p>
            <a:pPr marL="707390" marR="5080" lvl="1" indent="-250190" algn="just">
              <a:spcBef>
                <a:spcPts val="100"/>
              </a:spcBef>
              <a:buClr>
                <a:srgbClr val="B80E0F"/>
              </a:buClr>
              <a:buSzPct val="158333"/>
              <a:buFont typeface="Arial"/>
              <a:buChar char="•"/>
              <a:tabLst>
                <a:tab pos="251460" algn="l"/>
              </a:tabLst>
            </a:pPr>
            <a:r>
              <a:rPr lang="en-US" sz="1200" dirty="0">
                <a:latin typeface="Aptos Black" panose="020B0004020202020204" pitchFamily="34" charset="0"/>
                <a:cs typeface="Calibri"/>
              </a:rPr>
              <a:t>CONCERN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SPECIFIC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INCIDENTS</a:t>
            </a:r>
            <a:r>
              <a:rPr lang="en-US" sz="12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OF</a:t>
            </a:r>
            <a:r>
              <a:rPr lang="en-US" sz="1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PRIOR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SEXUAL BEHAVIOR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WITH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RESPONDENT</a:t>
            </a:r>
            <a:r>
              <a:rPr lang="en-US" sz="12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AND</a:t>
            </a:r>
            <a:r>
              <a:rPr lang="en-US" sz="12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OFFERED</a:t>
            </a:r>
            <a:r>
              <a:rPr lang="en-US" sz="12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25" dirty="0">
                <a:latin typeface="Aptos Black" panose="020B0004020202020204" pitchFamily="34" charset="0"/>
                <a:cs typeface="Calibri"/>
              </a:rPr>
              <a:t>TO </a:t>
            </a:r>
            <a:r>
              <a:rPr lang="en-US" sz="1200" dirty="0">
                <a:latin typeface="Aptos Black" panose="020B0004020202020204" pitchFamily="34" charset="0"/>
                <a:cs typeface="Calibri"/>
              </a:rPr>
              <a:t>PROVE</a:t>
            </a:r>
            <a:r>
              <a:rPr lang="en-US" sz="12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spc="-10" dirty="0">
                <a:latin typeface="Aptos Black" panose="020B0004020202020204" pitchFamily="34" charset="0"/>
                <a:cs typeface="Calibri"/>
              </a:rPr>
              <a:t>CONSENT.</a:t>
            </a:r>
          </a:p>
          <a:p>
            <a:pPr marR="5080" lvl="1" algn="just">
              <a:spcBef>
                <a:spcPts val="100"/>
              </a:spcBef>
              <a:buClr>
                <a:srgbClr val="B80E0F"/>
              </a:buClr>
              <a:buSzPct val="158333"/>
              <a:tabLst>
                <a:tab pos="251460" algn="l"/>
              </a:tabLst>
            </a:pPr>
            <a:endParaRPr lang="en-US" sz="1200" spc="-10" dirty="0">
              <a:latin typeface="Aptos Black" panose="020B0004020202020204" pitchFamily="34" charset="0"/>
              <a:cs typeface="Calibri"/>
            </a:endParaRPr>
          </a:p>
          <a:p>
            <a:pPr marR="5080" lvl="1" algn="just">
              <a:spcBef>
                <a:spcPts val="100"/>
              </a:spcBef>
              <a:buClr>
                <a:srgbClr val="B80E0F"/>
              </a:buClr>
              <a:buSzPct val="158333"/>
              <a:tabLst>
                <a:tab pos="251460" algn="l"/>
              </a:tabLst>
            </a:pPr>
            <a:endParaRPr lang="en-US" sz="1200" spc="-10" dirty="0">
              <a:latin typeface="Aptos Black" panose="020B0004020202020204" pitchFamily="34" charset="0"/>
              <a:cs typeface="Calibri"/>
            </a:endParaRPr>
          </a:p>
          <a:p>
            <a:pPr marR="5080" lvl="1" algn="just">
              <a:spcBef>
                <a:spcPts val="100"/>
              </a:spcBef>
              <a:buClr>
                <a:srgbClr val="B80E0F"/>
              </a:buClr>
              <a:buSzPct val="158333"/>
              <a:tabLst>
                <a:tab pos="251460" algn="l"/>
              </a:tabLst>
            </a:pPr>
            <a:r>
              <a:rPr lang="en-US" sz="1200" b="1" spc="-10" dirty="0">
                <a:latin typeface="Aptos Black" panose="020B0004020202020204" pitchFamily="34" charset="0"/>
                <a:cs typeface="Calibri"/>
              </a:rPr>
              <a:t>*</a:t>
            </a:r>
            <a:r>
              <a:rPr lang="en-US" sz="1200" b="1" i="1" spc="-10" dirty="0">
                <a:latin typeface="Aptos Black" panose="020B0004020202020204" pitchFamily="34" charset="0"/>
                <a:cs typeface="Calibri"/>
              </a:rPr>
              <a:t>QUESTIONS/EVIDENCE</a:t>
            </a:r>
            <a:r>
              <a:rPr lang="en-US" sz="1200" b="1" i="1" spc="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b="1" i="1" dirty="0">
                <a:latin typeface="Aptos Black" panose="020B0004020202020204" pitchFamily="34" charset="0"/>
                <a:cs typeface="Calibri"/>
              </a:rPr>
              <a:t>ABOUT RESPONDENT’S</a:t>
            </a:r>
            <a:r>
              <a:rPr lang="en-US" sz="1200" b="1" i="1" spc="-10" dirty="0">
                <a:latin typeface="Aptos Black" panose="020B0004020202020204" pitchFamily="34" charset="0"/>
                <a:cs typeface="Calibri"/>
              </a:rPr>
              <a:t> SEXUAL </a:t>
            </a:r>
            <a:r>
              <a:rPr lang="en-US" sz="1200" b="1" i="1" dirty="0">
                <a:latin typeface="Aptos Black" panose="020B0004020202020204" pitchFamily="34" charset="0"/>
                <a:cs typeface="Calibri"/>
              </a:rPr>
              <a:t>PREDISPOSITION</a:t>
            </a:r>
            <a:r>
              <a:rPr lang="en-US" sz="1200" b="1" i="1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b="1" i="1" dirty="0">
                <a:latin typeface="Aptos Black" panose="020B0004020202020204" pitchFamily="34" charset="0"/>
                <a:cs typeface="Calibri"/>
              </a:rPr>
              <a:t>OR</a:t>
            </a:r>
            <a:r>
              <a:rPr lang="en-US" sz="1200" b="1" i="1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b="1" i="1" dirty="0">
                <a:latin typeface="Aptos Black" panose="020B0004020202020204" pitchFamily="34" charset="0"/>
                <a:cs typeface="Calibri"/>
              </a:rPr>
              <a:t>PRIOR</a:t>
            </a:r>
            <a:r>
              <a:rPr lang="en-US" sz="1200" b="1" i="1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b="1" i="1" dirty="0">
                <a:latin typeface="Aptos Black" panose="020B0004020202020204" pitchFamily="34" charset="0"/>
                <a:cs typeface="Calibri"/>
              </a:rPr>
              <a:t>SEXUAL</a:t>
            </a:r>
            <a:r>
              <a:rPr lang="en-US" sz="1200" b="1" i="1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b="1" i="1" spc="-10" dirty="0">
                <a:latin typeface="Aptos Black" panose="020B0004020202020204" pitchFamily="34" charset="0"/>
                <a:cs typeface="Calibri"/>
              </a:rPr>
              <a:t>BEHAVIOR</a:t>
            </a:r>
            <a:r>
              <a:rPr lang="en-US" sz="1200" b="1" i="1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200" b="1" i="1" spc="-35" dirty="0">
                <a:latin typeface="Aptos Black" panose="020B0004020202020204" pitchFamily="34" charset="0"/>
                <a:cs typeface="Calibri"/>
              </a:rPr>
              <a:t>MAY </a:t>
            </a:r>
            <a:r>
              <a:rPr lang="en-US" sz="1200" b="1" i="1" spc="-25" dirty="0">
                <a:latin typeface="Aptos Black" panose="020B0004020202020204" pitchFamily="34" charset="0"/>
                <a:cs typeface="Calibri"/>
              </a:rPr>
              <a:t>BE </a:t>
            </a:r>
            <a:r>
              <a:rPr lang="en-US" sz="1200" b="1" i="1" spc="-10" dirty="0">
                <a:latin typeface="Aptos Black" panose="020B0004020202020204" pitchFamily="34" charset="0"/>
                <a:cs typeface="Calibri"/>
              </a:rPr>
              <a:t>RELEVANT</a:t>
            </a:r>
            <a:endParaRPr lang="en-US" sz="1200" b="1" dirty="0">
              <a:latin typeface="Aptos Black" panose="020B0004020202020204" pitchFamily="34" charset="0"/>
              <a:cs typeface="Calibri"/>
            </a:endParaRPr>
          </a:p>
          <a:p>
            <a:pPr marR="5080" lvl="1" algn="just">
              <a:spcBef>
                <a:spcPts val="100"/>
              </a:spcBef>
              <a:buClr>
                <a:srgbClr val="B80E0F"/>
              </a:buClr>
              <a:buSzPct val="158333"/>
              <a:tabLst>
                <a:tab pos="251460" algn="l"/>
              </a:tabLst>
            </a:pPr>
            <a:endParaRPr lang="en-US" sz="1200" spc="-10" dirty="0">
              <a:latin typeface="Aptos Black" panose="020B0004020202020204" pitchFamily="34" charset="0"/>
              <a:cs typeface="Calibri"/>
            </a:endParaRPr>
          </a:p>
          <a:p>
            <a:pPr marR="5080" lvl="1" algn="just">
              <a:spcBef>
                <a:spcPts val="100"/>
              </a:spcBef>
              <a:buClr>
                <a:srgbClr val="B80E0F"/>
              </a:buClr>
              <a:buSzPct val="158333"/>
              <a:tabLst>
                <a:tab pos="251460" algn="l"/>
              </a:tabLst>
            </a:pPr>
            <a:endParaRPr lang="en-US" sz="1200" spc="-10" dirty="0">
              <a:latin typeface="Aptos Black" panose="020B0004020202020204" pitchFamily="34" charset="0"/>
              <a:cs typeface="Calibri"/>
            </a:endParaRPr>
          </a:p>
          <a:p>
            <a:pPr marR="5080" lvl="1" algn="just">
              <a:spcBef>
                <a:spcPts val="100"/>
              </a:spcBef>
              <a:buClr>
                <a:srgbClr val="B80E0F"/>
              </a:buClr>
              <a:buSzPct val="158333"/>
              <a:tabLst>
                <a:tab pos="251460" algn="l"/>
              </a:tabLst>
            </a:pPr>
            <a:endParaRPr lang="en-US" sz="1200" dirty="0">
              <a:latin typeface="Aptos Black" panose="020B0004020202020204" pitchFamily="34" charset="0"/>
              <a:cs typeface="Calibri"/>
            </a:endParaRPr>
          </a:p>
          <a:p>
            <a:pPr marL="812800" lvl="1" indent="-342900">
              <a:buClr>
                <a:srgbClr val="B80E0F"/>
              </a:buClr>
              <a:buSzPct val="159523"/>
              <a:buFont typeface="Arial" panose="020B0604020202020204" pitchFamily="34" charset="0"/>
              <a:buChar char="•"/>
              <a:tabLst>
                <a:tab pos="262890" algn="l"/>
              </a:tabLst>
            </a:pPr>
            <a:endParaRPr sz="2100" dirty="0">
              <a:latin typeface="Aptos Black" panose="020B0004020202020204" pitchFamily="34" charset="0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076678" y="8077200"/>
            <a:ext cx="7543800" cy="1682595"/>
            <a:chOff x="5044440" y="3052572"/>
            <a:chExt cx="3938270" cy="2871470"/>
          </a:xfrm>
        </p:grpSpPr>
        <p:sp>
          <p:nvSpPr>
            <p:cNvPr id="5" name="object 5"/>
            <p:cNvSpPr/>
            <p:nvPr/>
          </p:nvSpPr>
          <p:spPr>
            <a:xfrm>
              <a:off x="5073396" y="3081528"/>
              <a:ext cx="3880485" cy="2813685"/>
            </a:xfrm>
            <a:custGeom>
              <a:avLst/>
              <a:gdLst/>
              <a:ahLst/>
              <a:cxnLst/>
              <a:rect l="l" t="t" r="r" b="b"/>
              <a:pathLst>
                <a:path w="3880484" h="2813685">
                  <a:moveTo>
                    <a:pt x="3880104" y="0"/>
                  </a:moveTo>
                  <a:lnTo>
                    <a:pt x="0" y="0"/>
                  </a:lnTo>
                  <a:lnTo>
                    <a:pt x="0" y="2813304"/>
                  </a:lnTo>
                  <a:lnTo>
                    <a:pt x="3880104" y="2813304"/>
                  </a:lnTo>
                  <a:lnTo>
                    <a:pt x="3880104" y="0"/>
                  </a:lnTo>
                  <a:close/>
                </a:path>
              </a:pathLst>
            </a:custGeom>
            <a:solidFill>
              <a:srgbClr val="C0C0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073396" y="3081528"/>
              <a:ext cx="3880485" cy="2813685"/>
            </a:xfrm>
            <a:custGeom>
              <a:avLst/>
              <a:gdLst/>
              <a:ahLst/>
              <a:cxnLst/>
              <a:rect l="l" t="t" r="r" b="b"/>
              <a:pathLst>
                <a:path w="3880484" h="2813685">
                  <a:moveTo>
                    <a:pt x="0" y="0"/>
                  </a:moveTo>
                  <a:lnTo>
                    <a:pt x="3880104" y="0"/>
                  </a:lnTo>
                  <a:lnTo>
                    <a:pt x="3880104" y="2813304"/>
                  </a:lnTo>
                  <a:lnTo>
                    <a:pt x="0" y="2813304"/>
                  </a:lnTo>
                  <a:lnTo>
                    <a:pt x="0" y="0"/>
                  </a:lnTo>
                  <a:close/>
                </a:path>
              </a:pathLst>
            </a:custGeom>
            <a:ln w="57912">
              <a:solidFill>
                <a:srgbClr val="C00000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3AE710-7D3C-454B-82CF-49B0093E98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58400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39CC2B4-028D-4241-812D-86DEFC665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1"/>
            <a:ext cx="3633059" cy="77724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363FCE-1D1F-5692-2796-59AEF92A0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392" y="777240"/>
            <a:ext cx="2177968" cy="5786120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rgbClr val="FFFFFF"/>
                </a:solidFill>
              </a:rPr>
              <a:t>Steps for Adjudicators:</a:t>
            </a:r>
            <a:endParaRPr lang="en-US" sz="2800" dirty="0">
              <a:solidFill>
                <a:srgbClr val="FFFFFF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A13242B-E02E-4DE0-859A-2A46B775F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35116" y="0"/>
            <a:ext cx="2010371" cy="7772401"/>
            <a:chOff x="1320800" y="0"/>
            <a:chExt cx="2436813" cy="6858001"/>
          </a:xfrm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5ACFC104-86F4-4D49-B858-F1CA033539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80627160-C0E1-4BB7-AA86-D39CB7E794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F9C4CF4B-A323-44D9-9FEE-90EFE1D065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13E2B3A4-22DB-49DD-A716-388DEC5F87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337CB09C-5543-4330-8C3D-354519D8D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F54B39E1-DFCE-43D0-80F5-D9256E47DF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B370E76-FDAC-9EF0-DDEB-061E63B361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8129222"/>
              </p:ext>
            </p:extLst>
          </p:nvPr>
        </p:nvGraphicFramePr>
        <p:xfrm>
          <a:off x="4133373" y="777240"/>
          <a:ext cx="5356622" cy="5786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16304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C0000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CE3D4922-3D1C-4679-9A86-15BFC1A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58400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93667F4D-F2CD-4E50-BACC-24766910F7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090903" y="0"/>
            <a:ext cx="925949" cy="6039803"/>
          </a:xfrm>
          <a:custGeom>
            <a:avLst/>
            <a:gdLst/>
            <a:ahLst/>
            <a:cxnLst/>
            <a:rect l="0" t="0" r="r" b="b"/>
            <a:pathLst>
              <a:path w="707" h="3357">
                <a:moveTo>
                  <a:pt x="0" y="3330"/>
                </a:moveTo>
                <a:lnTo>
                  <a:pt x="156" y="3357"/>
                </a:lnTo>
                <a:lnTo>
                  <a:pt x="707" y="0"/>
                </a:lnTo>
                <a:lnTo>
                  <a:pt x="547" y="0"/>
                </a:lnTo>
                <a:lnTo>
                  <a:pt x="0" y="3330"/>
                </a:lnTo>
                <a:close/>
              </a:path>
            </a:pathLst>
          </a:custGeom>
          <a:solidFill>
            <a:schemeClr val="tx2">
              <a:lumMod val="50000"/>
            </a:schemeClr>
          </a:solid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20CAAE25-D2F2-493F-9569-EC552C1AD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838133" y="0"/>
            <a:ext cx="922020" cy="5980430"/>
          </a:xfrm>
          <a:custGeom>
            <a:avLst/>
            <a:gdLst/>
            <a:ahLst/>
            <a:cxnLst/>
            <a:rect l="0" t="0" r="r" b="b"/>
            <a:pathLst>
              <a:path w="704" h="3324">
                <a:moveTo>
                  <a:pt x="704" y="0"/>
                </a:moveTo>
                <a:lnTo>
                  <a:pt x="545" y="0"/>
                </a:lnTo>
                <a:lnTo>
                  <a:pt x="0" y="3300"/>
                </a:lnTo>
                <a:lnTo>
                  <a:pt x="157" y="3324"/>
                </a:lnTo>
                <a:lnTo>
                  <a:pt x="704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92FDEA97-0861-44C0-9B26-4BB5F777AE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090903" y="5991225"/>
            <a:ext cx="1757600" cy="1781175"/>
          </a:xfrm>
          <a:custGeom>
            <a:avLst/>
            <a:gdLst/>
            <a:ahLst/>
            <a:cxnLst/>
            <a:rect l="0" t="0" r="r" b="b"/>
            <a:pathLst>
              <a:path w="1342" h="990">
                <a:moveTo>
                  <a:pt x="0" y="3"/>
                </a:moveTo>
                <a:lnTo>
                  <a:pt x="942" y="990"/>
                </a:lnTo>
                <a:lnTo>
                  <a:pt x="1342" y="990"/>
                </a:lnTo>
                <a:lnTo>
                  <a:pt x="156" y="27"/>
                </a:lnTo>
                <a:lnTo>
                  <a:pt x="0" y="0"/>
                </a:lnTo>
                <a:lnTo>
                  <a:pt x="0" y="3"/>
                </a:lnTo>
                <a:close/>
              </a:path>
            </a:pathLst>
          </a:custGeom>
          <a:solidFill>
            <a:schemeClr val="tx2">
              <a:lumMod val="25000"/>
              <a:alpha val="8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FC953F9-A744-406B-9DCA-1E7B5D4713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838133" y="5937250"/>
            <a:ext cx="1398746" cy="1835150"/>
          </a:xfrm>
          <a:custGeom>
            <a:avLst/>
            <a:gdLst>
              <a:gd name="connsiteX0" fmla="*/ 0 w 1695450"/>
              <a:gd name="connsiteY0" fmla="*/ 0 h 1619250"/>
              <a:gd name="connsiteX1" fmla="*/ 10414 w 1695450"/>
              <a:gd name="connsiteY1" fmla="*/ 1623 h 1619250"/>
              <a:gd name="connsiteX2" fmla="*/ 9236 w 1695450"/>
              <a:gd name="connsiteY2" fmla="*/ 0 h 1619250"/>
              <a:gd name="connsiteX3" fmla="*/ 10475 w 1695450"/>
              <a:gd name="connsiteY3" fmla="*/ 1633 h 1619250"/>
              <a:gd name="connsiteX4" fmla="*/ 244475 w 1695450"/>
              <a:gd name="connsiteY4" fmla="*/ 38100 h 1619250"/>
              <a:gd name="connsiteX5" fmla="*/ 249238 w 1695450"/>
              <a:gd name="connsiteY5" fmla="*/ 38100 h 1619250"/>
              <a:gd name="connsiteX6" fmla="*/ 249238 w 1695450"/>
              <a:gd name="connsiteY6" fmla="*/ 42863 h 1619250"/>
              <a:gd name="connsiteX7" fmla="*/ 244475 w 1695450"/>
              <a:gd name="connsiteY7" fmla="*/ 42863 h 1619250"/>
              <a:gd name="connsiteX8" fmla="*/ 292100 w 1695450"/>
              <a:gd name="connsiteY8" fmla="*/ 95250 h 1619250"/>
              <a:gd name="connsiteX9" fmla="*/ 1695450 w 1695450"/>
              <a:gd name="connsiteY9" fmla="*/ 1619250 h 1619250"/>
              <a:gd name="connsiteX10" fmla="*/ 1237961 w 1695450"/>
              <a:gd name="connsiteY10" fmla="*/ 1619250 h 1619250"/>
              <a:gd name="connsiteX11" fmla="*/ 1228725 w 1695450"/>
              <a:gd name="connsiteY11" fmla="*/ 1619250 h 1619250"/>
              <a:gd name="connsiteX12" fmla="*/ 1183986 w 1695450"/>
              <a:gd name="connsiteY12" fmla="*/ 1619250 h 1619250"/>
              <a:gd name="connsiteX13" fmla="*/ 210255 w 1695450"/>
              <a:gd name="connsiteY13" fmla="*/ 277080 h 1619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695450" h="1619250">
                <a:moveTo>
                  <a:pt x="0" y="0"/>
                </a:moveTo>
                <a:lnTo>
                  <a:pt x="10414" y="1623"/>
                </a:lnTo>
                <a:lnTo>
                  <a:pt x="9236" y="0"/>
                </a:lnTo>
                <a:lnTo>
                  <a:pt x="10475" y="1633"/>
                </a:lnTo>
                <a:lnTo>
                  <a:pt x="244475" y="38100"/>
                </a:lnTo>
                <a:lnTo>
                  <a:pt x="249238" y="38100"/>
                </a:lnTo>
                <a:lnTo>
                  <a:pt x="249238" y="42863"/>
                </a:lnTo>
                <a:lnTo>
                  <a:pt x="244475" y="42863"/>
                </a:lnTo>
                <a:lnTo>
                  <a:pt x="292100" y="95250"/>
                </a:lnTo>
                <a:lnTo>
                  <a:pt x="1695450" y="1619250"/>
                </a:lnTo>
                <a:lnTo>
                  <a:pt x="1237961" y="1619250"/>
                </a:lnTo>
                <a:lnTo>
                  <a:pt x="1228725" y="1619250"/>
                </a:lnTo>
                <a:lnTo>
                  <a:pt x="1183986" y="1619250"/>
                </a:lnTo>
                <a:lnTo>
                  <a:pt x="210255" y="277080"/>
                </a:lnTo>
                <a:close/>
              </a:path>
            </a:pathLst>
          </a:custGeom>
          <a:solidFill>
            <a:schemeClr val="accent1">
              <a:lumMod val="75000"/>
              <a:alpha val="80000"/>
            </a:schemeClr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59003D2-E7D2-4253-9EF1-1F513027A8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6718291" cy="7772400"/>
          </a:xfrm>
          <a:custGeom>
            <a:avLst/>
            <a:gdLst>
              <a:gd name="connsiteX0" fmla="*/ 0 w 8143384"/>
              <a:gd name="connsiteY0" fmla="*/ 0 h 6858001"/>
              <a:gd name="connsiteX1" fmla="*/ 3861881 w 8143384"/>
              <a:gd name="connsiteY1" fmla="*/ 0 h 6858001"/>
              <a:gd name="connsiteX2" fmla="*/ 3861881 w 8143384"/>
              <a:gd name="connsiteY2" fmla="*/ 1 h 6858001"/>
              <a:gd name="connsiteX3" fmla="*/ 6963565 w 8143384"/>
              <a:gd name="connsiteY3" fmla="*/ 1 h 6858001"/>
              <a:gd name="connsiteX4" fmla="*/ 6963565 w 8143384"/>
              <a:gd name="connsiteY4" fmla="*/ 0 h 6858001"/>
              <a:gd name="connsiteX5" fmla="*/ 7841583 w 8143384"/>
              <a:gd name="connsiteY5" fmla="*/ 0 h 6858001"/>
              <a:gd name="connsiteX6" fmla="*/ 6994625 w 8143384"/>
              <a:gd name="connsiteY6" fmla="*/ 5258645 h 6858001"/>
              <a:gd name="connsiteX7" fmla="*/ 6994625 w 8143384"/>
              <a:gd name="connsiteY7" fmla="*/ 5263939 h 6858001"/>
              <a:gd name="connsiteX8" fmla="*/ 8143384 w 8143384"/>
              <a:gd name="connsiteY8" fmla="*/ 6858001 h 6858001"/>
              <a:gd name="connsiteX9" fmla="*/ 6994625 w 8143384"/>
              <a:gd name="connsiteY9" fmla="*/ 6858001 h 6858001"/>
              <a:gd name="connsiteX10" fmla="*/ 6643195 w 8143384"/>
              <a:gd name="connsiteY10" fmla="*/ 6858001 h 6858001"/>
              <a:gd name="connsiteX11" fmla="*/ 3861881 w 8143384"/>
              <a:gd name="connsiteY11" fmla="*/ 6858001 h 6858001"/>
              <a:gd name="connsiteX12" fmla="*/ 3739675 w 8143384"/>
              <a:gd name="connsiteY12" fmla="*/ 6858001 h 6858001"/>
              <a:gd name="connsiteX13" fmla="*/ 0 w 8143384"/>
              <a:gd name="connsiteY13" fmla="*/ 6858001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143384" h="6858001">
                <a:moveTo>
                  <a:pt x="0" y="0"/>
                </a:moveTo>
                <a:lnTo>
                  <a:pt x="3861881" y="0"/>
                </a:lnTo>
                <a:lnTo>
                  <a:pt x="3861881" y="1"/>
                </a:lnTo>
                <a:lnTo>
                  <a:pt x="6963565" y="1"/>
                </a:lnTo>
                <a:lnTo>
                  <a:pt x="6963565" y="0"/>
                </a:lnTo>
                <a:lnTo>
                  <a:pt x="7841583" y="0"/>
                </a:lnTo>
                <a:lnTo>
                  <a:pt x="6994625" y="5258645"/>
                </a:lnTo>
                <a:lnTo>
                  <a:pt x="6994625" y="5263939"/>
                </a:lnTo>
                <a:lnTo>
                  <a:pt x="8143384" y="6858001"/>
                </a:lnTo>
                <a:lnTo>
                  <a:pt x="6994625" y="6858001"/>
                </a:lnTo>
                <a:lnTo>
                  <a:pt x="6643195" y="6858001"/>
                </a:lnTo>
                <a:lnTo>
                  <a:pt x="3861881" y="6858001"/>
                </a:lnTo>
                <a:lnTo>
                  <a:pt x="3739675" y="6858001"/>
                </a:lnTo>
                <a:lnTo>
                  <a:pt x="0" y="6858001"/>
                </a:lnTo>
                <a:close/>
              </a:path>
            </a:pathLst>
          </a:custGeom>
          <a:solidFill>
            <a:schemeClr val="bg1">
              <a:lumMod val="75000"/>
              <a:lumOff val="2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DA6946-DA69-072D-F707-0B56669FFE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6102" y="729262"/>
            <a:ext cx="5172031" cy="5207988"/>
          </a:xfrm>
          <a:noFill/>
        </p:spPr>
        <p:txBody>
          <a:bodyPr anchor="ctr">
            <a:normAutofit/>
          </a:bodyPr>
          <a:lstStyle/>
          <a:p>
            <a:pPr algn="l"/>
            <a:r>
              <a:rPr lang="en-US" sz="6400" b="1" dirty="0">
                <a:solidFill>
                  <a:schemeClr val="accent1"/>
                </a:solidFill>
                <a:latin typeface="Aptos Black" panose="020B0004020202020204" pitchFamily="34" charset="0"/>
              </a:rPr>
              <a:t>VIRTUAL HEARINGS</a:t>
            </a:r>
            <a:br>
              <a:rPr lang="en-US" sz="6400" dirty="0">
                <a:solidFill>
                  <a:schemeClr val="accent1"/>
                </a:solidFill>
                <a:latin typeface="Aptos Black" panose="020B0004020202020204" pitchFamily="34" charset="0"/>
              </a:rPr>
            </a:br>
            <a:r>
              <a:rPr lang="en-US" sz="6400" i="1" dirty="0">
                <a:solidFill>
                  <a:schemeClr val="accent1"/>
                </a:solidFill>
                <a:latin typeface="Aptos Black" panose="020B0004020202020204" pitchFamily="34" charset="0"/>
              </a:rPr>
              <a:t>via Teams</a:t>
            </a:r>
            <a:endParaRPr lang="en-US" sz="6400" b="1" i="1" dirty="0">
              <a:solidFill>
                <a:schemeClr val="accent1"/>
              </a:solidFill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7361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4000">
              <a:schemeClr val="bg1">
                <a:lumMod val="85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F1527C3-06F4-4F4D-B364-8E9726645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4420" y="0"/>
            <a:ext cx="2010371" cy="77724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BF1C23D2-D74F-4456-AD7B-904A6E28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578577AD-563A-4936-9ACB-FDCF298412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1C9F3743-BFAB-4636-81C7-ACD99C694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FC58029E-BC15-45E4-AA28-CC80C96A3F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41CBB721-7EDD-4FEA-9D6B-A3656D9F4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4C945CDA-4F14-4FA0-B272-B1E25B4FA1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E03BF673-8C68-4092-BF1B-53C57EFE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55779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2" name="Freeform: Shape 21">
            <a:extLst>
              <a:ext uri="{FF2B5EF4-FFF2-40B4-BE49-F238E27FC236}">
                <a16:creationId xmlns:a16="http://schemas.microsoft.com/office/drawing/2014/main" id="{B1BDB70B-F0E6-4867-818F-C582494FB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2093" y="0"/>
            <a:ext cx="9186307" cy="7772400"/>
          </a:xfrm>
          <a:custGeom>
            <a:avLst/>
            <a:gdLst>
              <a:gd name="connsiteX0" fmla="*/ 7627977 w 11134917"/>
              <a:gd name="connsiteY0" fmla="*/ 0 h 6858000"/>
              <a:gd name="connsiteX1" fmla="*/ 8129873 w 11134917"/>
              <a:gd name="connsiteY1" fmla="*/ 0 h 6858000"/>
              <a:gd name="connsiteX2" fmla="*/ 11134917 w 11134917"/>
              <a:gd name="connsiteY2" fmla="*/ 0 h 6858000"/>
              <a:gd name="connsiteX3" fmla="*/ 11134917 w 11134917"/>
              <a:gd name="connsiteY3" fmla="*/ 6858000 h 6858000"/>
              <a:gd name="connsiteX4" fmla="*/ 8129873 w 11134917"/>
              <a:gd name="connsiteY4" fmla="*/ 6858000 h 6858000"/>
              <a:gd name="connsiteX5" fmla="*/ 7627977 w 11134917"/>
              <a:gd name="connsiteY5" fmla="*/ 6858000 h 6858000"/>
              <a:gd name="connsiteX6" fmla="*/ 7627977 w 11134917"/>
              <a:gd name="connsiteY6" fmla="*/ 6857419 h 6858000"/>
              <a:gd name="connsiteX7" fmla="*/ 1921931 w 11134917"/>
              <a:gd name="connsiteY7" fmla="*/ 6850814 h 6858000"/>
              <a:gd name="connsiteX8" fmla="*/ 0 w 11134917"/>
              <a:gd name="connsiteY8" fmla="*/ 5325357 h 6858000"/>
              <a:gd name="connsiteX9" fmla="*/ 838199 w 11134917"/>
              <a:gd name="connsiteY9" fmla="*/ 7331 h 6858000"/>
              <a:gd name="connsiteX10" fmla="*/ 7627977 w 11134917"/>
              <a:gd name="connsiteY10" fmla="*/ 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134917" h="6858000">
                <a:moveTo>
                  <a:pt x="7627977" y="0"/>
                </a:moveTo>
                <a:lnTo>
                  <a:pt x="8129873" y="0"/>
                </a:lnTo>
                <a:lnTo>
                  <a:pt x="11134917" y="0"/>
                </a:lnTo>
                <a:lnTo>
                  <a:pt x="11134917" y="6858000"/>
                </a:lnTo>
                <a:lnTo>
                  <a:pt x="8129873" y="6858000"/>
                </a:lnTo>
                <a:lnTo>
                  <a:pt x="7627977" y="6858000"/>
                </a:lnTo>
                <a:lnTo>
                  <a:pt x="7627977" y="6857419"/>
                </a:lnTo>
                <a:lnTo>
                  <a:pt x="1921931" y="6850814"/>
                </a:lnTo>
                <a:lnTo>
                  <a:pt x="0" y="5325357"/>
                </a:lnTo>
                <a:lnTo>
                  <a:pt x="838199" y="7331"/>
                </a:lnTo>
                <a:lnTo>
                  <a:pt x="7627977" y="50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1E52C707-F508-47B5-8864-8CC3EE0F0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9921" y="0"/>
            <a:ext cx="2010371" cy="7772401"/>
            <a:chOff x="1320800" y="0"/>
            <a:chExt cx="2436813" cy="6858001"/>
          </a:xfrm>
        </p:grpSpPr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066B5DD9-1C9B-4957-AF7C-8E11C7E88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7">
              <a:extLst>
                <a:ext uri="{FF2B5EF4-FFF2-40B4-BE49-F238E27FC236}">
                  <a16:creationId xmlns:a16="http://schemas.microsoft.com/office/drawing/2014/main" id="{8DF9D480-2CEE-4037-8C1B-6380686300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8">
              <a:extLst>
                <a:ext uri="{FF2B5EF4-FFF2-40B4-BE49-F238E27FC236}">
                  <a16:creationId xmlns:a16="http://schemas.microsoft.com/office/drawing/2014/main" id="{EBF6F7B8-E51D-495D-B944-B8E2E84C5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9">
              <a:extLst>
                <a:ext uri="{FF2B5EF4-FFF2-40B4-BE49-F238E27FC236}">
                  <a16:creationId xmlns:a16="http://schemas.microsoft.com/office/drawing/2014/main" id="{F43BB0F7-F9F4-4CFA-9277-2B671DC70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D51F18A6-D926-4462-B110-63097184F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ED77B4F5-55D8-444A-9EFF-CAAA8CD69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1610915" y="1215623"/>
            <a:ext cx="8107563" cy="76557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pPr marL="90805" algn="l" defTabSz="457200"/>
            <a:r>
              <a:rPr lang="en-US" sz="4800" b="1" u="sng" dirty="0">
                <a:solidFill>
                  <a:schemeClr val="tx2"/>
                </a:solidFill>
                <a:latin typeface="Aptos Black" panose="020B0004020202020204" pitchFamily="34" charset="0"/>
              </a:rPr>
              <a:t>HEARING</a:t>
            </a:r>
            <a:r>
              <a:rPr lang="en-US" sz="4800" b="1" u="sng" spc="-105" dirty="0">
                <a:solidFill>
                  <a:schemeClr val="tx2"/>
                </a:solidFill>
                <a:latin typeface="Aptos Black" panose="020B0004020202020204" pitchFamily="34" charset="0"/>
              </a:rPr>
              <a:t> </a:t>
            </a:r>
            <a:r>
              <a:rPr lang="en-US" sz="4800" b="1" u="sng" spc="-10" dirty="0">
                <a:solidFill>
                  <a:schemeClr val="tx2"/>
                </a:solidFill>
                <a:latin typeface="Aptos Black" panose="020B0004020202020204" pitchFamily="34" charset="0"/>
              </a:rPr>
              <a:t>PROCEDURE</a:t>
            </a:r>
            <a:endParaRPr lang="en-US" sz="4800" b="1" u="sng" dirty="0">
              <a:solidFill>
                <a:schemeClr val="tx2"/>
              </a:solidFill>
              <a:latin typeface="Aptos Black" panose="020B0004020202020204" pitchFamily="34" charset="0"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87F49050-3AD8-95C4-8112-CDFBD153BBA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734142" y="1905001"/>
            <a:ext cx="8199838" cy="3733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defTabSz="457200">
              <a:spcAft>
                <a:spcPts val="600"/>
              </a:spcAft>
            </a:pPr>
            <a:r>
              <a:rPr lang="en-US" sz="2500" i="1" spc="-55" dirty="0">
                <a:latin typeface="Aptos Black" panose="020B0004020202020204" pitchFamily="34" charset="0"/>
              </a:rPr>
              <a:t>PRELIMINARY</a:t>
            </a:r>
            <a:r>
              <a:rPr lang="en-US" sz="2500" i="1" spc="-45" dirty="0">
                <a:latin typeface="Aptos Black" panose="020B0004020202020204" pitchFamily="34" charset="0"/>
              </a:rPr>
              <a:t> </a:t>
            </a:r>
            <a:r>
              <a:rPr lang="en-US" sz="2500" i="1" dirty="0">
                <a:latin typeface="Aptos Black" panose="020B0004020202020204" pitchFamily="34" charset="0"/>
              </a:rPr>
              <a:t>–</a:t>
            </a:r>
            <a:r>
              <a:rPr lang="en-US" sz="2500" i="1" spc="-55" dirty="0">
                <a:latin typeface="Aptos Black" panose="020B0004020202020204" pitchFamily="34" charset="0"/>
              </a:rPr>
              <a:t> </a:t>
            </a:r>
            <a:r>
              <a:rPr lang="en-US" sz="2500" i="1" spc="-30" dirty="0">
                <a:latin typeface="Aptos Black" panose="020B0004020202020204" pitchFamily="34" charset="0"/>
              </a:rPr>
              <a:t>HEARING </a:t>
            </a:r>
            <a:r>
              <a:rPr lang="en-US" sz="2500" b="1" i="1" spc="-50" dirty="0">
                <a:latin typeface="Aptos Black" panose="020B0004020202020204" pitchFamily="34" charset="0"/>
              </a:rPr>
              <a:t>COORDINATOR</a:t>
            </a:r>
            <a:endParaRPr lang="en-US" sz="2500" b="1" dirty="0">
              <a:latin typeface="Aptos Black" panose="020B0004020202020204" pitchFamily="34" charset="0"/>
            </a:endParaRPr>
          </a:p>
          <a:p>
            <a:pPr marL="551815" marR="739775" indent="-457200" defTabSz="457200">
              <a:spcAft>
                <a:spcPts val="600"/>
              </a:spcAft>
              <a:buFont typeface="+mj-lt"/>
              <a:buAutoNum type="arabicPeriod"/>
              <a:tabLst>
                <a:tab pos="551815" algn="l"/>
              </a:tabLst>
            </a:pPr>
            <a:r>
              <a:rPr lang="en-US" sz="1900" dirty="0">
                <a:latin typeface="Aptos Black" panose="020B0004020202020204" pitchFamily="34" charset="0"/>
              </a:rPr>
              <a:t>TEST</a:t>
            </a:r>
            <a:r>
              <a:rPr lang="en-US" sz="1900" spc="-55" dirty="0">
                <a:latin typeface="Aptos Black" panose="020B0004020202020204" pitchFamily="34" charset="0"/>
              </a:rPr>
              <a:t> </a:t>
            </a:r>
            <a:r>
              <a:rPr lang="en-US" sz="1900" dirty="0">
                <a:latin typeface="Aptos Black" panose="020B0004020202020204" pitchFamily="34" charset="0"/>
              </a:rPr>
              <a:t>AUDIO</a:t>
            </a:r>
            <a:r>
              <a:rPr lang="en-US" sz="1900" spc="-50" dirty="0">
                <a:latin typeface="Aptos Black" panose="020B0004020202020204" pitchFamily="34" charset="0"/>
              </a:rPr>
              <a:t> </a:t>
            </a:r>
            <a:r>
              <a:rPr lang="en-US" sz="1900" dirty="0">
                <a:latin typeface="Aptos Black" panose="020B0004020202020204" pitchFamily="34" charset="0"/>
              </a:rPr>
              <a:t>/</a:t>
            </a:r>
            <a:r>
              <a:rPr lang="en-US" sz="1900" spc="-60" dirty="0">
                <a:latin typeface="Aptos Black" panose="020B0004020202020204" pitchFamily="34" charset="0"/>
              </a:rPr>
              <a:t> </a:t>
            </a:r>
            <a:r>
              <a:rPr lang="en-US" sz="1900" dirty="0">
                <a:latin typeface="Aptos Black" panose="020B0004020202020204" pitchFamily="34" charset="0"/>
              </a:rPr>
              <a:t>VISUAL</a:t>
            </a:r>
            <a:r>
              <a:rPr lang="en-US" sz="1900" spc="-35" dirty="0">
                <a:latin typeface="Aptos Black" panose="020B0004020202020204" pitchFamily="34" charset="0"/>
              </a:rPr>
              <a:t> </a:t>
            </a:r>
            <a:r>
              <a:rPr lang="en-US" sz="1900" dirty="0">
                <a:latin typeface="Aptos Black" panose="020B0004020202020204" pitchFamily="34" charset="0"/>
              </a:rPr>
              <a:t>FOR</a:t>
            </a:r>
            <a:r>
              <a:rPr lang="en-US" sz="1900" spc="-40" dirty="0">
                <a:latin typeface="Aptos Black" panose="020B0004020202020204" pitchFamily="34" charset="0"/>
              </a:rPr>
              <a:t> </a:t>
            </a:r>
            <a:r>
              <a:rPr lang="en-US" sz="1900" spc="-25" dirty="0">
                <a:latin typeface="Aptos Black" panose="020B0004020202020204" pitchFamily="34" charset="0"/>
              </a:rPr>
              <a:t>ALL </a:t>
            </a:r>
            <a:r>
              <a:rPr lang="en-US" sz="1900" spc="-10" dirty="0">
                <a:latin typeface="Aptos Black" panose="020B0004020202020204" pitchFamily="34" charset="0"/>
              </a:rPr>
              <a:t>PARTIES</a:t>
            </a:r>
            <a:endParaRPr lang="en-US" sz="1900" dirty="0">
              <a:latin typeface="Aptos Black" panose="020B0004020202020204" pitchFamily="34" charset="0"/>
            </a:endParaRPr>
          </a:p>
          <a:p>
            <a:pPr marL="551815" indent="-457200" defTabSz="457200">
              <a:spcAft>
                <a:spcPts val="600"/>
              </a:spcAft>
              <a:buFont typeface="+mj-lt"/>
              <a:buAutoNum type="arabicPeriod"/>
              <a:tabLst>
                <a:tab pos="551815" algn="l"/>
              </a:tabLst>
            </a:pPr>
            <a:r>
              <a:rPr lang="en-US" sz="1900" dirty="0">
                <a:latin typeface="Aptos Black" panose="020B0004020202020204" pitchFamily="34" charset="0"/>
              </a:rPr>
              <a:t>REVIEW CONDUCT</a:t>
            </a:r>
            <a:r>
              <a:rPr lang="en-US" sz="1900" spc="-30" dirty="0">
                <a:latin typeface="Aptos Black" panose="020B0004020202020204" pitchFamily="34" charset="0"/>
              </a:rPr>
              <a:t> EXPECTATIONS FOR</a:t>
            </a:r>
            <a:r>
              <a:rPr lang="en-US" sz="1900" spc="-35" dirty="0">
                <a:latin typeface="Aptos Black" panose="020B0004020202020204" pitchFamily="34" charset="0"/>
              </a:rPr>
              <a:t> </a:t>
            </a:r>
            <a:r>
              <a:rPr lang="en-US" sz="1900" spc="-10" dirty="0">
                <a:latin typeface="Aptos Black" panose="020B0004020202020204" pitchFamily="34" charset="0"/>
              </a:rPr>
              <a:t>PARTIES/WITNESSES</a:t>
            </a:r>
            <a:endParaRPr lang="en-US" sz="1900" dirty="0">
              <a:latin typeface="Aptos Black" panose="020B0004020202020204" pitchFamily="34" charset="0"/>
            </a:endParaRPr>
          </a:p>
          <a:p>
            <a:pPr marL="551815" indent="-457200" defTabSz="457200">
              <a:spcAft>
                <a:spcPts val="600"/>
              </a:spcAft>
              <a:buFont typeface="+mj-lt"/>
              <a:buAutoNum type="arabicPeriod"/>
              <a:tabLst>
                <a:tab pos="551815" algn="l"/>
              </a:tabLst>
            </a:pPr>
            <a:r>
              <a:rPr lang="en-US" sz="1900" spc="-10" dirty="0">
                <a:latin typeface="Aptos Black" panose="020B0004020202020204" pitchFamily="34" charset="0"/>
              </a:rPr>
              <a:t>INTRODUCTIONS</a:t>
            </a:r>
            <a:r>
              <a:rPr lang="en-US" sz="1900" spc="10" dirty="0">
                <a:latin typeface="Aptos Black" panose="020B0004020202020204" pitchFamily="34" charset="0"/>
              </a:rPr>
              <a:t> </a:t>
            </a:r>
            <a:r>
              <a:rPr lang="en-US" sz="1900" dirty="0">
                <a:latin typeface="Aptos Black" panose="020B0004020202020204" pitchFamily="34" charset="0"/>
              </a:rPr>
              <a:t>OF</a:t>
            </a:r>
            <a:r>
              <a:rPr lang="en-US" sz="1900" spc="25" dirty="0">
                <a:latin typeface="Aptos Black" panose="020B0004020202020204" pitchFamily="34" charset="0"/>
              </a:rPr>
              <a:t> </a:t>
            </a:r>
            <a:r>
              <a:rPr lang="en-US" sz="1900" spc="-10" dirty="0">
                <a:latin typeface="Aptos Black" panose="020B0004020202020204" pitchFamily="34" charset="0"/>
              </a:rPr>
              <a:t>PARTIES/PANEL</a:t>
            </a:r>
            <a:endParaRPr lang="en-US" sz="1900" dirty="0">
              <a:latin typeface="Aptos Black" panose="020B0004020202020204" pitchFamily="34" charset="0"/>
            </a:endParaRPr>
          </a:p>
          <a:p>
            <a:pPr marL="551815" indent="-457200" defTabSz="457200">
              <a:spcAft>
                <a:spcPts val="600"/>
              </a:spcAft>
              <a:buFont typeface="+mj-lt"/>
              <a:buAutoNum type="arabicPeriod"/>
              <a:tabLst>
                <a:tab pos="551815" algn="l"/>
              </a:tabLst>
            </a:pPr>
            <a:r>
              <a:rPr lang="en-US" sz="1900" dirty="0">
                <a:latin typeface="Aptos Black" panose="020B0004020202020204" pitchFamily="34" charset="0"/>
              </a:rPr>
              <a:t>EXPLAIN THE ROLE</a:t>
            </a:r>
            <a:r>
              <a:rPr lang="en-US" sz="1900" spc="-35" dirty="0">
                <a:latin typeface="Aptos Black" panose="020B0004020202020204" pitchFamily="34" charset="0"/>
              </a:rPr>
              <a:t> </a:t>
            </a:r>
            <a:r>
              <a:rPr lang="en-US" sz="1900" dirty="0">
                <a:latin typeface="Aptos Black" panose="020B0004020202020204" pitchFamily="34" charset="0"/>
              </a:rPr>
              <a:t>OF</a:t>
            </a:r>
            <a:r>
              <a:rPr lang="en-US" sz="1900" spc="-45" dirty="0">
                <a:latin typeface="Aptos Black" panose="020B0004020202020204" pitchFamily="34" charset="0"/>
              </a:rPr>
              <a:t> </a:t>
            </a:r>
            <a:r>
              <a:rPr lang="en-US" sz="1900" dirty="0">
                <a:latin typeface="Aptos Black" panose="020B0004020202020204" pitchFamily="34" charset="0"/>
              </a:rPr>
              <a:t>THE</a:t>
            </a:r>
            <a:r>
              <a:rPr lang="en-US" sz="1900" spc="-40" dirty="0">
                <a:latin typeface="Aptos Black" panose="020B0004020202020204" pitchFamily="34" charset="0"/>
              </a:rPr>
              <a:t> </a:t>
            </a:r>
            <a:r>
              <a:rPr lang="en-US" sz="1900" spc="-10" dirty="0">
                <a:latin typeface="Aptos Black" panose="020B0004020202020204" pitchFamily="34" charset="0"/>
              </a:rPr>
              <a:t>ADJUDICATION</a:t>
            </a:r>
            <a:r>
              <a:rPr lang="en-US" sz="1900" spc="-40" dirty="0">
                <a:latin typeface="Aptos Black" panose="020B0004020202020204" pitchFamily="34" charset="0"/>
              </a:rPr>
              <a:t> </a:t>
            </a:r>
            <a:r>
              <a:rPr lang="en-US" sz="1900" spc="-20" dirty="0">
                <a:latin typeface="Aptos Black" panose="020B0004020202020204" pitchFamily="34" charset="0"/>
              </a:rPr>
              <a:t>PANEL</a:t>
            </a:r>
            <a:endParaRPr lang="en-US" sz="1900" dirty="0">
              <a:latin typeface="Aptos Black" panose="020B0004020202020204" pitchFamily="34" charset="0"/>
            </a:endParaRPr>
          </a:p>
          <a:p>
            <a:pPr marL="551815" indent="-457200" defTabSz="457200">
              <a:spcAft>
                <a:spcPts val="600"/>
              </a:spcAft>
              <a:buFont typeface="+mj-lt"/>
              <a:buAutoNum type="arabicPeriod"/>
              <a:tabLst>
                <a:tab pos="551815" algn="l"/>
              </a:tabLst>
            </a:pPr>
            <a:r>
              <a:rPr lang="en-US" sz="1900" spc="225" dirty="0">
                <a:latin typeface="Aptos Black" panose="020B0004020202020204" pitchFamily="34" charset="0"/>
              </a:rPr>
              <a:t>CONFIRM</a:t>
            </a:r>
            <a:r>
              <a:rPr lang="en-US" sz="1900" dirty="0">
                <a:latin typeface="Aptos Black" panose="020B0004020202020204" pitchFamily="34" charset="0"/>
              </a:rPr>
              <a:t>RECORDING</a:t>
            </a:r>
            <a:r>
              <a:rPr lang="en-US" sz="1900" spc="-40" dirty="0">
                <a:latin typeface="Aptos Black" panose="020B0004020202020204" pitchFamily="34" charset="0"/>
              </a:rPr>
              <a:t> </a:t>
            </a:r>
            <a:r>
              <a:rPr lang="en-US" sz="1900" dirty="0">
                <a:latin typeface="Aptos Black" panose="020B0004020202020204" pitchFamily="34" charset="0"/>
              </a:rPr>
              <a:t>OF</a:t>
            </a:r>
            <a:r>
              <a:rPr lang="en-US" sz="1900" spc="-70" dirty="0">
                <a:latin typeface="Aptos Black" panose="020B0004020202020204" pitchFamily="34" charset="0"/>
              </a:rPr>
              <a:t> </a:t>
            </a:r>
            <a:r>
              <a:rPr lang="en-US" sz="1900" spc="-10" dirty="0">
                <a:latin typeface="Aptos Black" panose="020B0004020202020204" pitchFamily="34" charset="0"/>
              </a:rPr>
              <a:t>PROCEDURE</a:t>
            </a:r>
            <a:endParaRPr lang="en-US" sz="1900" dirty="0">
              <a:latin typeface="Aptos Black" panose="020B0004020202020204" pitchFamily="34" charset="0"/>
            </a:endParaRPr>
          </a:p>
          <a:p>
            <a:pPr marL="551815" marR="401955" indent="-457200" defTabSz="457200">
              <a:spcAft>
                <a:spcPts val="600"/>
              </a:spcAft>
              <a:buFont typeface="+mj-lt"/>
              <a:buAutoNum type="arabicPeriod"/>
              <a:tabLst>
                <a:tab pos="551815" algn="l"/>
              </a:tabLst>
            </a:pPr>
            <a:r>
              <a:rPr lang="en-US" sz="1900" spc="-10" dirty="0">
                <a:latin typeface="Aptos Black" panose="020B0004020202020204" pitchFamily="34" charset="0"/>
              </a:rPr>
              <a:t>CONFIRM </a:t>
            </a:r>
            <a:r>
              <a:rPr lang="en-US" sz="1900" dirty="0">
                <a:latin typeface="Aptos Black" panose="020B0004020202020204" pitchFamily="34" charset="0"/>
              </a:rPr>
              <a:t>WITNESS</a:t>
            </a:r>
            <a:r>
              <a:rPr lang="en-US" sz="1900" spc="-55" dirty="0">
                <a:latin typeface="Aptos Black" panose="020B0004020202020204" pitchFamily="34" charset="0"/>
              </a:rPr>
              <a:t> </a:t>
            </a:r>
            <a:r>
              <a:rPr lang="en-US" sz="1900" dirty="0">
                <a:latin typeface="Aptos Black" panose="020B0004020202020204" pitchFamily="34" charset="0"/>
              </a:rPr>
              <a:t>LIST</a:t>
            </a:r>
            <a:r>
              <a:rPr lang="en-US" sz="1900" spc="-55" dirty="0">
                <a:latin typeface="Aptos Black" panose="020B0004020202020204" pitchFamily="34" charset="0"/>
              </a:rPr>
              <a:t> </a:t>
            </a:r>
            <a:r>
              <a:rPr lang="en-US" sz="1900" dirty="0">
                <a:latin typeface="Aptos Black" panose="020B0004020202020204" pitchFamily="34" charset="0"/>
              </a:rPr>
              <a:t>FOR</a:t>
            </a:r>
            <a:r>
              <a:rPr lang="en-US" sz="1900" spc="-45" dirty="0">
                <a:latin typeface="Aptos Black" panose="020B0004020202020204" pitchFamily="34" charset="0"/>
              </a:rPr>
              <a:t> </a:t>
            </a:r>
            <a:r>
              <a:rPr lang="en-US" sz="1900" spc="-10" dirty="0">
                <a:latin typeface="Aptos Black" panose="020B0004020202020204" pitchFamily="34" charset="0"/>
              </a:rPr>
              <a:t>CROSS- EXAMINATION</a:t>
            </a:r>
            <a:endParaRPr lang="en-US" sz="1900" dirty="0">
              <a:latin typeface="Aptos Black" panose="020B0004020202020204" pitchFamily="34" charset="0"/>
            </a:endParaRPr>
          </a:p>
          <a:p>
            <a:pPr marL="551815" indent="-457200" defTabSz="457200">
              <a:spcAft>
                <a:spcPts val="600"/>
              </a:spcAft>
              <a:buFont typeface="+mj-lt"/>
              <a:buAutoNum type="arabicPeriod"/>
              <a:tabLst>
                <a:tab pos="551815" algn="l"/>
              </a:tabLst>
            </a:pPr>
            <a:r>
              <a:rPr lang="en-US" sz="1900" dirty="0">
                <a:latin typeface="Aptos Black" panose="020B0004020202020204" pitchFamily="34" charset="0"/>
              </a:rPr>
              <a:t>INSTRUCTIONS</a:t>
            </a:r>
            <a:r>
              <a:rPr lang="en-US" sz="1900" spc="-60" dirty="0">
                <a:latin typeface="Aptos Black" panose="020B0004020202020204" pitchFamily="34" charset="0"/>
              </a:rPr>
              <a:t> </a:t>
            </a:r>
            <a:r>
              <a:rPr lang="en-US" sz="1900" dirty="0">
                <a:latin typeface="Aptos Black" panose="020B0004020202020204" pitchFamily="34" charset="0"/>
              </a:rPr>
              <a:t>TO</a:t>
            </a:r>
            <a:r>
              <a:rPr lang="en-US" sz="1900" spc="-60" dirty="0">
                <a:latin typeface="Aptos Black" panose="020B0004020202020204" pitchFamily="34" charset="0"/>
              </a:rPr>
              <a:t> </a:t>
            </a:r>
            <a:r>
              <a:rPr lang="en-US" sz="1900" spc="-10" dirty="0">
                <a:latin typeface="Aptos Black" panose="020B0004020202020204" pitchFamily="34" charset="0"/>
              </a:rPr>
              <a:t>ADVISORS</a:t>
            </a:r>
            <a:endParaRPr lang="en-US" sz="1900" dirty="0">
              <a:latin typeface="Aptos Black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09293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4000">
              <a:schemeClr val="bg1">
                <a:lumMod val="85000"/>
              </a:schemeClr>
            </a:gs>
            <a:gs pos="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sz="half" idx="2"/>
          </p:nvPr>
        </p:nvSpPr>
        <p:spPr>
          <a:xfrm>
            <a:off x="1676400" y="576598"/>
            <a:ext cx="7428230" cy="6132448"/>
          </a:xfrm>
          <a:prstGeom prst="rect">
            <a:avLst/>
          </a:prstGeom>
        </p:spPr>
        <p:txBody>
          <a:bodyPr vert="horz" wrap="square" lIns="0" tIns="167640" rIns="0" bIns="0" rtlCol="0">
            <a:spAutoFit/>
          </a:bodyPr>
          <a:lstStyle/>
          <a:p>
            <a:pPr marL="0" indent="0">
              <a:lnSpc>
                <a:spcPct val="100000"/>
              </a:lnSpc>
              <a:spcBef>
                <a:spcPts val="1320"/>
              </a:spcBef>
              <a:buNone/>
            </a:pPr>
            <a:r>
              <a:rPr sz="5400" b="1" u="sng" spc="-65" dirty="0">
                <a:latin typeface="Aptos Black" panose="020B0004020202020204" pitchFamily="34" charset="0"/>
              </a:rPr>
              <a:t>ADJUDICATION</a:t>
            </a:r>
            <a:r>
              <a:rPr sz="5400" b="1" u="sng" spc="5" dirty="0">
                <a:latin typeface="Aptos Black" panose="020B0004020202020204" pitchFamily="34" charset="0"/>
              </a:rPr>
              <a:t> </a:t>
            </a:r>
            <a:r>
              <a:rPr sz="5400" b="1" u="sng" spc="-10" dirty="0">
                <a:latin typeface="Aptos Black" panose="020B0004020202020204" pitchFamily="34" charset="0"/>
              </a:rPr>
              <a:t>CHAIR</a:t>
            </a:r>
          </a:p>
          <a:p>
            <a:pPr marL="469265" indent="-456565">
              <a:lnSpc>
                <a:spcPct val="100000"/>
              </a:lnSpc>
              <a:spcBef>
                <a:spcPts val="1380"/>
              </a:spcBef>
              <a:buClr>
                <a:srgbClr val="B80E0F"/>
              </a:buClr>
              <a:buSzPct val="160000"/>
              <a:buAutoNum type="arabicPeriod"/>
              <a:tabLst>
                <a:tab pos="469265" algn="l"/>
              </a:tabLst>
            </a:pPr>
            <a:r>
              <a:rPr sz="1800" i="0" dirty="0">
                <a:solidFill>
                  <a:srgbClr val="000000"/>
                </a:solidFill>
                <a:latin typeface="Aptos Black" panose="020B0004020202020204" pitchFamily="34" charset="0"/>
              </a:rPr>
              <a:t>INTRODUCTION</a:t>
            </a:r>
            <a:r>
              <a:rPr sz="1800" i="0" spc="-15" dirty="0">
                <a:solidFill>
                  <a:srgbClr val="000000"/>
                </a:solidFill>
                <a:latin typeface="Aptos Black" panose="020B0004020202020204" pitchFamily="34" charset="0"/>
              </a:rPr>
              <a:t> </a:t>
            </a:r>
            <a:r>
              <a:rPr sz="1800" i="0" dirty="0">
                <a:solidFill>
                  <a:srgbClr val="000000"/>
                </a:solidFill>
                <a:latin typeface="Aptos Black" panose="020B0004020202020204" pitchFamily="34" charset="0"/>
              </a:rPr>
              <a:t>OF</a:t>
            </a:r>
            <a:r>
              <a:rPr sz="1800" i="0" spc="-40" dirty="0">
                <a:solidFill>
                  <a:srgbClr val="000000"/>
                </a:solidFill>
                <a:latin typeface="Aptos Black" panose="020B0004020202020204" pitchFamily="34" charset="0"/>
              </a:rPr>
              <a:t> </a:t>
            </a:r>
            <a:r>
              <a:rPr sz="1800" i="0" spc="-20" dirty="0">
                <a:solidFill>
                  <a:srgbClr val="000000"/>
                </a:solidFill>
                <a:latin typeface="Aptos Black" panose="020B0004020202020204" pitchFamily="34" charset="0"/>
              </a:rPr>
              <a:t>INVESTIGATIVE</a:t>
            </a:r>
            <a:r>
              <a:rPr sz="1800" i="0" spc="-35" dirty="0">
                <a:solidFill>
                  <a:srgbClr val="000000"/>
                </a:solidFill>
                <a:latin typeface="Aptos Black" panose="020B0004020202020204" pitchFamily="34" charset="0"/>
              </a:rPr>
              <a:t> </a:t>
            </a:r>
            <a:r>
              <a:rPr sz="1800" i="0" spc="-10" dirty="0">
                <a:solidFill>
                  <a:srgbClr val="000000"/>
                </a:solidFill>
                <a:latin typeface="Aptos Black" panose="020B0004020202020204" pitchFamily="34" charset="0"/>
              </a:rPr>
              <a:t>REPORT</a:t>
            </a:r>
            <a:endParaRPr lang="en-US" sz="1800" i="0" spc="-10" dirty="0">
              <a:solidFill>
                <a:srgbClr val="000000"/>
              </a:solidFill>
              <a:latin typeface="Aptos Black" panose="020B0004020202020204" pitchFamily="34" charset="0"/>
            </a:endParaRPr>
          </a:p>
          <a:p>
            <a:pPr marL="469265" indent="-456565">
              <a:lnSpc>
                <a:spcPct val="100000"/>
              </a:lnSpc>
              <a:spcBef>
                <a:spcPts val="1380"/>
              </a:spcBef>
              <a:buClr>
                <a:srgbClr val="B80E0F"/>
              </a:buClr>
              <a:buSzPct val="160000"/>
              <a:buAutoNum type="arabicPeriod"/>
              <a:tabLst>
                <a:tab pos="469265" algn="l"/>
              </a:tabLst>
            </a:pPr>
            <a:r>
              <a:rPr lang="en-US" sz="1800" spc="-10" dirty="0">
                <a:solidFill>
                  <a:srgbClr val="000000"/>
                </a:solidFill>
                <a:latin typeface="Aptos Black" panose="020B0004020202020204" pitchFamily="34" charset="0"/>
              </a:rPr>
              <a:t>REVIEW OF SUPPORTING EVIDENCE</a:t>
            </a:r>
            <a:endParaRPr lang="en-US" sz="2500" spc="-10" dirty="0">
              <a:solidFill>
                <a:srgbClr val="000000"/>
              </a:solidFill>
              <a:latin typeface="Aptos Black" panose="020B0004020202020204" pitchFamily="34" charset="0"/>
            </a:endParaRPr>
          </a:p>
          <a:p>
            <a:pPr marL="469265" indent="-456565">
              <a:lnSpc>
                <a:spcPct val="100000"/>
              </a:lnSpc>
              <a:spcBef>
                <a:spcPts val="1380"/>
              </a:spcBef>
              <a:buClr>
                <a:srgbClr val="B80E0F"/>
              </a:buClr>
              <a:buSzPct val="160000"/>
              <a:buAutoNum type="arabicPeriod"/>
              <a:tabLst>
                <a:tab pos="469265" algn="l"/>
              </a:tabLst>
            </a:pPr>
            <a:r>
              <a:rPr lang="en-US" sz="1800" spc="-10" dirty="0">
                <a:solidFill>
                  <a:srgbClr val="000000"/>
                </a:solidFill>
                <a:latin typeface="Aptos Black" panose="020B0004020202020204" pitchFamily="34" charset="0"/>
              </a:rPr>
              <a:t>PANEL QUESTIONS FOR PARTIES OR WITNESSES</a:t>
            </a:r>
          </a:p>
          <a:p>
            <a:pPr marL="469265" indent="-456565">
              <a:lnSpc>
                <a:spcPct val="100000"/>
              </a:lnSpc>
              <a:spcBef>
                <a:spcPts val="204"/>
              </a:spcBef>
              <a:buClr>
                <a:srgbClr val="B80E0F"/>
              </a:buClr>
              <a:buSzPct val="160000"/>
              <a:buAutoNum type="arabicPeriod"/>
              <a:tabLst>
                <a:tab pos="469265" algn="l"/>
              </a:tabLst>
            </a:pPr>
            <a:r>
              <a:rPr sz="1800" i="0" spc="-10" dirty="0">
                <a:solidFill>
                  <a:srgbClr val="000000"/>
                </a:solidFill>
                <a:latin typeface="Aptos Black" panose="020B0004020202020204" pitchFamily="34" charset="0"/>
              </a:rPr>
              <a:t>CROSS-</a:t>
            </a:r>
            <a:r>
              <a:rPr sz="1800" i="0" spc="-20" dirty="0">
                <a:solidFill>
                  <a:srgbClr val="000000"/>
                </a:solidFill>
                <a:latin typeface="Aptos Black" panose="020B0004020202020204" pitchFamily="34" charset="0"/>
              </a:rPr>
              <a:t>EXAMINATION</a:t>
            </a:r>
            <a:r>
              <a:rPr sz="1800" i="0" spc="35" dirty="0">
                <a:solidFill>
                  <a:srgbClr val="000000"/>
                </a:solidFill>
                <a:latin typeface="Aptos Black" panose="020B0004020202020204" pitchFamily="34" charset="0"/>
              </a:rPr>
              <a:t> </a:t>
            </a:r>
            <a:r>
              <a:rPr sz="1800" i="0" spc="-10" dirty="0">
                <a:solidFill>
                  <a:srgbClr val="000000"/>
                </a:solidFill>
                <a:latin typeface="Aptos Black" panose="020B0004020202020204" pitchFamily="34" charset="0"/>
              </a:rPr>
              <a:t>OPPORTUNITY</a:t>
            </a:r>
            <a:endParaRPr lang="en-US" sz="1800" i="0" spc="-10" dirty="0">
              <a:solidFill>
                <a:srgbClr val="000000"/>
              </a:solidFill>
              <a:latin typeface="Aptos Black" panose="020B0004020202020204" pitchFamily="34" charset="0"/>
            </a:endParaRPr>
          </a:p>
          <a:p>
            <a:pPr marL="1269365" marR="5080" lvl="1" indent="-251460">
              <a:lnSpc>
                <a:spcPct val="100000"/>
              </a:lnSpc>
              <a:spcBef>
                <a:spcPts val="450"/>
              </a:spcBef>
              <a:buClr>
                <a:srgbClr val="B80E0F"/>
              </a:buClr>
              <a:buSzPct val="159090"/>
              <a:buFont typeface="Arial"/>
              <a:buChar char="•"/>
              <a:tabLst>
                <a:tab pos="1269365" algn="l"/>
              </a:tabLst>
            </a:pPr>
            <a:r>
              <a:rPr lang="en-US" sz="1800" dirty="0">
                <a:latin typeface="Aptos Black" panose="020B0004020202020204" pitchFamily="34" charset="0"/>
                <a:cs typeface="Calibri"/>
              </a:rPr>
              <a:t>WITNESSES</a:t>
            </a:r>
            <a:r>
              <a:rPr lang="en-US" sz="18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dirty="0">
                <a:latin typeface="Aptos Black" panose="020B0004020202020204" pitchFamily="34" charset="0"/>
                <a:cs typeface="Calibri"/>
              </a:rPr>
              <a:t>TO</a:t>
            </a:r>
            <a:r>
              <a:rPr lang="en-US" sz="18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dirty="0">
                <a:latin typeface="Aptos Black" panose="020B0004020202020204" pitchFamily="34" charset="0"/>
                <a:cs typeface="Calibri"/>
              </a:rPr>
              <a:t>BE</a:t>
            </a:r>
            <a:r>
              <a:rPr lang="en-US" sz="18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dirty="0">
                <a:latin typeface="Aptos Black" panose="020B0004020202020204" pitchFamily="34" charset="0"/>
                <a:cs typeface="Calibri"/>
              </a:rPr>
              <a:t>CROSSED</a:t>
            </a:r>
            <a:r>
              <a:rPr lang="en-US" sz="18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dirty="0">
                <a:latin typeface="Aptos Black" panose="020B0004020202020204" pitchFamily="34" charset="0"/>
                <a:cs typeface="Calibri"/>
              </a:rPr>
              <a:t>MUST</a:t>
            </a:r>
            <a:r>
              <a:rPr lang="en-US" sz="18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dirty="0">
                <a:latin typeface="Aptos Black" panose="020B0004020202020204" pitchFamily="34" charset="0"/>
                <a:cs typeface="Calibri"/>
              </a:rPr>
              <a:t>BE</a:t>
            </a:r>
            <a:r>
              <a:rPr lang="en-US" sz="18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dirty="0">
                <a:latin typeface="Aptos Black" panose="020B0004020202020204" pitchFamily="34" charset="0"/>
                <a:cs typeface="Calibri"/>
              </a:rPr>
              <a:t>SUBMITTED</a:t>
            </a:r>
            <a:r>
              <a:rPr lang="en-US" sz="18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spc="-25" dirty="0">
                <a:latin typeface="Aptos Black" panose="020B0004020202020204" pitchFamily="34" charset="0"/>
                <a:cs typeface="Calibri"/>
              </a:rPr>
              <a:t>IN </a:t>
            </a:r>
            <a:r>
              <a:rPr lang="en-US" sz="1800" dirty="0">
                <a:latin typeface="Aptos Black" panose="020B0004020202020204" pitchFamily="34" charset="0"/>
                <a:cs typeface="Calibri"/>
              </a:rPr>
              <a:t>ADVANCE</a:t>
            </a:r>
            <a:r>
              <a:rPr lang="en-US" sz="18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dirty="0">
                <a:latin typeface="Aptos Black" panose="020B0004020202020204" pitchFamily="34" charset="0"/>
                <a:cs typeface="Calibri"/>
              </a:rPr>
              <a:t>TO</a:t>
            </a:r>
            <a:r>
              <a:rPr lang="en-US" sz="18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dirty="0">
                <a:latin typeface="Aptos Black" panose="020B0004020202020204" pitchFamily="34" charset="0"/>
                <a:cs typeface="Calibri"/>
              </a:rPr>
              <a:t>TITLE</a:t>
            </a:r>
            <a:r>
              <a:rPr lang="en-US" sz="18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dirty="0">
                <a:latin typeface="Aptos Black" panose="020B0004020202020204" pitchFamily="34" charset="0"/>
                <a:cs typeface="Calibri"/>
              </a:rPr>
              <a:t>IX </a:t>
            </a:r>
            <a:r>
              <a:rPr lang="en-US" sz="1800" spc="-10" dirty="0">
                <a:latin typeface="Aptos Black" panose="020B0004020202020204" pitchFamily="34" charset="0"/>
                <a:cs typeface="Calibri"/>
              </a:rPr>
              <a:t>COORDINATOR</a:t>
            </a:r>
            <a:endParaRPr lang="en-US" sz="1800" dirty="0">
              <a:latin typeface="Aptos Black" panose="020B0004020202020204" pitchFamily="34" charset="0"/>
              <a:cs typeface="Calibri"/>
            </a:endParaRPr>
          </a:p>
          <a:p>
            <a:pPr marL="1269365" lvl="1" indent="-251460">
              <a:lnSpc>
                <a:spcPct val="100000"/>
              </a:lnSpc>
              <a:spcBef>
                <a:spcPts val="600"/>
              </a:spcBef>
              <a:buClr>
                <a:srgbClr val="B80E0F"/>
              </a:buClr>
              <a:buSzPct val="159090"/>
              <a:buFont typeface="Arial"/>
              <a:buChar char="•"/>
              <a:tabLst>
                <a:tab pos="1269365" algn="l"/>
              </a:tabLst>
            </a:pPr>
            <a:r>
              <a:rPr lang="en-US" sz="1800" dirty="0">
                <a:latin typeface="Aptos Black" panose="020B0004020202020204" pitchFamily="34" charset="0"/>
                <a:cs typeface="Calibri"/>
              </a:rPr>
              <a:t>OPPORTUNITY</a:t>
            </a:r>
            <a:r>
              <a:rPr lang="en-US" sz="18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dirty="0">
                <a:latin typeface="Aptos Black" panose="020B0004020202020204" pitchFamily="34" charset="0"/>
                <a:cs typeface="Calibri"/>
              </a:rPr>
              <a:t>FOR</a:t>
            </a:r>
            <a:r>
              <a:rPr lang="en-US" sz="1800" spc="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spc="-10" dirty="0">
                <a:latin typeface="Aptos Black" panose="020B0004020202020204" pitchFamily="34" charset="0"/>
                <a:cs typeface="Calibri"/>
              </a:rPr>
              <a:t>PRE-</a:t>
            </a:r>
            <a:r>
              <a:rPr lang="en-US" sz="1800" dirty="0">
                <a:latin typeface="Aptos Black" panose="020B0004020202020204" pitchFamily="34" charset="0"/>
                <a:cs typeface="Calibri"/>
              </a:rPr>
              <a:t>APPROVED</a:t>
            </a:r>
            <a:r>
              <a:rPr lang="en-US" sz="18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spc="-10" dirty="0">
                <a:latin typeface="Aptos Black" panose="020B0004020202020204" pitchFamily="34" charset="0"/>
                <a:cs typeface="Calibri"/>
              </a:rPr>
              <a:t>QUESTIONS</a:t>
            </a:r>
            <a:endParaRPr lang="en-US" sz="1800" dirty="0">
              <a:latin typeface="Aptos Black" panose="020B0004020202020204" pitchFamily="34" charset="0"/>
              <a:cs typeface="Calibri"/>
            </a:endParaRPr>
          </a:p>
          <a:p>
            <a:pPr marL="1269365" lvl="1" indent="-251460">
              <a:lnSpc>
                <a:spcPct val="100000"/>
              </a:lnSpc>
              <a:spcBef>
                <a:spcPts val="600"/>
              </a:spcBef>
              <a:buClr>
                <a:srgbClr val="B80E0F"/>
              </a:buClr>
              <a:buSzPct val="159090"/>
              <a:buFont typeface="Arial"/>
              <a:buChar char="•"/>
              <a:tabLst>
                <a:tab pos="1269365" algn="l"/>
              </a:tabLst>
            </a:pPr>
            <a:r>
              <a:rPr lang="en-US" sz="1800" dirty="0">
                <a:latin typeface="Aptos Black" panose="020B0004020202020204" pitchFamily="34" charset="0"/>
                <a:cs typeface="Calibri"/>
              </a:rPr>
              <a:t>ADVISORS</a:t>
            </a:r>
            <a:r>
              <a:rPr lang="en-US" sz="18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dirty="0">
                <a:latin typeface="Aptos Black" panose="020B0004020202020204" pitchFamily="34" charset="0"/>
                <a:cs typeface="Calibri"/>
              </a:rPr>
              <a:t>MUST</a:t>
            </a:r>
            <a:r>
              <a:rPr lang="en-US" sz="18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dirty="0">
                <a:latin typeface="Aptos Black" panose="020B0004020202020204" pitchFamily="34" charset="0"/>
                <a:cs typeface="Calibri"/>
              </a:rPr>
              <a:t>QUESTION</a:t>
            </a:r>
            <a:r>
              <a:rPr lang="en-US" sz="18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dirty="0">
                <a:latin typeface="Aptos Black" panose="020B0004020202020204" pitchFamily="34" charset="0"/>
                <a:cs typeface="Calibri"/>
              </a:rPr>
              <a:t>–ONLY</a:t>
            </a:r>
            <a:r>
              <a:rPr lang="en-US" sz="18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b="1" spc="-20" dirty="0">
                <a:latin typeface="Aptos Black" panose="020B0004020202020204" pitchFamily="34" charset="0"/>
                <a:cs typeface="Calibri"/>
              </a:rPr>
              <a:t>AFTER </a:t>
            </a:r>
            <a:r>
              <a:rPr lang="en-US" sz="1800" i="0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QUESTION</a:t>
            </a:r>
            <a:r>
              <a:rPr lang="en-US" sz="1800" i="0" spc="-40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i="0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APPROVED</a:t>
            </a:r>
            <a:r>
              <a:rPr lang="en-US" sz="1800" i="0" spc="-45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i="0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AS</a:t>
            </a:r>
            <a:r>
              <a:rPr lang="en-US" sz="1800" i="0" spc="-20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i="0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RELEVANT</a:t>
            </a:r>
            <a:r>
              <a:rPr lang="en-US" sz="1800" i="0" spc="-5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i="0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BY</a:t>
            </a:r>
            <a:r>
              <a:rPr lang="en-US" sz="1800" i="0" spc="-15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i="0" spc="-20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PANEL</a:t>
            </a:r>
            <a:endParaRPr lang="en-US" sz="1800" dirty="0">
              <a:latin typeface="Aptos Black" panose="020B0004020202020204" pitchFamily="34" charset="0"/>
              <a:cs typeface="Calibri"/>
            </a:endParaRPr>
          </a:p>
          <a:p>
            <a:pPr marL="1269365" lvl="1" indent="-251460">
              <a:lnSpc>
                <a:spcPct val="100000"/>
              </a:lnSpc>
              <a:spcBef>
                <a:spcPts val="600"/>
              </a:spcBef>
              <a:buClr>
                <a:srgbClr val="B80E0F"/>
              </a:buClr>
              <a:buSzPct val="159090"/>
              <a:buFont typeface="Arial"/>
              <a:buChar char="•"/>
              <a:tabLst>
                <a:tab pos="1269365" algn="l"/>
              </a:tabLst>
            </a:pPr>
            <a:r>
              <a:rPr lang="en-US" sz="1800" dirty="0">
                <a:latin typeface="Aptos Black" panose="020B0004020202020204" pitchFamily="34" charset="0"/>
                <a:cs typeface="Calibri"/>
              </a:rPr>
              <a:t>RELEVANT</a:t>
            </a:r>
            <a:r>
              <a:rPr lang="en-US" sz="18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dirty="0">
                <a:latin typeface="Aptos Black" panose="020B0004020202020204" pitchFamily="34" charset="0"/>
                <a:cs typeface="Calibri"/>
              </a:rPr>
              <a:t>QUESTIONS</a:t>
            </a:r>
            <a:r>
              <a:rPr lang="en-US" sz="18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spc="-20" dirty="0">
                <a:latin typeface="Aptos Black" panose="020B0004020202020204" pitchFamily="34" charset="0"/>
                <a:cs typeface="Calibri"/>
              </a:rPr>
              <a:t>ONLY</a:t>
            </a:r>
            <a:endParaRPr lang="en-US" sz="1800" i="0" spc="-10" dirty="0">
              <a:solidFill>
                <a:srgbClr val="000000"/>
              </a:solidFill>
              <a:latin typeface="Aptos Black" panose="020B0004020202020204" pitchFamily="34" charset="0"/>
              <a:cs typeface="Calibri"/>
            </a:endParaRPr>
          </a:p>
          <a:p>
            <a:pPr marL="469265" indent="-456565">
              <a:lnSpc>
                <a:spcPct val="100000"/>
              </a:lnSpc>
              <a:spcBef>
                <a:spcPts val="204"/>
              </a:spcBef>
              <a:buClr>
                <a:srgbClr val="B80E0F"/>
              </a:buClr>
              <a:buSzPct val="160000"/>
              <a:buAutoNum type="arabicPeriod"/>
              <a:tabLst>
                <a:tab pos="469265" algn="l"/>
              </a:tabLst>
            </a:pPr>
            <a:r>
              <a:rPr lang="en-US" sz="1800" spc="-10" dirty="0">
                <a:solidFill>
                  <a:srgbClr val="000000"/>
                </a:solidFill>
                <a:latin typeface="Aptos Black" panose="020B0004020202020204" pitchFamily="34" charset="0"/>
              </a:rPr>
              <a:t>IMPACT STATEMENT </a:t>
            </a:r>
          </a:p>
          <a:p>
            <a:pPr marL="858520" lvl="1" indent="-342900">
              <a:spcBef>
                <a:spcPts val="204"/>
              </a:spcBef>
              <a:buClr>
                <a:srgbClr val="B80E0F"/>
              </a:buClr>
              <a:buSzPct val="160000"/>
              <a:tabLst>
                <a:tab pos="469265" algn="l"/>
              </a:tabLst>
            </a:pPr>
            <a:r>
              <a:rPr lang="en-US" sz="1800" i="0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EACH</a:t>
            </a:r>
            <a:r>
              <a:rPr lang="en-US" sz="1800" i="0" spc="-40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i="0" spc="-25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PARTY</a:t>
            </a:r>
            <a:r>
              <a:rPr lang="en-US" sz="1800" i="0" spc="-55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i="0" spc="-10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OPPORTUNITY</a:t>
            </a:r>
            <a:r>
              <a:rPr lang="en-US" sz="1800" i="0" spc="-70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i="0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TO</a:t>
            </a:r>
            <a:r>
              <a:rPr lang="en-US" sz="1800" i="0" spc="-45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i="0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ADDRESS</a:t>
            </a:r>
            <a:r>
              <a:rPr lang="en-US" sz="1800" i="0" spc="-30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800" i="0" spc="-25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THE </a:t>
            </a:r>
            <a:r>
              <a:rPr lang="en-US" sz="1800" i="0" spc="-20" dirty="0">
                <a:solidFill>
                  <a:srgbClr val="000000"/>
                </a:solidFill>
                <a:latin typeface="Aptos Black" panose="020B0004020202020204" pitchFamily="34" charset="0"/>
                <a:cs typeface="Calibri"/>
              </a:rPr>
              <a:t>PANEL</a:t>
            </a:r>
            <a:endParaRPr sz="1800" dirty="0">
              <a:latin typeface="Aptos Black" panose="020B0004020202020204" pitchFamily="34" charset="0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6915" y="238834"/>
            <a:ext cx="5511165" cy="99631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 marR="5080">
              <a:lnSpc>
                <a:spcPts val="3679"/>
              </a:lnSpc>
              <a:spcBef>
                <a:spcPts val="455"/>
              </a:spcBef>
            </a:pPr>
            <a:r>
              <a:rPr sz="3300" b="0" spc="-35" dirty="0">
                <a:latin typeface="Franklin Gothic Medium"/>
                <a:cs typeface="Franklin Gothic Medium"/>
              </a:rPr>
              <a:t>FACTORS</a:t>
            </a:r>
            <a:r>
              <a:rPr sz="3300" b="0" spc="-130" dirty="0">
                <a:latin typeface="Franklin Gothic Medium"/>
                <a:cs typeface="Franklin Gothic Medium"/>
              </a:rPr>
              <a:t> </a:t>
            </a:r>
            <a:r>
              <a:rPr sz="3300" b="0" dirty="0">
                <a:latin typeface="Franklin Gothic Medium"/>
                <a:cs typeface="Franklin Gothic Medium"/>
              </a:rPr>
              <a:t>TO</a:t>
            </a:r>
            <a:r>
              <a:rPr sz="3300" b="0" spc="-90" dirty="0">
                <a:latin typeface="Franklin Gothic Medium"/>
                <a:cs typeface="Franklin Gothic Medium"/>
              </a:rPr>
              <a:t> </a:t>
            </a:r>
            <a:r>
              <a:rPr sz="3300" b="0" dirty="0">
                <a:latin typeface="Franklin Gothic Medium"/>
                <a:cs typeface="Franklin Gothic Medium"/>
              </a:rPr>
              <a:t>CONSIDER</a:t>
            </a:r>
            <a:r>
              <a:rPr sz="3300" b="0" spc="-135" dirty="0">
                <a:latin typeface="Franklin Gothic Medium"/>
                <a:cs typeface="Franklin Gothic Medium"/>
              </a:rPr>
              <a:t> </a:t>
            </a:r>
            <a:r>
              <a:rPr sz="3300" b="0" spc="-20" dirty="0">
                <a:latin typeface="Franklin Gothic Medium"/>
                <a:cs typeface="Franklin Gothic Medium"/>
              </a:rPr>
              <a:t>WHEN </a:t>
            </a:r>
            <a:r>
              <a:rPr sz="3300" b="0" dirty="0">
                <a:latin typeface="Franklin Gothic Medium"/>
                <a:cs typeface="Franklin Gothic Medium"/>
              </a:rPr>
              <a:t>WEIGHING</a:t>
            </a:r>
            <a:r>
              <a:rPr sz="3300" b="0" spc="-70" dirty="0">
                <a:latin typeface="Franklin Gothic Medium"/>
                <a:cs typeface="Franklin Gothic Medium"/>
              </a:rPr>
              <a:t> </a:t>
            </a:r>
            <a:r>
              <a:rPr sz="3300" b="0" dirty="0">
                <a:latin typeface="Franklin Gothic Medium"/>
                <a:cs typeface="Franklin Gothic Medium"/>
              </a:rPr>
              <a:t>THE</a:t>
            </a:r>
            <a:r>
              <a:rPr sz="3300" b="0" spc="-55" dirty="0">
                <a:latin typeface="Franklin Gothic Medium"/>
                <a:cs typeface="Franklin Gothic Medium"/>
              </a:rPr>
              <a:t> </a:t>
            </a:r>
            <a:r>
              <a:rPr sz="3300" b="0" spc="-10" dirty="0">
                <a:latin typeface="Franklin Gothic Medium"/>
                <a:cs typeface="Franklin Gothic Medium"/>
              </a:rPr>
              <a:t>EVIDENCE:</a:t>
            </a:r>
            <a:endParaRPr sz="3300" dirty="0">
              <a:latin typeface="Franklin Gothic Medium"/>
              <a:cs typeface="Franklin Gothic Medium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2"/>
          </p:nvPr>
        </p:nvSpPr>
        <p:spPr>
          <a:xfrm>
            <a:off x="914400" y="1721953"/>
            <a:ext cx="4343400" cy="60661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indent="0" algn="ctr">
              <a:lnSpc>
                <a:spcPct val="100000"/>
              </a:lnSpc>
              <a:spcBef>
                <a:spcPts val="1285"/>
              </a:spcBef>
              <a:buClr>
                <a:srgbClr val="C00000"/>
              </a:buClr>
              <a:buSzPct val="160000"/>
              <a:buNone/>
              <a:tabLst>
                <a:tab pos="354965" algn="l"/>
              </a:tabLst>
            </a:pPr>
            <a:r>
              <a:rPr lang="en-US" sz="2000" dirty="0">
                <a:latin typeface="Aptos Black" panose="020B0004020202020204" pitchFamily="34" charset="0"/>
              </a:rPr>
              <a:t>ACCURACY &amp; SOURCE</a:t>
            </a:r>
          </a:p>
          <a:p>
            <a:pPr marL="355600" indent="-342900">
              <a:lnSpc>
                <a:spcPct val="100000"/>
              </a:lnSpc>
              <a:spcBef>
                <a:spcPts val="1285"/>
              </a:spcBef>
              <a:buClr>
                <a:srgbClr val="C00000"/>
              </a:buClr>
              <a:buSzPct val="160000"/>
              <a:buFont typeface="+mj-lt"/>
              <a:buAutoNum type="arabicPeriod"/>
              <a:tabLst>
                <a:tab pos="354965" algn="l"/>
              </a:tabLst>
            </a:pPr>
            <a:r>
              <a:rPr dirty="0">
                <a:latin typeface="Aptos Black" panose="020B0004020202020204" pitchFamily="34" charset="0"/>
              </a:rPr>
              <a:t>HOW</a:t>
            </a:r>
            <a:r>
              <a:rPr spc="-35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DID</a:t>
            </a:r>
            <a:r>
              <a:rPr spc="-40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THE</a:t>
            </a:r>
            <a:r>
              <a:rPr spc="-30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WITNESS</a:t>
            </a:r>
            <a:r>
              <a:rPr spc="-35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LEARN</a:t>
            </a:r>
            <a:r>
              <a:rPr spc="-45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THE</a:t>
            </a:r>
            <a:r>
              <a:rPr spc="-30" dirty="0">
                <a:latin typeface="Aptos Black" panose="020B0004020202020204" pitchFamily="34" charset="0"/>
              </a:rPr>
              <a:t> </a:t>
            </a:r>
            <a:r>
              <a:rPr spc="-10" dirty="0">
                <a:latin typeface="Aptos Black" panose="020B0004020202020204" pitchFamily="34" charset="0"/>
              </a:rPr>
              <a:t>FACTS?</a:t>
            </a:r>
          </a:p>
          <a:p>
            <a:pPr marL="355600" indent="-342900">
              <a:lnSpc>
                <a:spcPct val="100000"/>
              </a:lnSpc>
              <a:spcBef>
                <a:spcPts val="1295"/>
              </a:spcBef>
              <a:buClr>
                <a:srgbClr val="C00000"/>
              </a:buClr>
              <a:buSzPct val="160000"/>
              <a:buFont typeface="+mj-lt"/>
              <a:buAutoNum type="arabicPeriod"/>
              <a:tabLst>
                <a:tab pos="354965" algn="l"/>
              </a:tabLst>
            </a:pPr>
            <a:r>
              <a:rPr dirty="0">
                <a:latin typeface="Aptos Black" panose="020B0004020202020204" pitchFamily="34" charset="0"/>
              </a:rPr>
              <a:t>HOW</a:t>
            </a:r>
            <a:r>
              <a:rPr spc="-30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WELL</a:t>
            </a:r>
            <a:r>
              <a:rPr spc="-30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DID</a:t>
            </a:r>
            <a:r>
              <a:rPr spc="-35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HE</a:t>
            </a:r>
            <a:r>
              <a:rPr spc="-15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OR</a:t>
            </a:r>
            <a:r>
              <a:rPr spc="-35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SHE</a:t>
            </a:r>
            <a:r>
              <a:rPr spc="-15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RECALL</a:t>
            </a:r>
            <a:r>
              <a:rPr spc="-45" dirty="0">
                <a:latin typeface="Aptos Black" panose="020B0004020202020204" pitchFamily="34" charset="0"/>
              </a:rPr>
              <a:t> </a:t>
            </a:r>
            <a:r>
              <a:rPr spc="-10" dirty="0">
                <a:latin typeface="Aptos Black" panose="020B0004020202020204" pitchFamily="34" charset="0"/>
              </a:rPr>
              <a:t>FACTS?</a:t>
            </a:r>
          </a:p>
          <a:p>
            <a:pPr marL="858519" marR="205104" lvl="1" indent="-343535">
              <a:lnSpc>
                <a:spcPct val="100000"/>
              </a:lnSpc>
              <a:spcBef>
                <a:spcPts val="380"/>
              </a:spcBef>
              <a:buClr>
                <a:srgbClr val="C00000"/>
              </a:buClr>
              <a:buSzPct val="157692"/>
              <a:buFont typeface="Arial"/>
              <a:buChar char="•"/>
              <a:tabLst>
                <a:tab pos="858519" algn="l"/>
              </a:tabLst>
            </a:pPr>
            <a:r>
              <a:rPr sz="1300" dirty="0">
                <a:latin typeface="Aptos Black" panose="020B0004020202020204" pitchFamily="34" charset="0"/>
                <a:cs typeface="Calibri"/>
              </a:rPr>
              <a:t>NOT</a:t>
            </a:r>
            <a:r>
              <a:rPr sz="13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1300" dirty="0">
                <a:latin typeface="Aptos Black" panose="020B0004020202020204" pitchFamily="34" charset="0"/>
                <a:cs typeface="Calibri"/>
              </a:rPr>
              <a:t>RECALLING</a:t>
            </a:r>
            <a:r>
              <a:rPr sz="13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1300" dirty="0">
                <a:latin typeface="Aptos Black" panose="020B0004020202020204" pitchFamily="34" charset="0"/>
                <a:cs typeface="Calibri"/>
              </a:rPr>
              <a:t>IS</a:t>
            </a:r>
            <a:r>
              <a:rPr sz="13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1300" dirty="0">
                <a:latin typeface="Aptos Black" panose="020B0004020202020204" pitchFamily="34" charset="0"/>
                <a:cs typeface="Calibri"/>
              </a:rPr>
              <a:t>NOT</a:t>
            </a:r>
            <a:r>
              <a:rPr sz="13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1300" b="1" u="sng" spc="-20" dirty="0">
                <a:uFill>
                  <a:solidFill>
                    <a:srgbClr val="000000"/>
                  </a:solidFill>
                </a:uFill>
                <a:latin typeface="Aptos Black" panose="020B0004020202020204" pitchFamily="34" charset="0"/>
                <a:cs typeface="Calibri"/>
              </a:rPr>
              <a:t>NECESSARILY</a:t>
            </a:r>
            <a:r>
              <a:rPr sz="1300" b="1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sz="1300" spc="-50" dirty="0">
                <a:latin typeface="Aptos Black" panose="020B0004020202020204" pitchFamily="34" charset="0"/>
                <a:cs typeface="Calibri"/>
              </a:rPr>
              <a:t>A </a:t>
            </a:r>
            <a:r>
              <a:rPr sz="1300" spc="-10" dirty="0">
                <a:latin typeface="Aptos Black" panose="020B0004020202020204" pitchFamily="34" charset="0"/>
                <a:cs typeface="Calibri"/>
              </a:rPr>
              <a:t>DENIAL</a:t>
            </a:r>
            <a:endParaRPr sz="1300" dirty="0">
              <a:latin typeface="Aptos Black" panose="020B0004020202020204" pitchFamily="34" charset="0"/>
              <a:cs typeface="Calibri"/>
            </a:endParaRPr>
          </a:p>
          <a:p>
            <a:pPr marL="857885" marR="527685" lvl="1" indent="-342900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buSzPct val="157692"/>
              <a:buFont typeface="Arial"/>
              <a:buChar char="•"/>
              <a:tabLst>
                <a:tab pos="857885" algn="l"/>
              </a:tabLst>
            </a:pPr>
            <a:r>
              <a:rPr sz="1300" dirty="0">
                <a:latin typeface="Aptos Black" panose="020B0004020202020204" pitchFamily="34" charset="0"/>
                <a:cs typeface="Calibri"/>
              </a:rPr>
              <a:t>REMEMBER</a:t>
            </a:r>
            <a:r>
              <a:rPr sz="13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sz="1300" dirty="0">
                <a:latin typeface="Aptos Black" panose="020B0004020202020204" pitchFamily="34" charset="0"/>
                <a:cs typeface="Calibri"/>
              </a:rPr>
              <a:t>EFFECTS</a:t>
            </a:r>
            <a:r>
              <a:rPr sz="13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z="1300" dirty="0">
                <a:latin typeface="Aptos Black" panose="020B0004020202020204" pitchFamily="34" charset="0"/>
                <a:cs typeface="Calibri"/>
              </a:rPr>
              <a:t>OF</a:t>
            </a:r>
            <a:r>
              <a:rPr sz="13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1300" spc="-10" dirty="0">
                <a:latin typeface="Aptos Black" panose="020B0004020202020204" pitchFamily="34" charset="0"/>
                <a:cs typeface="Calibri"/>
              </a:rPr>
              <a:t>TRAUMA, </a:t>
            </a:r>
            <a:r>
              <a:rPr sz="1300" dirty="0">
                <a:latin typeface="Aptos Black" panose="020B0004020202020204" pitchFamily="34" charset="0"/>
                <a:cs typeface="Calibri"/>
              </a:rPr>
              <a:t>ALCOHOL,</a:t>
            </a:r>
            <a:r>
              <a:rPr sz="13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1300" spc="-20" dirty="0">
                <a:latin typeface="Aptos Black" panose="020B0004020202020204" pitchFamily="34" charset="0"/>
                <a:cs typeface="Calibri"/>
              </a:rPr>
              <a:t>DRUGS</a:t>
            </a:r>
            <a:endParaRPr sz="1300" dirty="0">
              <a:latin typeface="Aptos Black" panose="020B0004020202020204" pitchFamily="34" charset="0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505"/>
              </a:spcBef>
              <a:buClr>
                <a:srgbClr val="C00000"/>
              </a:buClr>
              <a:buSzPct val="160000"/>
              <a:buFont typeface="+mj-lt"/>
              <a:buAutoNum type="arabicPeriod"/>
              <a:tabLst>
                <a:tab pos="354965" algn="l"/>
              </a:tabLst>
            </a:pPr>
            <a:r>
              <a:rPr dirty="0">
                <a:latin typeface="Aptos Black" panose="020B0004020202020204" pitchFamily="34" charset="0"/>
              </a:rPr>
              <a:t>HOW</a:t>
            </a:r>
            <a:r>
              <a:rPr spc="-30" dirty="0">
                <a:latin typeface="Aptos Black" panose="020B0004020202020204" pitchFamily="34" charset="0"/>
              </a:rPr>
              <a:t> </a:t>
            </a:r>
            <a:r>
              <a:rPr spc="-10" dirty="0">
                <a:latin typeface="Aptos Black" panose="020B0004020202020204" pitchFamily="34" charset="0"/>
              </a:rPr>
              <a:t>FORTHCOMING</a:t>
            </a:r>
            <a:r>
              <a:rPr spc="-60" dirty="0">
                <a:latin typeface="Aptos Black" panose="020B0004020202020204" pitchFamily="34" charset="0"/>
              </a:rPr>
              <a:t> </a:t>
            </a:r>
            <a:r>
              <a:rPr spc="-10" dirty="0">
                <a:latin typeface="Aptos Black" panose="020B0004020202020204" pitchFamily="34" charset="0"/>
              </a:rPr>
              <a:t>WAS</a:t>
            </a:r>
            <a:r>
              <a:rPr spc="-20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THE</a:t>
            </a:r>
            <a:r>
              <a:rPr spc="-25" dirty="0">
                <a:latin typeface="Aptos Black" panose="020B0004020202020204" pitchFamily="34" charset="0"/>
              </a:rPr>
              <a:t> </a:t>
            </a:r>
            <a:r>
              <a:rPr spc="-10" dirty="0">
                <a:latin typeface="Aptos Black" panose="020B0004020202020204" pitchFamily="34" charset="0"/>
              </a:rPr>
              <a:t>WITNESS?</a:t>
            </a:r>
          </a:p>
          <a:p>
            <a:pPr marL="354965" marR="401320" indent="-342900">
              <a:lnSpc>
                <a:spcPct val="104700"/>
              </a:lnSpc>
              <a:spcBef>
                <a:spcPts val="1210"/>
              </a:spcBef>
              <a:buClr>
                <a:srgbClr val="C00000"/>
              </a:buClr>
              <a:buSzPct val="160000"/>
              <a:buFont typeface="+mj-lt"/>
              <a:buAutoNum type="arabicPeriod"/>
              <a:tabLst>
                <a:tab pos="354965" algn="l"/>
              </a:tabLst>
            </a:pPr>
            <a:r>
              <a:rPr dirty="0">
                <a:latin typeface="Aptos Black" panose="020B0004020202020204" pitchFamily="34" charset="0"/>
              </a:rPr>
              <a:t>DID</a:t>
            </a:r>
            <a:r>
              <a:rPr spc="-40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THE</a:t>
            </a:r>
            <a:r>
              <a:rPr spc="-40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WITNESS</a:t>
            </a:r>
            <a:r>
              <a:rPr spc="-55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SEEM</a:t>
            </a:r>
            <a:r>
              <a:rPr spc="-15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HONEST</a:t>
            </a:r>
            <a:r>
              <a:rPr spc="-60" dirty="0">
                <a:latin typeface="Aptos Black" panose="020B0004020202020204" pitchFamily="34" charset="0"/>
              </a:rPr>
              <a:t> </a:t>
            </a:r>
            <a:r>
              <a:rPr spc="-25" dirty="0">
                <a:latin typeface="Aptos Black" panose="020B0004020202020204" pitchFamily="34" charset="0"/>
              </a:rPr>
              <a:t>AND </a:t>
            </a:r>
            <a:r>
              <a:rPr dirty="0">
                <a:latin typeface="Aptos Black" panose="020B0004020202020204" pitchFamily="34" charset="0"/>
              </a:rPr>
              <a:t>SINCERE?</a:t>
            </a:r>
            <a:r>
              <a:rPr spc="-65" dirty="0">
                <a:latin typeface="Aptos Black" panose="020B0004020202020204" pitchFamily="34" charset="0"/>
              </a:rPr>
              <a:t> </a:t>
            </a:r>
            <a:r>
              <a:rPr spc="-10" dirty="0">
                <a:latin typeface="Aptos Black" panose="020B0004020202020204" pitchFamily="34" charset="0"/>
              </a:rPr>
              <a:t>(</a:t>
            </a:r>
            <a:r>
              <a:rPr i="1" spc="-10" dirty="0">
                <a:latin typeface="Aptos Black" panose="020B0004020202020204" pitchFamily="34" charset="0"/>
              </a:rPr>
              <a:t>CAUTION)</a:t>
            </a:r>
          </a:p>
          <a:p>
            <a:pPr marL="354965" marR="276225" indent="-342900">
              <a:lnSpc>
                <a:spcPct val="104700"/>
              </a:lnSpc>
              <a:spcBef>
                <a:spcPts val="1210"/>
              </a:spcBef>
              <a:buClr>
                <a:srgbClr val="C00000"/>
              </a:buClr>
              <a:buSzPct val="160000"/>
              <a:buFont typeface="+mj-lt"/>
              <a:buAutoNum type="arabicPeriod"/>
              <a:tabLst>
                <a:tab pos="354965" algn="l"/>
              </a:tabLst>
            </a:pPr>
            <a:r>
              <a:rPr spc="-25" dirty="0">
                <a:latin typeface="Aptos Black" panose="020B0004020202020204" pitchFamily="34" charset="0"/>
              </a:rPr>
              <a:t>WHAT</a:t>
            </a:r>
            <a:r>
              <a:rPr spc="-30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ARE</a:t>
            </a:r>
            <a:r>
              <a:rPr spc="-25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THE</a:t>
            </a:r>
            <a:r>
              <a:rPr spc="-20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POSSIBLE</a:t>
            </a:r>
            <a:r>
              <a:rPr spc="-50" dirty="0">
                <a:latin typeface="Aptos Black" panose="020B0004020202020204" pitchFamily="34" charset="0"/>
              </a:rPr>
              <a:t> </a:t>
            </a:r>
            <a:r>
              <a:rPr spc="-10" dirty="0">
                <a:latin typeface="Aptos Black" panose="020B0004020202020204" pitchFamily="34" charset="0"/>
              </a:rPr>
              <a:t>MOTIVES</a:t>
            </a:r>
            <a:r>
              <a:rPr spc="-55" dirty="0">
                <a:latin typeface="Aptos Black" panose="020B0004020202020204" pitchFamily="34" charset="0"/>
              </a:rPr>
              <a:t> </a:t>
            </a:r>
            <a:r>
              <a:rPr spc="-25" dirty="0">
                <a:latin typeface="Aptos Black" panose="020B0004020202020204" pitchFamily="34" charset="0"/>
              </a:rPr>
              <a:t>FOR </a:t>
            </a:r>
            <a:r>
              <a:rPr dirty="0">
                <a:latin typeface="Aptos Black" panose="020B0004020202020204" pitchFamily="34" charset="0"/>
              </a:rPr>
              <a:t>BEING</a:t>
            </a:r>
            <a:r>
              <a:rPr spc="-35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LESS</a:t>
            </a:r>
            <a:r>
              <a:rPr spc="-25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THAN</a:t>
            </a:r>
            <a:r>
              <a:rPr spc="-30" dirty="0">
                <a:latin typeface="Aptos Black" panose="020B0004020202020204" pitchFamily="34" charset="0"/>
              </a:rPr>
              <a:t> </a:t>
            </a:r>
            <a:r>
              <a:rPr spc="-10" dirty="0">
                <a:latin typeface="Aptos Black" panose="020B0004020202020204" pitchFamily="34" charset="0"/>
              </a:rPr>
              <a:t>TRUTHFUL?</a:t>
            </a:r>
          </a:p>
          <a:p>
            <a:pPr marL="354965" marR="40005" indent="-342900">
              <a:lnSpc>
                <a:spcPct val="104700"/>
              </a:lnSpc>
              <a:spcBef>
                <a:spcPts val="1210"/>
              </a:spcBef>
              <a:buClr>
                <a:srgbClr val="C00000"/>
              </a:buClr>
              <a:buSzPct val="160000"/>
              <a:buFont typeface="+mj-lt"/>
              <a:buAutoNum type="arabicPeriod"/>
              <a:tabLst>
                <a:tab pos="354965" algn="l"/>
              </a:tabLst>
            </a:pPr>
            <a:r>
              <a:rPr spc="-25" dirty="0">
                <a:latin typeface="Aptos Black" panose="020B0004020202020204" pitchFamily="34" charset="0"/>
              </a:rPr>
              <a:t>WHAT</a:t>
            </a:r>
            <a:r>
              <a:rPr spc="-5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IS</a:t>
            </a:r>
            <a:r>
              <a:rPr spc="-5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THE </a:t>
            </a:r>
            <a:r>
              <a:rPr spc="-10" dirty="0">
                <a:latin typeface="Aptos Black" panose="020B0004020202020204" pitchFamily="34" charset="0"/>
              </a:rPr>
              <a:t>WITNESS’S</a:t>
            </a:r>
            <a:r>
              <a:rPr spc="-5" dirty="0">
                <a:latin typeface="Aptos Black" panose="020B0004020202020204" pitchFamily="34" charset="0"/>
              </a:rPr>
              <a:t> </a:t>
            </a:r>
            <a:r>
              <a:rPr spc="-20" dirty="0">
                <a:latin typeface="Aptos Black" panose="020B0004020202020204" pitchFamily="34" charset="0"/>
              </a:rPr>
              <a:t>RELATIONSHIP</a:t>
            </a:r>
            <a:r>
              <a:rPr spc="-30" dirty="0">
                <a:latin typeface="Aptos Black" panose="020B0004020202020204" pitchFamily="34" charset="0"/>
              </a:rPr>
              <a:t> </a:t>
            </a:r>
            <a:r>
              <a:rPr spc="-25" dirty="0">
                <a:latin typeface="Aptos Black" panose="020B0004020202020204" pitchFamily="34" charset="0"/>
              </a:rPr>
              <a:t>TO </a:t>
            </a:r>
            <a:r>
              <a:rPr dirty="0">
                <a:latin typeface="Aptos Black" panose="020B0004020202020204" pitchFamily="34" charset="0"/>
              </a:rPr>
              <a:t>THE </a:t>
            </a:r>
            <a:r>
              <a:rPr spc="-10" dirty="0">
                <a:latin typeface="Aptos Black" panose="020B0004020202020204" pitchFamily="34" charset="0"/>
              </a:rPr>
              <a:t>COMPLAINANT</a:t>
            </a:r>
            <a:r>
              <a:rPr spc="-35" dirty="0">
                <a:latin typeface="Aptos Black" panose="020B0004020202020204" pitchFamily="34" charset="0"/>
              </a:rPr>
              <a:t> </a:t>
            </a:r>
            <a:r>
              <a:rPr dirty="0">
                <a:latin typeface="Aptos Black" panose="020B0004020202020204" pitchFamily="34" charset="0"/>
              </a:rPr>
              <a:t>AND</a:t>
            </a:r>
            <a:r>
              <a:rPr spc="-10" dirty="0">
                <a:latin typeface="Aptos Black" panose="020B0004020202020204" pitchFamily="34" charset="0"/>
              </a:rPr>
              <a:t> RESPONDENT?</a:t>
            </a:r>
            <a:endParaRPr lang="en-US" spc="-10" dirty="0">
              <a:latin typeface="Aptos Black" panose="020B0004020202020204" pitchFamily="34" charset="0"/>
            </a:endParaRPr>
          </a:p>
          <a:p>
            <a:pPr marL="12065" marR="40005" indent="0">
              <a:lnSpc>
                <a:spcPct val="104700"/>
              </a:lnSpc>
              <a:spcBef>
                <a:spcPts val="1210"/>
              </a:spcBef>
              <a:buClr>
                <a:srgbClr val="C00000"/>
              </a:buClr>
              <a:buSzPct val="160000"/>
              <a:buNone/>
              <a:tabLst>
                <a:tab pos="354965" algn="l"/>
              </a:tabLst>
            </a:pPr>
            <a:endParaRPr lang="en-US" spc="-10" dirty="0">
              <a:latin typeface="Aptos Black" panose="020B0004020202020204" pitchFamily="34" charset="0"/>
            </a:endParaRPr>
          </a:p>
          <a:p>
            <a:pPr marL="12065" marR="40005" indent="0">
              <a:lnSpc>
                <a:spcPct val="104700"/>
              </a:lnSpc>
              <a:spcBef>
                <a:spcPts val="1210"/>
              </a:spcBef>
              <a:buClr>
                <a:srgbClr val="C00000"/>
              </a:buClr>
              <a:buSzPct val="160000"/>
              <a:buNone/>
              <a:tabLst>
                <a:tab pos="354965" algn="l"/>
              </a:tabLst>
            </a:pPr>
            <a:endParaRPr spc="-10" dirty="0">
              <a:latin typeface="Aptos Black" panose="020B00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57800" y="2286000"/>
            <a:ext cx="4648200" cy="402090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010"/>
              </a:lnSpc>
              <a:buClr>
                <a:srgbClr val="C00000"/>
              </a:buClr>
              <a:buSzPct val="153333"/>
              <a:tabLst>
                <a:tab pos="263525" algn="l"/>
              </a:tabLst>
            </a:pPr>
            <a:r>
              <a:rPr lang="en-US" dirty="0">
                <a:latin typeface="Aptos Black" panose="020B0004020202020204" pitchFamily="34" charset="0"/>
                <a:cs typeface="Calibri"/>
              </a:rPr>
              <a:t>    OVERALL EVALUTATION </a:t>
            </a:r>
          </a:p>
          <a:p>
            <a:pPr marL="755650" lvl="1" indent="-285750">
              <a:lnSpc>
                <a:spcPts val="2010"/>
              </a:lnSpc>
              <a:buClr>
                <a:srgbClr val="C00000"/>
              </a:buClr>
              <a:buSzPct val="153333"/>
              <a:buFont typeface="Arial" panose="020B0604020202020204" pitchFamily="34" charset="0"/>
              <a:buChar char="•"/>
              <a:tabLst>
                <a:tab pos="263525" algn="l"/>
              </a:tabLst>
            </a:pPr>
            <a:r>
              <a:rPr lang="en-US" sz="1500" spc="-10" dirty="0">
                <a:latin typeface="Aptos Black" panose="020B0004020202020204" pitchFamily="34" charset="0"/>
                <a:cs typeface="Calibri"/>
              </a:rPr>
              <a:t>BELIEVABILITY</a:t>
            </a:r>
            <a:r>
              <a:rPr lang="en-US" sz="15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dirty="0">
                <a:latin typeface="Aptos Black" panose="020B0004020202020204" pitchFamily="34" charset="0"/>
                <a:cs typeface="Calibri"/>
              </a:rPr>
              <a:t>OF</a:t>
            </a:r>
            <a:r>
              <a:rPr lang="en-US" sz="1500"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dirty="0">
                <a:latin typeface="Aptos Black" panose="020B0004020202020204" pitchFamily="34" charset="0"/>
                <a:cs typeface="Calibri"/>
              </a:rPr>
              <a:t>THE</a:t>
            </a:r>
            <a:r>
              <a:rPr lang="en-US" sz="1500" spc="-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spc="-10" dirty="0">
                <a:latin typeface="Aptos Black" panose="020B0004020202020204" pitchFamily="34" charset="0"/>
                <a:cs typeface="Calibri"/>
              </a:rPr>
              <a:t>WITNESS?</a:t>
            </a:r>
          </a:p>
          <a:p>
            <a:pPr marL="755650" lvl="1" indent="-285750">
              <a:lnSpc>
                <a:spcPts val="2010"/>
              </a:lnSpc>
              <a:buClr>
                <a:srgbClr val="C00000"/>
              </a:buClr>
              <a:buSzPct val="153333"/>
              <a:buFont typeface="Arial" panose="020B0604020202020204" pitchFamily="34" charset="0"/>
              <a:buChar char="•"/>
              <a:tabLst>
                <a:tab pos="263525" algn="l"/>
              </a:tabLst>
            </a:pPr>
            <a:r>
              <a:rPr lang="en-US" sz="1500" dirty="0">
                <a:latin typeface="Aptos Black" panose="020B0004020202020204" pitchFamily="34" charset="0"/>
                <a:cs typeface="Calibri"/>
              </a:rPr>
              <a:t>CONSIDER</a:t>
            </a:r>
            <a:r>
              <a:rPr lang="en-US" sz="1500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u="sng" dirty="0">
                <a:uFill>
                  <a:solidFill>
                    <a:srgbClr val="000000"/>
                  </a:solidFill>
                </a:uFill>
                <a:latin typeface="Aptos Black" panose="020B0004020202020204" pitchFamily="34" charset="0"/>
                <a:cs typeface="Calibri"/>
              </a:rPr>
              <a:t>ALL</a:t>
            </a:r>
            <a:r>
              <a:rPr lang="en-US" sz="15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spc="-10" dirty="0">
                <a:latin typeface="Aptos Black" panose="020B0004020202020204" pitchFamily="34" charset="0"/>
                <a:cs typeface="Calibri"/>
              </a:rPr>
              <a:t>RELEVANT</a:t>
            </a:r>
            <a:r>
              <a:rPr lang="en-US" sz="1500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dirty="0">
                <a:latin typeface="Aptos Black" panose="020B0004020202020204" pitchFamily="34" charset="0"/>
                <a:cs typeface="Calibri"/>
              </a:rPr>
              <a:t>EVIDENCE</a:t>
            </a:r>
            <a:r>
              <a:rPr lang="en-US" sz="1500" spc="-35" dirty="0">
                <a:latin typeface="Aptos Black" panose="020B0004020202020204" pitchFamily="34" charset="0"/>
                <a:cs typeface="Calibri"/>
              </a:rPr>
              <a:t> </a:t>
            </a:r>
          </a:p>
          <a:p>
            <a:pPr marL="755650" lvl="1" indent="-285750">
              <a:lnSpc>
                <a:spcPts val="2010"/>
              </a:lnSpc>
              <a:buClr>
                <a:srgbClr val="C00000"/>
              </a:buClr>
              <a:buSzPct val="153333"/>
              <a:buFont typeface="Arial" panose="020B0604020202020204" pitchFamily="34" charset="0"/>
              <a:buChar char="•"/>
              <a:tabLst>
                <a:tab pos="263525" algn="l"/>
              </a:tabLst>
            </a:pPr>
            <a:r>
              <a:rPr lang="en-US" sz="1500" dirty="0">
                <a:latin typeface="Aptos Black" panose="020B0004020202020204" pitchFamily="34" charset="0"/>
                <a:cs typeface="Calibri"/>
              </a:rPr>
              <a:t>DO</a:t>
            </a:r>
            <a:r>
              <a:rPr lang="en-US" sz="15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dirty="0">
                <a:latin typeface="Aptos Black" panose="020B0004020202020204" pitchFamily="34" charset="0"/>
                <a:cs typeface="Calibri"/>
              </a:rPr>
              <a:t>NOT</a:t>
            </a:r>
            <a:r>
              <a:rPr lang="en-US" sz="15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spc="-10" dirty="0">
                <a:latin typeface="Aptos Black" panose="020B0004020202020204" pitchFamily="34" charset="0"/>
                <a:cs typeface="Calibri"/>
              </a:rPr>
              <a:t>CHERRY-</a:t>
            </a:r>
            <a:r>
              <a:rPr lang="en-US" sz="1500" dirty="0">
                <a:latin typeface="Aptos Black" panose="020B0004020202020204" pitchFamily="34" charset="0"/>
                <a:cs typeface="Calibri"/>
              </a:rPr>
              <a:t>PICK</a:t>
            </a:r>
            <a:r>
              <a:rPr lang="en-US" sz="15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dirty="0">
                <a:latin typeface="Aptos Black" panose="020B0004020202020204" pitchFamily="34" charset="0"/>
                <a:cs typeface="Calibri"/>
              </a:rPr>
              <a:t>EVIDENCE</a:t>
            </a:r>
            <a:r>
              <a:rPr lang="en-US" sz="15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spc="-20" dirty="0">
                <a:latin typeface="Aptos Black" panose="020B0004020202020204" pitchFamily="34" charset="0"/>
                <a:cs typeface="Calibri"/>
              </a:rPr>
              <a:t>THAT</a:t>
            </a:r>
            <a:r>
              <a:rPr lang="en-US" sz="15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spc="-10" dirty="0">
                <a:latin typeface="Aptos Black" panose="020B0004020202020204" pitchFamily="34" charset="0"/>
                <a:cs typeface="Calibri"/>
              </a:rPr>
              <a:t>SUPPORTS</a:t>
            </a:r>
            <a:r>
              <a:rPr lang="en-US" sz="15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spc="-20" dirty="0">
                <a:latin typeface="Aptos Black" panose="020B0004020202020204" pitchFamily="34" charset="0"/>
                <a:cs typeface="Calibri"/>
              </a:rPr>
              <a:t>YOUR </a:t>
            </a:r>
            <a:r>
              <a:rPr lang="en-US" sz="1500" spc="-10" dirty="0">
                <a:latin typeface="Aptos Black" panose="020B0004020202020204" pitchFamily="34" charset="0"/>
                <a:cs typeface="Calibri"/>
              </a:rPr>
              <a:t>CONCLUSION</a:t>
            </a:r>
          </a:p>
          <a:p>
            <a:pPr marL="755650" lvl="1" indent="-285750">
              <a:lnSpc>
                <a:spcPts val="2010"/>
              </a:lnSpc>
              <a:buClr>
                <a:srgbClr val="C00000"/>
              </a:buClr>
              <a:buSzPct val="153333"/>
              <a:buFont typeface="Arial" panose="020B0604020202020204" pitchFamily="34" charset="0"/>
              <a:buChar char="•"/>
              <a:tabLst>
                <a:tab pos="263525" algn="l"/>
              </a:tabLst>
            </a:pPr>
            <a:r>
              <a:rPr lang="en-US" sz="1500" dirty="0">
                <a:latin typeface="Aptos Black" panose="020B0004020202020204" pitchFamily="34" charset="0"/>
                <a:cs typeface="Calibri"/>
              </a:rPr>
              <a:t>DO</a:t>
            </a:r>
            <a:r>
              <a:rPr lang="en-US" sz="15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dirty="0">
                <a:latin typeface="Aptos Black" panose="020B0004020202020204" pitchFamily="34" charset="0"/>
                <a:cs typeface="Calibri"/>
              </a:rPr>
              <a:t>NOT</a:t>
            </a:r>
            <a:r>
              <a:rPr lang="en-US" sz="15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dirty="0">
                <a:latin typeface="Aptos Black" panose="020B0004020202020204" pitchFamily="34" charset="0"/>
                <a:cs typeface="Calibri"/>
              </a:rPr>
              <a:t>IGNORE</a:t>
            </a:r>
            <a:r>
              <a:rPr lang="en-US" sz="15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spc="-10" dirty="0">
                <a:latin typeface="Aptos Black" panose="020B0004020202020204" pitchFamily="34" charset="0"/>
                <a:cs typeface="Calibri"/>
              </a:rPr>
              <a:t>CONTRARY</a:t>
            </a:r>
            <a:r>
              <a:rPr lang="en-US" sz="15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spc="-10" dirty="0">
                <a:latin typeface="Aptos Black" panose="020B0004020202020204" pitchFamily="34" charset="0"/>
                <a:cs typeface="Calibri"/>
              </a:rPr>
              <a:t>EVIDENCE </a:t>
            </a:r>
          </a:p>
          <a:p>
            <a:pPr marL="755650" lvl="1" indent="-285750">
              <a:lnSpc>
                <a:spcPts val="2010"/>
              </a:lnSpc>
              <a:buClr>
                <a:srgbClr val="C00000"/>
              </a:buClr>
              <a:buSzPct val="153333"/>
              <a:buFont typeface="Arial" panose="020B0604020202020204" pitchFamily="34" charset="0"/>
              <a:buChar char="•"/>
              <a:tabLst>
                <a:tab pos="263525" algn="l"/>
              </a:tabLst>
            </a:pPr>
            <a:r>
              <a:rPr lang="en-US" sz="1500" spc="-10" dirty="0">
                <a:latin typeface="Aptos Black" panose="020B0004020202020204" pitchFamily="34" charset="0"/>
                <a:cs typeface="Calibri"/>
              </a:rPr>
              <a:t>I</a:t>
            </a:r>
            <a:r>
              <a:rPr lang="en-US" sz="1500" dirty="0">
                <a:latin typeface="Aptos Black" panose="020B0004020202020204" pitchFamily="34" charset="0"/>
                <a:cs typeface="Calibri"/>
              </a:rPr>
              <a:t>F</a:t>
            </a:r>
            <a:r>
              <a:rPr lang="en-US" sz="15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dirty="0">
                <a:latin typeface="Aptos Black" panose="020B0004020202020204" pitchFamily="34" charset="0"/>
                <a:cs typeface="Calibri"/>
              </a:rPr>
              <a:t>EVIDENCE</a:t>
            </a:r>
            <a:r>
              <a:rPr lang="en-US" sz="15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dirty="0">
                <a:latin typeface="Aptos Black" panose="020B0004020202020204" pitchFamily="34" charset="0"/>
                <a:cs typeface="Calibri"/>
              </a:rPr>
              <a:t>SUPPORTING</a:t>
            </a:r>
            <a:r>
              <a:rPr lang="en-US" sz="1500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dirty="0">
                <a:latin typeface="Aptos Black" panose="020B0004020202020204" pitchFamily="34" charset="0"/>
                <a:cs typeface="Calibri"/>
              </a:rPr>
              <a:t>BOTH</a:t>
            </a:r>
            <a:r>
              <a:rPr lang="en-US" sz="15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spc="-10" dirty="0">
                <a:latin typeface="Aptos Black" panose="020B0004020202020204" pitchFamily="34" charset="0"/>
                <a:cs typeface="Calibri"/>
              </a:rPr>
              <a:t>CONCLUSIONS</a:t>
            </a:r>
            <a:r>
              <a:rPr lang="en-US" sz="1500" spc="-6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500" spc="-10" dirty="0">
                <a:latin typeface="Aptos Black" panose="020B0004020202020204" pitchFamily="34" charset="0"/>
                <a:cs typeface="Calibri"/>
              </a:rPr>
              <a:t>EXISTS:</a:t>
            </a:r>
            <a:endParaRPr lang="en-US" sz="1500" dirty="0">
              <a:latin typeface="Aptos Black" panose="020B0004020202020204" pitchFamily="34" charset="0"/>
              <a:cs typeface="Calibri"/>
            </a:endParaRPr>
          </a:p>
          <a:p>
            <a:pPr marL="573405" marR="5080" lvl="1" indent="-182880">
              <a:lnSpc>
                <a:spcPct val="102099"/>
              </a:lnSpc>
              <a:spcBef>
                <a:spcPts val="1019"/>
              </a:spcBef>
              <a:buClr>
                <a:srgbClr val="C00000"/>
              </a:buClr>
              <a:buSzPct val="160714"/>
              <a:buFont typeface="Wingdings 2"/>
              <a:buChar char=""/>
              <a:tabLst>
                <a:tab pos="573405" algn="l"/>
              </a:tabLst>
            </a:pPr>
            <a:r>
              <a:rPr lang="en-US" sz="1400" dirty="0">
                <a:latin typeface="Aptos Black" panose="020B0004020202020204" pitchFamily="34" charset="0"/>
                <a:cs typeface="Calibri"/>
              </a:rPr>
              <a:t>IS</a:t>
            </a:r>
            <a:r>
              <a:rPr lang="en-US" sz="14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SOME</a:t>
            </a:r>
            <a:r>
              <a:rPr lang="en-US" sz="14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EVIDENCE</a:t>
            </a:r>
            <a:r>
              <a:rPr lang="en-US" sz="14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spc="-10" dirty="0">
                <a:latin typeface="Aptos Black" panose="020B0004020202020204" pitchFamily="34" charset="0"/>
                <a:cs typeface="Calibri"/>
              </a:rPr>
              <a:t>STRONGER</a:t>
            </a:r>
            <a:r>
              <a:rPr lang="en-US" sz="14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THAN</a:t>
            </a:r>
            <a:r>
              <a:rPr lang="en-US" sz="14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spc="-10" dirty="0">
                <a:latin typeface="Aptos Black" panose="020B0004020202020204" pitchFamily="34" charset="0"/>
                <a:cs typeface="Calibri"/>
              </a:rPr>
              <a:t>OTHER</a:t>
            </a:r>
            <a:r>
              <a:rPr lang="en-US" sz="14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spc="-10" dirty="0">
                <a:latin typeface="Aptos Black" panose="020B0004020202020204" pitchFamily="34" charset="0"/>
                <a:cs typeface="Calibri"/>
              </a:rPr>
              <a:t>EVIDENCE?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IF</a:t>
            </a:r>
            <a:r>
              <a:rPr lang="en-US" sz="14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SO,</a:t>
            </a:r>
            <a:r>
              <a:rPr lang="en-US" sz="1400" u="sng" spc="-35" dirty="0">
                <a:uFill>
                  <a:solidFill>
                    <a:srgbClr val="000000"/>
                  </a:solidFill>
                </a:uFill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u="sng" spc="-20" dirty="0">
                <a:uFill>
                  <a:solidFill>
                    <a:srgbClr val="000000"/>
                  </a:solidFill>
                </a:uFill>
                <a:latin typeface="Aptos Black" panose="020B0004020202020204" pitchFamily="34" charset="0"/>
                <a:cs typeface="Calibri"/>
              </a:rPr>
              <a:t>WHY</a:t>
            </a:r>
            <a:r>
              <a:rPr lang="en-US" sz="1400" spc="-20" dirty="0">
                <a:latin typeface="Aptos Black" panose="020B0004020202020204" pitchFamily="34" charset="0"/>
                <a:cs typeface="Calibri"/>
              </a:rPr>
              <a:t>?</a:t>
            </a:r>
            <a:endParaRPr lang="en-US" sz="1400" dirty="0">
              <a:latin typeface="Aptos Black" panose="020B0004020202020204" pitchFamily="34" charset="0"/>
              <a:cs typeface="Calibri"/>
            </a:endParaRPr>
          </a:p>
          <a:p>
            <a:pPr marL="573405" marR="218440" lvl="1" indent="-182880">
              <a:lnSpc>
                <a:spcPct val="102099"/>
              </a:lnSpc>
              <a:spcBef>
                <a:spcPts val="1205"/>
              </a:spcBef>
              <a:buClr>
                <a:srgbClr val="C00000"/>
              </a:buClr>
              <a:buSzPct val="160714"/>
              <a:buFont typeface="Wingdings 2"/>
              <a:buChar char=""/>
              <a:tabLst>
                <a:tab pos="573405" algn="l"/>
              </a:tabLst>
            </a:pPr>
            <a:r>
              <a:rPr lang="en-US" sz="1400" dirty="0">
                <a:latin typeface="Aptos Black" panose="020B0004020202020204" pitchFamily="34" charset="0"/>
                <a:cs typeface="Calibri"/>
              </a:rPr>
              <a:t>DO</a:t>
            </a:r>
            <a:r>
              <a:rPr lang="en-US" sz="14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YOU</a:t>
            </a:r>
            <a:r>
              <a:rPr lang="en-US" sz="14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FIND</a:t>
            </a:r>
            <a:r>
              <a:rPr lang="en-US" sz="1400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ONE</a:t>
            </a:r>
            <a:r>
              <a:rPr lang="en-US" sz="14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spc="-25" dirty="0">
                <a:latin typeface="Aptos Black" panose="020B0004020202020204" pitchFamily="34" charset="0"/>
                <a:cs typeface="Calibri"/>
              </a:rPr>
              <a:t>PARTY</a:t>
            </a:r>
            <a:r>
              <a:rPr lang="en-US" sz="14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MORE</a:t>
            </a:r>
            <a:r>
              <a:rPr lang="en-US" sz="14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CREDIBLE</a:t>
            </a:r>
            <a:r>
              <a:rPr lang="en-US" sz="14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THAN</a:t>
            </a:r>
            <a:r>
              <a:rPr lang="en-US" sz="14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spc="-25" dirty="0">
                <a:latin typeface="Aptos Black" panose="020B0004020202020204" pitchFamily="34" charset="0"/>
                <a:cs typeface="Calibri"/>
              </a:rPr>
              <a:t>THE </a:t>
            </a:r>
            <a:r>
              <a:rPr lang="en-US" sz="1400" spc="-10" dirty="0">
                <a:latin typeface="Aptos Black" panose="020B0004020202020204" pitchFamily="34" charset="0"/>
                <a:cs typeface="Calibri"/>
              </a:rPr>
              <a:t>OTHER</a:t>
            </a:r>
            <a:r>
              <a:rPr lang="en-US" sz="1400" spc="-25" dirty="0">
                <a:latin typeface="Aptos Black" panose="020B0004020202020204" pitchFamily="34" charset="0"/>
                <a:cs typeface="Calibri"/>
              </a:rPr>
              <a:t> PARTY?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IF</a:t>
            </a:r>
            <a:r>
              <a:rPr lang="en-US" sz="14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SO,</a:t>
            </a:r>
            <a:r>
              <a:rPr lang="en-US" sz="14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u="sng" spc="-20" dirty="0">
                <a:uFill>
                  <a:solidFill>
                    <a:srgbClr val="000000"/>
                  </a:solidFill>
                </a:uFill>
                <a:latin typeface="Aptos Black" panose="020B0004020202020204" pitchFamily="34" charset="0"/>
                <a:cs typeface="Calibri"/>
              </a:rPr>
              <a:t>WHY</a:t>
            </a:r>
            <a:r>
              <a:rPr lang="en-US" sz="1400" spc="-20" dirty="0">
                <a:latin typeface="Aptos Black" panose="020B0004020202020204" pitchFamily="34" charset="0"/>
                <a:cs typeface="Calibri"/>
              </a:rPr>
              <a:t>?</a:t>
            </a:r>
            <a:endParaRPr lang="en-US" sz="1400" dirty="0">
              <a:latin typeface="Aptos Black" panose="020B0004020202020204" pitchFamily="34" charset="0"/>
              <a:cs typeface="Calibri"/>
            </a:endParaRPr>
          </a:p>
          <a:p>
            <a:pPr marL="573405" marR="372745" lvl="1" indent="-182880">
              <a:lnSpc>
                <a:spcPct val="102099"/>
              </a:lnSpc>
              <a:spcBef>
                <a:spcPts val="1190"/>
              </a:spcBef>
              <a:buClr>
                <a:srgbClr val="C00000"/>
              </a:buClr>
              <a:buSzPct val="160714"/>
              <a:buFont typeface="Wingdings 2"/>
              <a:buChar char=""/>
              <a:tabLst>
                <a:tab pos="573405" algn="l"/>
              </a:tabLst>
            </a:pPr>
            <a:r>
              <a:rPr lang="en-US" sz="1400" dirty="0">
                <a:latin typeface="Aptos Black" panose="020B0004020202020204" pitchFamily="34" charset="0"/>
                <a:cs typeface="Calibri"/>
              </a:rPr>
              <a:t>IF</a:t>
            </a:r>
            <a:r>
              <a:rPr lang="en-US" sz="14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A</a:t>
            </a:r>
            <a:r>
              <a:rPr lang="en-US" sz="1400"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WITNESS’S</a:t>
            </a:r>
            <a:r>
              <a:rPr lang="en-US" sz="14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spc="-30" dirty="0">
                <a:latin typeface="Aptos Black" panose="020B0004020202020204" pitchFamily="34" charset="0"/>
                <a:cs typeface="Calibri"/>
              </a:rPr>
              <a:t>STATEMENT</a:t>
            </a:r>
            <a:r>
              <a:rPr lang="en-US" sz="14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IS</a:t>
            </a:r>
            <a:r>
              <a:rPr lang="en-US" sz="14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spc="-10" dirty="0">
                <a:latin typeface="Aptos Black" panose="020B0004020202020204" pitchFamily="34" charset="0"/>
                <a:cs typeface="Calibri"/>
              </a:rPr>
              <a:t>CONTRARY</a:t>
            </a:r>
            <a:r>
              <a:rPr lang="en-US" sz="1400"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TO</a:t>
            </a:r>
            <a:r>
              <a:rPr lang="en-US" sz="14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spc="-20" dirty="0">
                <a:latin typeface="Aptos Black" panose="020B0004020202020204" pitchFamily="34" charset="0"/>
                <a:cs typeface="Calibri"/>
              </a:rPr>
              <a:t>YOUR </a:t>
            </a:r>
            <a:r>
              <a:rPr lang="en-US" sz="1400" spc="-10" dirty="0">
                <a:latin typeface="Aptos Black" panose="020B0004020202020204" pitchFamily="34" charset="0"/>
                <a:cs typeface="Calibri"/>
              </a:rPr>
              <a:t>CONCLUSION,</a:t>
            </a:r>
            <a:r>
              <a:rPr lang="en-US" sz="1400" u="sng" spc="-60" dirty="0">
                <a:uFill>
                  <a:solidFill>
                    <a:srgbClr val="000000"/>
                  </a:solidFill>
                </a:uFill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u="sng" dirty="0">
                <a:uFill>
                  <a:solidFill>
                    <a:srgbClr val="000000"/>
                  </a:solidFill>
                </a:uFill>
                <a:latin typeface="Aptos Black" panose="020B0004020202020204" pitchFamily="34" charset="0"/>
                <a:cs typeface="Calibri"/>
              </a:rPr>
              <a:t>WHY</a:t>
            </a:r>
            <a:r>
              <a:rPr lang="en-US" sz="14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DO</a:t>
            </a:r>
            <a:r>
              <a:rPr lang="en-US" sz="14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YOU</a:t>
            </a:r>
            <a:r>
              <a:rPr lang="en-US" sz="14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NOT</a:t>
            </a:r>
            <a:r>
              <a:rPr lang="en-US" sz="1400"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dirty="0">
                <a:latin typeface="Aptos Black" panose="020B0004020202020204" pitchFamily="34" charset="0"/>
                <a:cs typeface="Calibri"/>
              </a:rPr>
              <a:t>BELIEVE</a:t>
            </a:r>
            <a:r>
              <a:rPr lang="en-US" sz="1400"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lang="en-US" sz="1400" spc="-25" dirty="0">
                <a:latin typeface="Aptos Black" panose="020B0004020202020204" pitchFamily="34" charset="0"/>
                <a:cs typeface="Calibri"/>
              </a:rPr>
              <a:t>THE </a:t>
            </a:r>
            <a:r>
              <a:rPr lang="en-US" sz="1400" spc="-10" dirty="0">
                <a:latin typeface="Aptos Black" panose="020B0004020202020204" pitchFamily="34" charset="0"/>
                <a:cs typeface="Calibri"/>
              </a:rPr>
              <a:t>WITNESS?</a:t>
            </a:r>
            <a:endParaRPr lang="en-US" sz="1400" dirty="0">
              <a:latin typeface="Aptos Black" panose="020B0004020202020204" pitchFamily="34" charset="0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58080" y="147828"/>
            <a:ext cx="2162120" cy="1376172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033C9C-E506-A1A6-370B-7EBF5C419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2FE8C29-1774-F1CD-E794-9EFC8486583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46915" y="233328"/>
            <a:ext cx="5511165" cy="1007327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 marR="5080">
              <a:lnSpc>
                <a:spcPts val="3679"/>
              </a:lnSpc>
              <a:spcBef>
                <a:spcPts val="455"/>
              </a:spcBef>
            </a:pPr>
            <a:r>
              <a:rPr sz="3300" b="0" spc="-35" dirty="0">
                <a:latin typeface="Franklin Gothic Medium"/>
                <a:cs typeface="Franklin Gothic Medium"/>
              </a:rPr>
              <a:t>FACTORS</a:t>
            </a:r>
            <a:r>
              <a:rPr sz="3300" b="0" spc="-130" dirty="0">
                <a:latin typeface="Franklin Gothic Medium"/>
                <a:cs typeface="Franklin Gothic Medium"/>
              </a:rPr>
              <a:t> </a:t>
            </a:r>
            <a:r>
              <a:rPr sz="3300" b="0" dirty="0">
                <a:latin typeface="Franklin Gothic Medium"/>
                <a:cs typeface="Franklin Gothic Medium"/>
              </a:rPr>
              <a:t>TO</a:t>
            </a:r>
            <a:r>
              <a:rPr sz="3300" b="0" spc="-90" dirty="0">
                <a:latin typeface="Franklin Gothic Medium"/>
                <a:cs typeface="Franklin Gothic Medium"/>
              </a:rPr>
              <a:t> </a:t>
            </a:r>
            <a:r>
              <a:rPr sz="3300" b="0" dirty="0">
                <a:latin typeface="Franklin Gothic Medium"/>
                <a:cs typeface="Franklin Gothic Medium"/>
              </a:rPr>
              <a:t>CONSIDER</a:t>
            </a:r>
            <a:r>
              <a:rPr sz="3300" b="0" spc="-135" dirty="0">
                <a:latin typeface="Franklin Gothic Medium"/>
                <a:cs typeface="Franklin Gothic Medium"/>
              </a:rPr>
              <a:t> </a:t>
            </a:r>
            <a:r>
              <a:rPr lang="en-US" sz="3300" b="0" spc="-20" dirty="0">
                <a:latin typeface="Franklin Gothic Medium"/>
                <a:cs typeface="Franklin Gothic Medium"/>
              </a:rPr>
              <a:t>ACCOMMODATIONS</a:t>
            </a:r>
            <a:r>
              <a:rPr sz="3300" b="0" spc="-10" dirty="0">
                <a:latin typeface="Franklin Gothic Medium"/>
                <a:cs typeface="Franklin Gothic Medium"/>
              </a:rPr>
              <a:t>:</a:t>
            </a:r>
            <a:endParaRPr sz="3300" dirty="0">
              <a:latin typeface="Franklin Gothic Medium"/>
              <a:cs typeface="Franklin Gothic Medium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4CF5F357-8F9E-BEFC-3C17-7F66829F80B8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1219200" y="1798688"/>
            <a:ext cx="8382000" cy="45439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285"/>
              </a:spcBef>
              <a:buClr>
                <a:srgbClr val="C00000"/>
              </a:buClr>
              <a:buSzPct val="160000"/>
              <a:buFont typeface="+mj-lt"/>
              <a:buAutoNum type="arabicPeriod"/>
              <a:tabLst>
                <a:tab pos="354965" algn="l"/>
              </a:tabLst>
            </a:pPr>
            <a:endParaRPr lang="en-US" dirty="0">
              <a:latin typeface="Aptos Black" panose="020B0004020202020204" pitchFamily="34" charset="0"/>
            </a:endParaRPr>
          </a:p>
          <a:p>
            <a:pPr marL="355600" indent="-342900">
              <a:lnSpc>
                <a:spcPct val="100000"/>
              </a:lnSpc>
              <a:spcBef>
                <a:spcPts val="1285"/>
              </a:spcBef>
              <a:buClr>
                <a:srgbClr val="C00000"/>
              </a:buClr>
              <a:buSzPct val="160000"/>
              <a:buFont typeface="+mj-lt"/>
              <a:buAutoNum type="arabicPeriod"/>
              <a:tabLst>
                <a:tab pos="354965" algn="l"/>
              </a:tabLst>
            </a:pPr>
            <a:r>
              <a:rPr lang="en-US" dirty="0">
                <a:latin typeface="Aptos Black" panose="020B0004020202020204" pitchFamily="34" charset="0"/>
              </a:rPr>
              <a:t>Is there a Disability</a:t>
            </a:r>
          </a:p>
          <a:p>
            <a:pPr marL="355600" indent="-342900">
              <a:lnSpc>
                <a:spcPct val="100000"/>
              </a:lnSpc>
              <a:spcBef>
                <a:spcPts val="1285"/>
              </a:spcBef>
              <a:buClr>
                <a:srgbClr val="C00000"/>
              </a:buClr>
              <a:buSzPct val="160000"/>
              <a:buFont typeface="+mj-lt"/>
              <a:buAutoNum type="arabicPeriod"/>
              <a:tabLst>
                <a:tab pos="354965" algn="l"/>
              </a:tabLst>
            </a:pPr>
            <a:r>
              <a:rPr lang="en-US" dirty="0">
                <a:latin typeface="Aptos Black" panose="020B0004020202020204" pitchFamily="34" charset="0"/>
              </a:rPr>
              <a:t>Assess for a Nexus: Determine if there is a clear connection (a nexus) between the student's functional limitations and the requested accommodation.</a:t>
            </a:r>
          </a:p>
          <a:p>
            <a:pPr marL="355600" indent="-342900">
              <a:lnSpc>
                <a:spcPct val="100000"/>
              </a:lnSpc>
              <a:spcBef>
                <a:spcPts val="1285"/>
              </a:spcBef>
              <a:buClr>
                <a:srgbClr val="C00000"/>
              </a:buClr>
              <a:buSzPct val="160000"/>
              <a:buFont typeface="+mj-lt"/>
              <a:buAutoNum type="arabicPeriod"/>
              <a:tabLst>
                <a:tab pos="354965" algn="l"/>
              </a:tabLst>
            </a:pPr>
            <a:r>
              <a:rPr lang="en-US" dirty="0">
                <a:latin typeface="Aptos Black" panose="020B0004020202020204" pitchFamily="34" charset="0"/>
              </a:rPr>
              <a:t>Consider Reasonableness: The accommodation must be reasonable, meaning it does not impose an undue burden on the institution or fundamentally alter the core requirements of the course or program. </a:t>
            </a:r>
          </a:p>
          <a:p>
            <a:pPr marL="355600" indent="-342900">
              <a:lnSpc>
                <a:spcPct val="100000"/>
              </a:lnSpc>
              <a:spcBef>
                <a:spcPts val="1285"/>
              </a:spcBef>
              <a:buClr>
                <a:srgbClr val="C00000"/>
              </a:buClr>
              <a:buSzPct val="160000"/>
              <a:buFont typeface="+mj-lt"/>
              <a:buAutoNum type="arabicPeriod"/>
              <a:tabLst>
                <a:tab pos="354965" algn="l"/>
              </a:tabLst>
            </a:pPr>
            <a:r>
              <a:rPr lang="en-US" dirty="0">
                <a:latin typeface="Aptos Black" panose="020B0004020202020204" pitchFamily="34" charset="0"/>
              </a:rPr>
              <a:t>Avoid Fundamental Alteration: An accommodation is generally not reasonable if it would replace the essential skills or knowledge that students are expected to demonstrate independently. </a:t>
            </a:r>
          </a:p>
          <a:p>
            <a:pPr marL="355600" indent="-342900">
              <a:lnSpc>
                <a:spcPct val="100000"/>
              </a:lnSpc>
              <a:spcBef>
                <a:spcPts val="1285"/>
              </a:spcBef>
              <a:buClr>
                <a:srgbClr val="C00000"/>
              </a:buClr>
              <a:buSzPct val="160000"/>
              <a:buFont typeface="+mj-lt"/>
              <a:buAutoNum type="arabicPeriod"/>
              <a:tabLst>
                <a:tab pos="354965" algn="l"/>
              </a:tabLst>
            </a:pPr>
            <a:r>
              <a:rPr lang="en-US" dirty="0">
                <a:latin typeface="Aptos Black" panose="020B0004020202020204" pitchFamily="34" charset="0"/>
              </a:rPr>
              <a:t>Case-by-Case Analysis: Each request is evaluated individually, considering the student's specific needs, the nature of the course, and the demands of the academic requirement. </a:t>
            </a:r>
            <a:endParaRPr lang="en-US" spc="-10" dirty="0">
              <a:latin typeface="Aptos Black" panose="020B0004020202020204" pitchFamily="34" charset="0"/>
            </a:endParaRPr>
          </a:p>
          <a:p>
            <a:pPr marL="12065" marR="40005" indent="0">
              <a:lnSpc>
                <a:spcPct val="104700"/>
              </a:lnSpc>
              <a:spcBef>
                <a:spcPts val="1210"/>
              </a:spcBef>
              <a:buClr>
                <a:srgbClr val="C00000"/>
              </a:buClr>
              <a:buSzPct val="160000"/>
              <a:buNone/>
              <a:tabLst>
                <a:tab pos="354965" algn="l"/>
              </a:tabLst>
            </a:pPr>
            <a:endParaRPr spc="-10" dirty="0">
              <a:latin typeface="Aptos Black" panose="020B0004020202020204" pitchFamily="34" charset="0"/>
            </a:endParaRPr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B391CF05-78B2-1860-0982-0078AA56B94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58080" y="147828"/>
            <a:ext cx="2162120" cy="1376172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D3E5E7DA-5518-4B39-0CDA-203C042E6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54029"/>
            <a:ext cx="41678" cy="30805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41262" rIns="0" bIns="8093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29288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4000">
              <a:schemeClr val="bg1">
                <a:lumMod val="85000"/>
              </a:schemeClr>
            </a:gs>
            <a:gs pos="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14" y="1159446"/>
            <a:ext cx="4569460" cy="7626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b="0" dirty="0">
                <a:latin typeface="Impact"/>
                <a:cs typeface="Impact"/>
              </a:rPr>
              <a:t>WRITTEN</a:t>
            </a:r>
            <a:r>
              <a:rPr b="0" spc="5" dirty="0">
                <a:latin typeface="Impact"/>
                <a:cs typeface="Impact"/>
              </a:rPr>
              <a:t> </a:t>
            </a:r>
            <a:r>
              <a:rPr b="0" spc="-10" dirty="0">
                <a:latin typeface="Impact"/>
                <a:cs typeface="Impact"/>
              </a:rPr>
              <a:t>DECISION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12043" y="1981200"/>
            <a:ext cx="4429760" cy="5424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6385" indent="-274320">
              <a:lnSpc>
                <a:spcPts val="2290"/>
              </a:lnSpc>
              <a:buClr>
                <a:srgbClr val="B80E0F"/>
              </a:buClr>
              <a:buSzPct val="152941"/>
              <a:buFont typeface="Wingdings"/>
              <a:buChar char=""/>
              <a:tabLst>
                <a:tab pos="286385" algn="l"/>
              </a:tabLst>
            </a:pPr>
            <a:r>
              <a:rPr spc="-10" dirty="0">
                <a:latin typeface="Aptos Black" panose="020B0004020202020204" pitchFamily="34" charset="0"/>
                <a:cs typeface="Calibri"/>
              </a:rPr>
              <a:t>IDENTIFICATION</a:t>
            </a:r>
            <a:r>
              <a:rPr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OF</a:t>
            </a:r>
            <a:r>
              <a:rPr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THE</a:t>
            </a:r>
            <a:r>
              <a:rPr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spc="-10" dirty="0">
                <a:latin typeface="Aptos Black" panose="020B0004020202020204" pitchFamily="34" charset="0"/>
                <a:cs typeface="Calibri"/>
              </a:rPr>
              <a:t>ALLEGATIONS</a:t>
            </a:r>
            <a:endParaRPr dirty="0">
              <a:latin typeface="Aptos Black" panose="020B0004020202020204" pitchFamily="34" charset="0"/>
              <a:cs typeface="Calibri"/>
            </a:endParaRPr>
          </a:p>
          <a:p>
            <a:pPr marL="286385" indent="-274320">
              <a:lnSpc>
                <a:spcPts val="3140"/>
              </a:lnSpc>
              <a:buClr>
                <a:srgbClr val="B80E0F"/>
              </a:buClr>
              <a:buSzPct val="152941"/>
              <a:buFont typeface="Wingdings"/>
              <a:buChar char=""/>
              <a:tabLst>
                <a:tab pos="286385" algn="l"/>
              </a:tabLst>
            </a:pPr>
            <a:r>
              <a:rPr spc="-10" dirty="0">
                <a:latin typeface="Aptos Black" panose="020B0004020202020204" pitchFamily="34" charset="0"/>
                <a:cs typeface="Calibri"/>
              </a:rPr>
              <a:t>DESCRIPTION</a:t>
            </a:r>
            <a:r>
              <a:rPr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OF</a:t>
            </a:r>
            <a:r>
              <a:rPr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THE</a:t>
            </a:r>
            <a:r>
              <a:rPr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PROCEDURAL</a:t>
            </a:r>
            <a:r>
              <a:rPr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pc="-10" dirty="0">
                <a:latin typeface="Aptos Black" panose="020B0004020202020204" pitchFamily="34" charset="0"/>
                <a:cs typeface="Calibri"/>
              </a:rPr>
              <a:t>STEPS</a:t>
            </a:r>
            <a:endParaRPr dirty="0">
              <a:latin typeface="Aptos Black" panose="020B0004020202020204" pitchFamily="34" charset="0"/>
              <a:cs typeface="Calibri"/>
            </a:endParaRPr>
          </a:p>
          <a:p>
            <a:pPr marL="286385" indent="-274320">
              <a:lnSpc>
                <a:spcPts val="3145"/>
              </a:lnSpc>
              <a:buClr>
                <a:srgbClr val="B80E0F"/>
              </a:buClr>
              <a:buSzPct val="152941"/>
              <a:buFont typeface="Wingdings"/>
              <a:buChar char=""/>
              <a:tabLst>
                <a:tab pos="286385" algn="l"/>
              </a:tabLst>
            </a:pPr>
            <a:r>
              <a:rPr dirty="0">
                <a:latin typeface="Aptos Black" panose="020B0004020202020204" pitchFamily="34" charset="0"/>
                <a:cs typeface="Calibri"/>
              </a:rPr>
              <a:t>FINDINGS</a:t>
            </a:r>
            <a:r>
              <a:rPr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OF</a:t>
            </a:r>
            <a:r>
              <a:rPr spc="-15" dirty="0">
                <a:latin typeface="Aptos Black" panose="020B0004020202020204" pitchFamily="34" charset="0"/>
                <a:cs typeface="Calibri"/>
              </a:rPr>
              <a:t> </a:t>
            </a:r>
            <a:r>
              <a:rPr spc="-20" dirty="0">
                <a:latin typeface="Aptos Black" panose="020B0004020202020204" pitchFamily="34" charset="0"/>
                <a:cs typeface="Calibri"/>
              </a:rPr>
              <a:t>FACT</a:t>
            </a:r>
            <a:endParaRPr dirty="0">
              <a:latin typeface="Aptos Black" panose="020B0004020202020204" pitchFamily="34" charset="0"/>
              <a:cs typeface="Calibri"/>
            </a:endParaRPr>
          </a:p>
          <a:p>
            <a:pPr marL="286385" indent="-274320">
              <a:lnSpc>
                <a:spcPts val="2945"/>
              </a:lnSpc>
              <a:buClr>
                <a:srgbClr val="B80E0F"/>
              </a:buClr>
              <a:buSzPct val="152941"/>
              <a:buFont typeface="Wingdings"/>
              <a:buChar char=""/>
              <a:tabLst>
                <a:tab pos="286385" algn="l"/>
              </a:tabLst>
            </a:pPr>
            <a:r>
              <a:rPr spc="-35" dirty="0">
                <a:latin typeface="Aptos Black" panose="020B0004020202020204" pitchFamily="34" charset="0"/>
                <a:cs typeface="Calibri"/>
              </a:rPr>
              <a:t>STATEMENT</a:t>
            </a:r>
            <a:r>
              <a:rPr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OF</a:t>
            </a:r>
            <a:r>
              <a:rPr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spc="-20" dirty="0">
                <a:latin typeface="Aptos Black" panose="020B0004020202020204" pitchFamily="34" charset="0"/>
                <a:cs typeface="Calibri"/>
              </a:rPr>
              <a:t>RESULT</a:t>
            </a:r>
            <a:r>
              <a:rPr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FOR</a:t>
            </a:r>
            <a:r>
              <a:rPr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EACH</a:t>
            </a:r>
            <a:r>
              <a:rPr spc="-20" dirty="0">
                <a:latin typeface="Aptos Black" panose="020B0004020202020204" pitchFamily="34" charset="0"/>
                <a:cs typeface="Calibri"/>
              </a:rPr>
              <a:t> </a:t>
            </a:r>
            <a:r>
              <a:rPr spc="-10" dirty="0">
                <a:latin typeface="Aptos Black" panose="020B0004020202020204" pitchFamily="34" charset="0"/>
                <a:cs typeface="Calibri"/>
              </a:rPr>
              <a:t>ALLEGATION</a:t>
            </a:r>
            <a:endParaRPr dirty="0">
              <a:latin typeface="Aptos Black" panose="020B0004020202020204" pitchFamily="34" charset="0"/>
              <a:cs typeface="Calibri"/>
            </a:endParaRPr>
          </a:p>
          <a:p>
            <a:pPr marL="785495" lvl="1" indent="-273050">
              <a:lnSpc>
                <a:spcPts val="2395"/>
              </a:lnSpc>
              <a:buClr>
                <a:srgbClr val="B80E0F"/>
              </a:buClr>
              <a:buSzPct val="153333"/>
              <a:buFont typeface="Wingdings"/>
              <a:buChar char=""/>
              <a:tabLst>
                <a:tab pos="785495" algn="l"/>
              </a:tabLst>
            </a:pPr>
            <a:r>
              <a:rPr spc="-20" dirty="0">
                <a:latin typeface="Aptos Black" panose="020B0004020202020204" pitchFamily="34" charset="0"/>
                <a:cs typeface="Calibri"/>
              </a:rPr>
              <a:t>DETERMINATION</a:t>
            </a:r>
            <a:r>
              <a:rPr spc="-10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OF</a:t>
            </a:r>
            <a:r>
              <a:rPr spc="40" dirty="0">
                <a:latin typeface="Aptos Black" panose="020B0004020202020204" pitchFamily="34" charset="0"/>
                <a:cs typeface="Calibri"/>
              </a:rPr>
              <a:t> </a:t>
            </a:r>
            <a:r>
              <a:rPr spc="-10" dirty="0">
                <a:latin typeface="Aptos Black" panose="020B0004020202020204" pitchFamily="34" charset="0"/>
                <a:cs typeface="Calibri"/>
              </a:rPr>
              <a:t>RESPONSIBILITY</a:t>
            </a:r>
            <a:endParaRPr dirty="0">
              <a:latin typeface="Aptos Black" panose="020B0004020202020204" pitchFamily="34" charset="0"/>
              <a:cs typeface="Calibri"/>
            </a:endParaRPr>
          </a:p>
          <a:p>
            <a:pPr marL="785495" lvl="1" indent="-273050">
              <a:lnSpc>
                <a:spcPts val="2400"/>
              </a:lnSpc>
              <a:buClr>
                <a:srgbClr val="B80E0F"/>
              </a:buClr>
              <a:buSzPct val="153333"/>
              <a:buFont typeface="Wingdings"/>
              <a:buChar char=""/>
              <a:tabLst>
                <a:tab pos="785495" algn="l"/>
              </a:tabLst>
            </a:pPr>
            <a:r>
              <a:rPr spc="-10" dirty="0">
                <a:latin typeface="Aptos Black" panose="020B0004020202020204" pitchFamily="34" charset="0"/>
                <a:cs typeface="Calibri"/>
              </a:rPr>
              <a:t>RATIONALE</a:t>
            </a:r>
            <a:endParaRPr dirty="0">
              <a:latin typeface="Aptos Black" panose="020B0004020202020204" pitchFamily="34" charset="0"/>
              <a:cs typeface="Calibri"/>
            </a:endParaRPr>
          </a:p>
          <a:p>
            <a:pPr marL="785495" lvl="1" indent="-273050">
              <a:lnSpc>
                <a:spcPts val="2400"/>
              </a:lnSpc>
              <a:buClr>
                <a:srgbClr val="B80E0F"/>
              </a:buClr>
              <a:buSzPct val="153333"/>
              <a:buFont typeface="Wingdings"/>
              <a:buChar char=""/>
              <a:tabLst>
                <a:tab pos="785495" algn="l"/>
              </a:tabLst>
            </a:pPr>
            <a:r>
              <a:rPr spc="-10" dirty="0">
                <a:latin typeface="Aptos Black" panose="020B0004020202020204" pitchFamily="34" charset="0"/>
                <a:cs typeface="Calibri"/>
              </a:rPr>
              <a:t>DISCIPLINARY</a:t>
            </a:r>
            <a:r>
              <a:rPr spc="20" dirty="0">
                <a:latin typeface="Aptos Black" panose="020B0004020202020204" pitchFamily="34" charset="0"/>
                <a:cs typeface="Calibri"/>
              </a:rPr>
              <a:t> </a:t>
            </a:r>
            <a:r>
              <a:rPr spc="-10" dirty="0">
                <a:latin typeface="Aptos Black" panose="020B0004020202020204" pitchFamily="34" charset="0"/>
                <a:cs typeface="Calibri"/>
              </a:rPr>
              <a:t>RECOMMENDATION</a:t>
            </a:r>
            <a:endParaRPr dirty="0">
              <a:latin typeface="Aptos Black" panose="020B0004020202020204" pitchFamily="34" charset="0"/>
              <a:cs typeface="Calibri"/>
            </a:endParaRPr>
          </a:p>
          <a:p>
            <a:pPr marL="785495" lvl="1" indent="-273050">
              <a:lnSpc>
                <a:spcPts val="2400"/>
              </a:lnSpc>
              <a:buClr>
                <a:srgbClr val="B80E0F"/>
              </a:buClr>
              <a:buSzPct val="153333"/>
              <a:buFont typeface="Wingdings"/>
              <a:buChar char=""/>
              <a:tabLst>
                <a:tab pos="785495" algn="l"/>
              </a:tabLst>
            </a:pPr>
            <a:r>
              <a:rPr dirty="0">
                <a:latin typeface="Aptos Black" panose="020B0004020202020204" pitchFamily="34" charset="0"/>
                <a:cs typeface="Calibri"/>
              </a:rPr>
              <a:t>REMEDIES</a:t>
            </a:r>
            <a:r>
              <a:rPr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TO</a:t>
            </a:r>
            <a:r>
              <a:rPr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BE</a:t>
            </a:r>
            <a:r>
              <a:rPr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pc="-10" dirty="0">
                <a:latin typeface="Aptos Black" panose="020B0004020202020204" pitchFamily="34" charset="0"/>
                <a:cs typeface="Calibri"/>
              </a:rPr>
              <a:t>PROVIDED</a:t>
            </a:r>
            <a:r>
              <a:rPr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TO</a:t>
            </a:r>
            <a:r>
              <a:rPr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spc="-10" dirty="0">
                <a:latin typeface="Aptos Black" panose="020B0004020202020204" pitchFamily="34" charset="0"/>
                <a:cs typeface="Calibri"/>
              </a:rPr>
              <a:t>COMPLAINANT</a:t>
            </a:r>
            <a:endParaRPr dirty="0">
              <a:latin typeface="Aptos Black" panose="020B0004020202020204" pitchFamily="34" charset="0"/>
              <a:cs typeface="Calibri"/>
            </a:endParaRPr>
          </a:p>
          <a:p>
            <a:pPr marL="785495" lvl="1" indent="-273050">
              <a:lnSpc>
                <a:spcPts val="2590"/>
              </a:lnSpc>
              <a:buClr>
                <a:srgbClr val="B80E0F"/>
              </a:buClr>
              <a:buSzPct val="153333"/>
              <a:buFont typeface="Wingdings"/>
              <a:buChar char=""/>
              <a:tabLst>
                <a:tab pos="785495" algn="l"/>
              </a:tabLst>
            </a:pPr>
            <a:r>
              <a:rPr dirty="0">
                <a:latin typeface="Aptos Black" panose="020B0004020202020204" pitchFamily="34" charset="0"/>
                <a:cs typeface="Calibri"/>
              </a:rPr>
              <a:t>DISMISSAL</a:t>
            </a:r>
            <a:r>
              <a:rPr spc="-25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FOR</a:t>
            </a:r>
            <a:r>
              <a:rPr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LACK</a:t>
            </a:r>
            <a:r>
              <a:rPr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OF</a:t>
            </a:r>
            <a:r>
              <a:rPr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TITLE</a:t>
            </a:r>
            <a:r>
              <a:rPr spc="-45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IX</a:t>
            </a:r>
            <a:r>
              <a:rPr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spc="-10" dirty="0">
                <a:latin typeface="Aptos Black" panose="020B0004020202020204" pitchFamily="34" charset="0"/>
                <a:cs typeface="Calibri"/>
              </a:rPr>
              <a:t>JURISDICTION</a:t>
            </a:r>
            <a:endParaRPr dirty="0">
              <a:latin typeface="Aptos Black" panose="020B0004020202020204" pitchFamily="34" charset="0"/>
              <a:cs typeface="Calibri"/>
            </a:endParaRPr>
          </a:p>
          <a:p>
            <a:pPr marL="286385" indent="-274320">
              <a:lnSpc>
                <a:spcPts val="3190"/>
              </a:lnSpc>
              <a:buClr>
                <a:srgbClr val="B80E0F"/>
              </a:buClr>
              <a:buSzPct val="152941"/>
              <a:buFont typeface="Wingdings"/>
              <a:buChar char=""/>
              <a:tabLst>
                <a:tab pos="286385" algn="l"/>
              </a:tabLst>
            </a:pPr>
            <a:r>
              <a:rPr dirty="0">
                <a:latin typeface="Aptos Black" panose="020B0004020202020204" pitchFamily="34" charset="0"/>
                <a:cs typeface="Calibri"/>
              </a:rPr>
              <a:t>PROCEDURES</a:t>
            </a:r>
            <a:r>
              <a:rPr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dirty="0">
                <a:latin typeface="Aptos Black" panose="020B0004020202020204" pitchFamily="34" charset="0"/>
                <a:cs typeface="Calibri"/>
              </a:rPr>
              <a:t>FOR</a:t>
            </a:r>
            <a:r>
              <a:rPr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pc="-10" dirty="0">
                <a:latin typeface="Aptos Black" panose="020B0004020202020204" pitchFamily="34" charset="0"/>
                <a:cs typeface="Calibri"/>
              </a:rPr>
              <a:t>APPEAL</a:t>
            </a:r>
            <a:endParaRPr dirty="0">
              <a:latin typeface="Aptos Black" panose="020B0004020202020204" pitchFamily="34" charset="0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18731" y="1540764"/>
            <a:ext cx="2144255" cy="2142743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4000">
              <a:schemeClr val="bg1">
                <a:lumMod val="85000"/>
              </a:schemeClr>
            </a:gs>
            <a:gs pos="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" y="64331"/>
            <a:ext cx="9982199" cy="1320397"/>
          </a:xfrm>
          <a:prstGeom prst="rect">
            <a:avLst/>
          </a:prstGeom>
        </p:spPr>
        <p:txBody>
          <a:bodyPr vert="horz" wrap="square" lIns="0" tIns="637067" rIns="0" bIns="0" rtlCol="0">
            <a:spAutoFit/>
          </a:bodyPr>
          <a:lstStyle/>
          <a:p>
            <a:pPr marL="147320">
              <a:lnSpc>
                <a:spcPct val="100000"/>
              </a:lnSpc>
              <a:spcBef>
                <a:spcPts val="135"/>
              </a:spcBef>
            </a:pPr>
            <a:r>
              <a:rPr lang="en-US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FIDUCIARY</a:t>
            </a:r>
            <a:r>
              <a:rPr lang="en-US" spc="-6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 </a:t>
            </a:r>
            <a:r>
              <a:rPr lang="en-US" spc="-1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  <a:cs typeface="Franklin Gothic Medium"/>
              </a:rPr>
              <a:t>DUTY:</a:t>
            </a:r>
            <a:endParaRPr b="0" spc="-10" dirty="0">
              <a:uFill>
                <a:solidFill>
                  <a:srgbClr val="B80E0F"/>
                </a:solidFill>
              </a:uFill>
              <a:latin typeface="Aptos Black" panose="020B0004020202020204" pitchFamily="34" charset="0"/>
              <a:cs typeface="Franklin Gothic Medium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47800" y="1384728"/>
            <a:ext cx="8153400" cy="5257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3525" indent="-250825">
              <a:lnSpc>
                <a:spcPct val="100000"/>
              </a:lnSpc>
              <a:spcBef>
                <a:spcPts val="100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263525" algn="l"/>
              </a:tabLst>
            </a:pPr>
            <a:r>
              <a:rPr dirty="0">
                <a:latin typeface="Aptos Black" panose="020B0004020202020204" pitchFamily="34" charset="0"/>
                <a:cs typeface="Franklin Gothic Medium"/>
              </a:rPr>
              <a:t>YOU</a:t>
            </a:r>
            <a:r>
              <a:rPr spc="-4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ARE</a:t>
            </a:r>
            <a:r>
              <a:rPr spc="-4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A</a:t>
            </a:r>
            <a:r>
              <a:rPr spc="-4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PANEL.</a:t>
            </a:r>
            <a:r>
              <a:rPr spc="30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MAJORITY</a:t>
            </a:r>
            <a:r>
              <a:rPr spc="-1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VOTE</a:t>
            </a:r>
            <a:r>
              <a:rPr spc="-3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=</a:t>
            </a:r>
            <a:r>
              <a:rPr spc="-4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YOUR</a:t>
            </a:r>
            <a:r>
              <a:rPr spc="-4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pc="-10" dirty="0">
                <a:latin typeface="Aptos Black" panose="020B0004020202020204" pitchFamily="34" charset="0"/>
                <a:cs typeface="Franklin Gothic Medium"/>
              </a:rPr>
              <a:t>DECISION</a:t>
            </a:r>
            <a:endParaRPr dirty="0">
              <a:latin typeface="Aptos Black" panose="020B0004020202020204" pitchFamily="34" charset="0"/>
              <a:cs typeface="Franklin Gothic Medium"/>
            </a:endParaRPr>
          </a:p>
          <a:p>
            <a:pPr marL="800735" lvl="1" indent="-285750">
              <a:lnSpc>
                <a:spcPct val="100000"/>
              </a:lnSpc>
              <a:spcBef>
                <a:spcPts val="600"/>
              </a:spcBef>
              <a:buClr>
                <a:srgbClr val="B80E0F"/>
              </a:buClr>
              <a:buSzPct val="160714"/>
              <a:buFont typeface="Wingdings" panose="05000000000000000000" pitchFamily="2" charset="2"/>
              <a:buChar char="Ø"/>
              <a:tabLst>
                <a:tab pos="766445" algn="l"/>
              </a:tabLst>
            </a:pPr>
            <a:r>
              <a:rPr dirty="0">
                <a:latin typeface="Aptos Black" panose="020B0004020202020204" pitchFamily="34" charset="0"/>
                <a:cs typeface="Franklin Gothic Medium"/>
              </a:rPr>
              <a:t>DO</a:t>
            </a:r>
            <a:r>
              <a:rPr spc="-4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NOT</a:t>
            </a:r>
            <a:r>
              <a:rPr spc="-3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i="1" spc="-10" dirty="0">
                <a:latin typeface="Aptos Black" panose="020B0004020202020204" pitchFamily="34" charset="0"/>
                <a:cs typeface="Franklin Gothic Medium"/>
              </a:rPr>
              <a:t>PUBLICALLY</a:t>
            </a:r>
            <a:r>
              <a:rPr i="1" spc="-3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CONTRADICT</a:t>
            </a:r>
            <a:r>
              <a:rPr spc="-5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THE</a:t>
            </a:r>
            <a:r>
              <a:rPr spc="-3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VOTE</a:t>
            </a:r>
            <a:r>
              <a:rPr spc="-3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OF</a:t>
            </a:r>
            <a:r>
              <a:rPr spc="-1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THE</a:t>
            </a:r>
            <a:r>
              <a:rPr spc="-4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pc="-10" dirty="0">
                <a:latin typeface="Aptos Black" panose="020B0004020202020204" pitchFamily="34" charset="0"/>
                <a:cs typeface="Franklin Gothic Medium"/>
              </a:rPr>
              <a:t>PANEL</a:t>
            </a:r>
            <a:endParaRPr dirty="0">
              <a:latin typeface="Aptos Black" panose="020B0004020202020204" pitchFamily="34" charset="0"/>
              <a:cs typeface="Franklin Gothic Medium"/>
            </a:endParaRPr>
          </a:p>
          <a:p>
            <a:pPr marL="263525" indent="-250825">
              <a:lnSpc>
                <a:spcPct val="100000"/>
              </a:lnSpc>
              <a:spcBef>
                <a:spcPts val="1100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263525" algn="l"/>
              </a:tabLst>
            </a:pPr>
            <a:r>
              <a:rPr dirty="0">
                <a:latin typeface="Aptos Black" panose="020B0004020202020204" pitchFamily="34" charset="0"/>
                <a:cs typeface="Franklin Gothic Medium"/>
              </a:rPr>
              <a:t>YOUR</a:t>
            </a:r>
            <a:r>
              <a:rPr spc="-5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JOB</a:t>
            </a:r>
            <a:r>
              <a:rPr spc="-1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IS</a:t>
            </a:r>
            <a:r>
              <a:rPr spc="-4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TO</a:t>
            </a:r>
            <a:r>
              <a:rPr spc="-3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b="1" spc="-10" dirty="0">
                <a:latin typeface="Aptos Black" panose="020B0004020202020204" pitchFamily="34" charset="0"/>
                <a:cs typeface="Franklin Gothic Medium"/>
              </a:rPr>
              <a:t>DECIDE</a:t>
            </a:r>
            <a:endParaRPr b="1" dirty="0">
              <a:latin typeface="Aptos Black" panose="020B0004020202020204" pitchFamily="34" charset="0"/>
              <a:cs typeface="Franklin Gothic Medium"/>
            </a:endParaRPr>
          </a:p>
          <a:p>
            <a:pPr marL="263525" indent="-250825">
              <a:lnSpc>
                <a:spcPct val="100000"/>
              </a:lnSpc>
              <a:spcBef>
                <a:spcPts val="1105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263525" algn="l"/>
              </a:tabLst>
            </a:pPr>
            <a:r>
              <a:rPr dirty="0">
                <a:latin typeface="Aptos Black" panose="020B0004020202020204" pitchFamily="34" charset="0"/>
                <a:cs typeface="Franklin Gothic Medium"/>
              </a:rPr>
              <a:t>YOUR</a:t>
            </a:r>
            <a:r>
              <a:rPr spc="-5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JOB</a:t>
            </a:r>
            <a:r>
              <a:rPr spc="-2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IS</a:t>
            </a:r>
            <a:r>
              <a:rPr spc="-4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TO</a:t>
            </a:r>
            <a:r>
              <a:rPr spc="-4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RECOMMEND</a:t>
            </a:r>
            <a:r>
              <a:rPr spc="-3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lang="en-US" spc="-30" dirty="0">
                <a:latin typeface="Aptos Black" panose="020B0004020202020204" pitchFamily="34" charset="0"/>
                <a:cs typeface="Franklin Gothic Medium"/>
              </a:rPr>
              <a:t>SANCTIONS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BASED</a:t>
            </a:r>
            <a:r>
              <a:rPr spc="-3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ON</a:t>
            </a:r>
            <a:r>
              <a:rPr spc="-5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pc="-10" dirty="0">
                <a:latin typeface="Aptos Black" panose="020B0004020202020204" pitchFamily="34" charset="0"/>
                <a:cs typeface="Franklin Gothic Medium"/>
              </a:rPr>
              <a:t>FACTS</a:t>
            </a:r>
            <a:r>
              <a:rPr spc="-2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IN</a:t>
            </a:r>
            <a:r>
              <a:rPr spc="-3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FRONT</a:t>
            </a:r>
            <a:r>
              <a:rPr spc="-4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OF</a:t>
            </a:r>
            <a:r>
              <a:rPr spc="-4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pc="-25" dirty="0">
                <a:latin typeface="Aptos Black" panose="020B0004020202020204" pitchFamily="34" charset="0"/>
                <a:cs typeface="Franklin Gothic Medium"/>
              </a:rPr>
              <a:t>YOU</a:t>
            </a:r>
            <a:endParaRPr dirty="0">
              <a:latin typeface="Aptos Black" panose="020B0004020202020204" pitchFamily="34" charset="0"/>
              <a:cs typeface="Franklin Gothic Medium"/>
            </a:endParaRPr>
          </a:p>
          <a:p>
            <a:pPr marL="800735" lvl="1" indent="-285750">
              <a:lnSpc>
                <a:spcPct val="100000"/>
              </a:lnSpc>
              <a:spcBef>
                <a:spcPts val="605"/>
              </a:spcBef>
              <a:buClr>
                <a:srgbClr val="B80E0F"/>
              </a:buClr>
              <a:buSzPct val="160714"/>
              <a:buFont typeface="Wingdings" panose="05000000000000000000" pitchFamily="2" charset="2"/>
              <a:buChar char="Ø"/>
              <a:tabLst>
                <a:tab pos="766445" algn="l"/>
              </a:tabLst>
            </a:pPr>
            <a:r>
              <a:rPr dirty="0">
                <a:latin typeface="Aptos Black" panose="020B0004020202020204" pitchFamily="34" charset="0"/>
                <a:cs typeface="Franklin Gothic Medium"/>
              </a:rPr>
              <a:t>STUDENT</a:t>
            </a:r>
            <a:r>
              <a:rPr spc="-6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pc="-10" dirty="0">
                <a:latin typeface="Aptos Black" panose="020B0004020202020204" pitchFamily="34" charset="0"/>
                <a:cs typeface="Franklin Gothic Medium"/>
              </a:rPr>
              <a:t>ENGAGEMENT</a:t>
            </a:r>
            <a:r>
              <a:rPr spc="-6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WILL</a:t>
            </a:r>
            <a:r>
              <a:rPr spc="-2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pc="-10" dirty="0">
                <a:latin typeface="Aptos Black" panose="020B0004020202020204" pitchFamily="34" charset="0"/>
                <a:cs typeface="Franklin Gothic Medium"/>
              </a:rPr>
              <a:t>TAKE</a:t>
            </a:r>
            <a:r>
              <a:rPr spc="-4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INTO</a:t>
            </a:r>
            <a:r>
              <a:rPr spc="-3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ACCOUNT</a:t>
            </a:r>
            <a:r>
              <a:rPr spc="-3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PRIOR</a:t>
            </a:r>
            <a:r>
              <a:rPr spc="-3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BAD</a:t>
            </a:r>
            <a:r>
              <a:rPr spc="-3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pc="-20" dirty="0">
                <a:latin typeface="Aptos Black" panose="020B0004020202020204" pitchFamily="34" charset="0"/>
                <a:cs typeface="Franklin Gothic Medium"/>
              </a:rPr>
              <a:t>ACTS</a:t>
            </a:r>
            <a:endParaRPr dirty="0">
              <a:latin typeface="Aptos Black" panose="020B0004020202020204" pitchFamily="34" charset="0"/>
              <a:cs typeface="Franklin Gothic Medium"/>
            </a:endParaRPr>
          </a:p>
          <a:p>
            <a:pPr marL="800735" lvl="1" indent="-285750">
              <a:lnSpc>
                <a:spcPct val="100000"/>
              </a:lnSpc>
              <a:spcBef>
                <a:spcPts val="600"/>
              </a:spcBef>
              <a:buClr>
                <a:srgbClr val="B80E0F"/>
              </a:buClr>
              <a:buSzPct val="160714"/>
              <a:buFont typeface="Wingdings" panose="05000000000000000000" pitchFamily="2" charset="2"/>
              <a:buChar char="Ø"/>
              <a:tabLst>
                <a:tab pos="766445" algn="l"/>
              </a:tabLst>
            </a:pPr>
            <a:r>
              <a:rPr dirty="0">
                <a:latin typeface="Aptos Black" panose="020B0004020202020204" pitchFamily="34" charset="0"/>
                <a:cs typeface="Franklin Gothic Medium"/>
              </a:rPr>
              <a:t>HR</a:t>
            </a:r>
            <a:r>
              <a:rPr spc="-3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WILL</a:t>
            </a:r>
            <a:r>
              <a:rPr spc="-2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ADD</a:t>
            </a:r>
            <a:r>
              <a:rPr spc="-5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TO</a:t>
            </a:r>
            <a:r>
              <a:rPr spc="-3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PERSONNEL</a:t>
            </a:r>
            <a:r>
              <a:rPr spc="-5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RECORD</a:t>
            </a:r>
            <a:r>
              <a:rPr spc="-3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AND</a:t>
            </a:r>
            <a:r>
              <a:rPr spc="-4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pc="-10" dirty="0">
                <a:latin typeface="Aptos Black" panose="020B0004020202020204" pitchFamily="34" charset="0"/>
                <a:cs typeface="Franklin Gothic Medium"/>
              </a:rPr>
              <a:t>TAKE</a:t>
            </a:r>
            <a:r>
              <a:rPr spc="-5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INTO</a:t>
            </a:r>
            <a:r>
              <a:rPr spc="-3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ACCOUNT</a:t>
            </a:r>
            <a:r>
              <a:rPr spc="-4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THE</a:t>
            </a:r>
            <a:r>
              <a:rPr spc="-4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WHOLE</a:t>
            </a:r>
            <a:r>
              <a:rPr spc="-3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pc="-10" dirty="0">
                <a:latin typeface="Aptos Black" panose="020B0004020202020204" pitchFamily="34" charset="0"/>
                <a:cs typeface="Franklin Gothic Medium"/>
              </a:rPr>
              <a:t>PICTURE</a:t>
            </a:r>
            <a:endParaRPr dirty="0">
              <a:latin typeface="Aptos Black" panose="020B0004020202020204" pitchFamily="34" charset="0"/>
              <a:cs typeface="Franklin Gothic Medium"/>
            </a:endParaRPr>
          </a:p>
          <a:p>
            <a:pPr marL="263525" marR="292735" indent="-251460">
              <a:lnSpc>
                <a:spcPct val="100000"/>
              </a:lnSpc>
              <a:spcBef>
                <a:spcPts val="1090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263525" algn="l"/>
              </a:tabLst>
            </a:pPr>
            <a:r>
              <a:rPr spc="-10" dirty="0">
                <a:latin typeface="Aptos Black" panose="020B0004020202020204" pitchFamily="34" charset="0"/>
                <a:cs typeface="Franklin Gothic Medium"/>
              </a:rPr>
              <a:t>PRIVACY</a:t>
            </a:r>
            <a:r>
              <a:rPr spc="-4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–</a:t>
            </a:r>
            <a:r>
              <a:rPr spc="-5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ALL</a:t>
            </a:r>
            <a:r>
              <a:rPr spc="-3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DOCUMENTS</a:t>
            </a:r>
            <a:r>
              <a:rPr spc="-2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RETURNED</a:t>
            </a:r>
            <a:r>
              <a:rPr spc="-3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FOR</a:t>
            </a:r>
            <a:r>
              <a:rPr spc="-3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pc="-10" dirty="0">
                <a:latin typeface="Aptos Black" panose="020B0004020202020204" pitchFamily="34" charset="0"/>
                <a:cs typeface="Franklin Gothic Medium"/>
              </a:rPr>
              <a:t>DESTRUCTION. </a:t>
            </a:r>
            <a:endParaRPr dirty="0">
              <a:latin typeface="Aptos Black" panose="020B0004020202020204" pitchFamily="34" charset="0"/>
              <a:cs typeface="Franklin Gothic Medium"/>
            </a:endParaRPr>
          </a:p>
          <a:p>
            <a:pPr marL="264160" marR="5080" indent="-251460">
              <a:lnSpc>
                <a:spcPct val="100000"/>
              </a:lnSpc>
              <a:spcBef>
                <a:spcPts val="1100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264160" algn="l"/>
              </a:tabLst>
            </a:pPr>
            <a:r>
              <a:rPr dirty="0">
                <a:latin typeface="Aptos Black" panose="020B0004020202020204" pitchFamily="34" charset="0"/>
                <a:cs typeface="Franklin Gothic Medium"/>
              </a:rPr>
              <a:t>DO</a:t>
            </a:r>
            <a:r>
              <a:rPr spc="-4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NOT</a:t>
            </a:r>
            <a:r>
              <a:rPr spc="-4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DISCUSS </a:t>
            </a:r>
            <a:r>
              <a:rPr spc="-10" dirty="0">
                <a:latin typeface="Aptos Black" panose="020B0004020202020204" pitchFamily="34" charset="0"/>
                <a:cs typeface="Franklin Gothic Medium"/>
              </a:rPr>
              <a:t>RATIONALE</a:t>
            </a:r>
            <a:r>
              <a:rPr spc="-2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OR</a:t>
            </a:r>
            <a:r>
              <a:rPr spc="-4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lang="en-US" dirty="0">
                <a:latin typeface="Aptos Black" panose="020B0004020202020204" pitchFamily="34" charset="0"/>
                <a:cs typeface="Franklin Gothic Medium"/>
              </a:rPr>
              <a:t>DECISION-MAKING</a:t>
            </a:r>
            <a:r>
              <a:rPr spc="-2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pc="-10" dirty="0">
                <a:latin typeface="Aptos Black" panose="020B0004020202020204" pitchFamily="34" charset="0"/>
                <a:cs typeface="Franklin Gothic Medium"/>
              </a:rPr>
              <a:t>CONVERSATIONS</a:t>
            </a:r>
            <a:r>
              <a:rPr spc="-2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OUTSIDE</a:t>
            </a:r>
            <a:r>
              <a:rPr spc="-2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OF</a:t>
            </a:r>
            <a:r>
              <a:rPr spc="-4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lang="en-US" spc="-40" dirty="0">
                <a:latin typeface="Aptos Black" panose="020B0004020202020204" pitchFamily="34" charset="0"/>
                <a:cs typeface="Franklin Gothic Medium"/>
              </a:rPr>
              <a:t> PANEL DISCUSSIONS – FOLLOW UP QUESTIONS DIRECTED TO GENERAL COUNSEL OFFICE </a:t>
            </a:r>
          </a:p>
          <a:p>
            <a:pPr marL="264160" marR="5080" indent="-251460">
              <a:lnSpc>
                <a:spcPct val="100000"/>
              </a:lnSpc>
              <a:spcBef>
                <a:spcPts val="1100"/>
              </a:spcBef>
              <a:buClr>
                <a:srgbClr val="B80E0F"/>
              </a:buClr>
              <a:buSzPct val="160000"/>
              <a:buFont typeface="Arial"/>
              <a:buChar char="•"/>
              <a:tabLst>
                <a:tab pos="264160" algn="l"/>
              </a:tabLst>
            </a:pPr>
            <a:r>
              <a:rPr dirty="0">
                <a:latin typeface="Aptos Black" panose="020B0004020202020204" pitchFamily="34" charset="0"/>
                <a:cs typeface="Franklin Gothic Medium"/>
              </a:rPr>
              <a:t>SUPPORT</a:t>
            </a:r>
            <a:r>
              <a:rPr spc="-2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POLICY</a:t>
            </a:r>
            <a:r>
              <a:rPr spc="-3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AND</a:t>
            </a:r>
            <a:r>
              <a:rPr spc="-2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pc="-10" dirty="0">
                <a:latin typeface="Aptos Black" panose="020B0004020202020204" pitchFamily="34" charset="0"/>
                <a:cs typeface="Franklin Gothic Medium"/>
              </a:rPr>
              <a:t>PROCEDURES</a:t>
            </a:r>
            <a:endParaRPr dirty="0">
              <a:latin typeface="Aptos Black" panose="020B0004020202020204" pitchFamily="34" charset="0"/>
              <a:cs typeface="Franklin Gothic Medium"/>
            </a:endParaRPr>
          </a:p>
          <a:p>
            <a:pPr marL="800735" lvl="1" indent="-285750">
              <a:lnSpc>
                <a:spcPct val="100000"/>
              </a:lnSpc>
              <a:spcBef>
                <a:spcPts val="605"/>
              </a:spcBef>
              <a:buClr>
                <a:srgbClr val="B80E0F"/>
              </a:buClr>
              <a:buSzPct val="160714"/>
              <a:buFont typeface="Wingdings" panose="05000000000000000000" pitchFamily="2" charset="2"/>
              <a:buChar char="Ø"/>
              <a:tabLst>
                <a:tab pos="766445" algn="l"/>
              </a:tabLst>
            </a:pPr>
            <a:r>
              <a:rPr dirty="0">
                <a:latin typeface="Aptos Black" panose="020B0004020202020204" pitchFamily="34" charset="0"/>
                <a:cs typeface="Franklin Gothic Medium"/>
              </a:rPr>
              <a:t>COMPLAIN</a:t>
            </a:r>
            <a:r>
              <a:rPr spc="-5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dirty="0">
                <a:latin typeface="Aptos Black" panose="020B0004020202020204" pitchFamily="34" charset="0"/>
                <a:cs typeface="Franklin Gothic Medium"/>
              </a:rPr>
              <a:t>(CRITIQUE)</a:t>
            </a:r>
            <a:r>
              <a:rPr spc="-50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pc="-25" dirty="0">
                <a:latin typeface="Aptos Black" panose="020B0004020202020204" pitchFamily="34" charset="0"/>
                <a:cs typeface="Franklin Gothic Medium"/>
              </a:rPr>
              <a:t>UP</a:t>
            </a:r>
            <a:endParaRPr dirty="0">
              <a:latin typeface="Aptos Black" panose="020B0004020202020204" pitchFamily="34" charset="0"/>
              <a:cs typeface="Franklin Gothic Medium"/>
            </a:endParaRPr>
          </a:p>
          <a:p>
            <a:pPr marL="800735" lvl="1" indent="-285750">
              <a:lnSpc>
                <a:spcPct val="100000"/>
              </a:lnSpc>
              <a:spcBef>
                <a:spcPts val="600"/>
              </a:spcBef>
              <a:buClr>
                <a:srgbClr val="B80E0F"/>
              </a:buClr>
              <a:buSzPct val="160714"/>
              <a:buFont typeface="Wingdings" panose="05000000000000000000" pitchFamily="2" charset="2"/>
              <a:buChar char="Ø"/>
              <a:tabLst>
                <a:tab pos="766445" algn="l"/>
              </a:tabLst>
            </a:pPr>
            <a:r>
              <a:rPr dirty="0">
                <a:latin typeface="Aptos Black" panose="020B0004020202020204" pitchFamily="34" charset="0"/>
                <a:cs typeface="Franklin Gothic Medium"/>
              </a:rPr>
              <a:t>AFFIRM</a:t>
            </a:r>
            <a:r>
              <a:rPr spc="-35" dirty="0">
                <a:latin typeface="Aptos Black" panose="020B0004020202020204" pitchFamily="34" charset="0"/>
                <a:cs typeface="Franklin Gothic Medium"/>
              </a:rPr>
              <a:t> </a:t>
            </a:r>
            <a:r>
              <a:rPr spc="-20" dirty="0">
                <a:latin typeface="Aptos Black" panose="020B0004020202020204" pitchFamily="34" charset="0"/>
                <a:cs typeface="Franklin Gothic Medium"/>
              </a:rPr>
              <a:t>DOWN</a:t>
            </a:r>
            <a:endParaRPr dirty="0">
              <a:latin typeface="Aptos Black" panose="020B0004020202020204" pitchFamily="34" charset="0"/>
              <a:cs typeface="Franklin Gothic Medium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4000">
              <a:schemeClr val="bg1">
                <a:lumMod val="85000"/>
              </a:schemeClr>
            </a:gs>
            <a:gs pos="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033" y="705831"/>
            <a:ext cx="8475134" cy="1397721"/>
          </a:xfrm>
          <a:prstGeom prst="rect">
            <a:avLst/>
          </a:prstGeom>
        </p:spPr>
        <p:txBody>
          <a:bodyPr vert="horz" wrap="square" lIns="0" tIns="713643" rIns="0" bIns="0" rtlCol="0">
            <a:spAutoFit/>
          </a:bodyPr>
          <a:lstStyle/>
          <a:p>
            <a:pPr marL="177165">
              <a:lnSpc>
                <a:spcPct val="100000"/>
              </a:lnSpc>
              <a:spcBef>
                <a:spcPts val="135"/>
              </a:spcBef>
            </a:pPr>
            <a:r>
              <a:rPr b="1" u="sng" dirty="0">
                <a:latin typeface="Aptos Black" panose="020B0004020202020204" pitchFamily="34" charset="0"/>
              </a:rPr>
              <a:t>ADVISOR’S</a:t>
            </a:r>
            <a:r>
              <a:rPr b="1" u="sng" spc="-45" dirty="0">
                <a:latin typeface="Aptos Black" panose="020B0004020202020204" pitchFamily="34" charset="0"/>
              </a:rPr>
              <a:t> </a:t>
            </a:r>
            <a:r>
              <a:rPr b="1" u="sng" spc="-20" dirty="0">
                <a:latin typeface="Aptos Black" panose="020B0004020202020204" pitchFamily="34" charset="0"/>
              </a:rPr>
              <a:t>ROLE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05000" y="4174966"/>
            <a:ext cx="7315200" cy="919482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264160" indent="-251460">
              <a:lnSpc>
                <a:spcPct val="100000"/>
              </a:lnSpc>
              <a:spcBef>
                <a:spcPts val="290"/>
              </a:spcBef>
              <a:buClr>
                <a:srgbClr val="B80E0F"/>
              </a:buClr>
              <a:buSzPct val="159090"/>
              <a:buFont typeface="Arial"/>
              <a:buChar char="•"/>
              <a:tabLst>
                <a:tab pos="264160" algn="l"/>
              </a:tabLst>
            </a:pPr>
            <a:r>
              <a:rPr sz="2200" dirty="0">
                <a:latin typeface="Aptos Black" panose="020B0004020202020204" pitchFamily="34" charset="0"/>
                <a:cs typeface="Calibri"/>
              </a:rPr>
              <a:t>AS</a:t>
            </a:r>
            <a:r>
              <a:rPr sz="22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2200" dirty="0">
                <a:latin typeface="Aptos Black" panose="020B0004020202020204" pitchFamily="34" charset="0"/>
                <a:cs typeface="Calibri"/>
              </a:rPr>
              <a:t>THE</a:t>
            </a:r>
            <a:r>
              <a:rPr sz="2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sz="2200" dirty="0">
                <a:latin typeface="Aptos Black" panose="020B0004020202020204" pitchFamily="34" charset="0"/>
                <a:cs typeface="Calibri"/>
              </a:rPr>
              <a:t>VOICE</a:t>
            </a:r>
            <a:r>
              <a:rPr sz="2200" spc="-55" dirty="0">
                <a:latin typeface="Aptos Black" panose="020B0004020202020204" pitchFamily="34" charset="0"/>
                <a:cs typeface="Calibri"/>
              </a:rPr>
              <a:t> </a:t>
            </a:r>
            <a:r>
              <a:rPr sz="2200" dirty="0">
                <a:latin typeface="Aptos Black" panose="020B0004020202020204" pitchFamily="34" charset="0"/>
                <a:cs typeface="Calibri"/>
              </a:rPr>
              <a:t>OF</a:t>
            </a:r>
            <a:r>
              <a:rPr sz="2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2200" dirty="0">
                <a:latin typeface="Aptos Black" panose="020B0004020202020204" pitchFamily="34" charset="0"/>
                <a:cs typeface="Calibri"/>
              </a:rPr>
              <a:t>THE</a:t>
            </a:r>
            <a:r>
              <a:rPr sz="2200" spc="-30" dirty="0">
                <a:latin typeface="Aptos Black" panose="020B0004020202020204" pitchFamily="34" charset="0"/>
                <a:cs typeface="Calibri"/>
              </a:rPr>
              <a:t> PARTY</a:t>
            </a:r>
            <a:r>
              <a:rPr sz="2200" spc="-40" dirty="0">
                <a:latin typeface="Aptos Black" panose="020B0004020202020204" pitchFamily="34" charset="0"/>
                <a:cs typeface="Calibri"/>
              </a:rPr>
              <a:t> </a:t>
            </a:r>
            <a:r>
              <a:rPr sz="2200" spc="-20" dirty="0">
                <a:latin typeface="Aptos Black" panose="020B0004020202020204" pitchFamily="34" charset="0"/>
                <a:cs typeface="Calibri"/>
              </a:rPr>
              <a:t>ONLY</a:t>
            </a:r>
            <a:endParaRPr sz="2200" dirty="0">
              <a:latin typeface="Aptos Black" panose="020B0004020202020204" pitchFamily="34" charset="0"/>
              <a:cs typeface="Calibri"/>
            </a:endParaRPr>
          </a:p>
          <a:p>
            <a:pPr marL="264160" indent="-251460">
              <a:lnSpc>
                <a:spcPct val="100000"/>
              </a:lnSpc>
              <a:spcBef>
                <a:spcPts val="1635"/>
              </a:spcBef>
              <a:buClr>
                <a:srgbClr val="B80E0F"/>
              </a:buClr>
              <a:buSzPct val="159090"/>
              <a:buFont typeface="Arial"/>
              <a:buChar char="•"/>
              <a:tabLst>
                <a:tab pos="264160" algn="l"/>
              </a:tabLst>
            </a:pPr>
            <a:r>
              <a:rPr sz="2200" dirty="0">
                <a:latin typeface="Aptos Black" panose="020B0004020202020204" pitchFamily="34" charset="0"/>
                <a:cs typeface="Calibri"/>
              </a:rPr>
              <a:t>NO</a:t>
            </a:r>
            <a:r>
              <a:rPr sz="2200" spc="-60" dirty="0">
                <a:latin typeface="Aptos Black" panose="020B0004020202020204" pitchFamily="34" charset="0"/>
                <a:cs typeface="Calibri"/>
              </a:rPr>
              <a:t> </a:t>
            </a:r>
            <a:r>
              <a:rPr sz="2200" dirty="0">
                <a:latin typeface="Aptos Black" panose="020B0004020202020204" pitchFamily="34" charset="0"/>
                <a:cs typeface="Calibri"/>
              </a:rPr>
              <a:t>INDEPENDENT</a:t>
            </a:r>
            <a:r>
              <a:rPr sz="2200" spc="-35" dirty="0">
                <a:latin typeface="Aptos Black" panose="020B0004020202020204" pitchFamily="34" charset="0"/>
                <a:cs typeface="Calibri"/>
              </a:rPr>
              <a:t> </a:t>
            </a:r>
            <a:r>
              <a:rPr sz="2200" dirty="0">
                <a:latin typeface="Aptos Black" panose="020B0004020202020204" pitchFamily="34" charset="0"/>
                <a:cs typeface="Calibri"/>
              </a:rPr>
              <a:t>“RIGHTS”</a:t>
            </a:r>
            <a:r>
              <a:rPr sz="2200" spc="-30" dirty="0">
                <a:latin typeface="Aptos Black" panose="020B0004020202020204" pitchFamily="34" charset="0"/>
                <a:cs typeface="Calibri"/>
              </a:rPr>
              <a:t> </a:t>
            </a:r>
            <a:r>
              <a:rPr sz="2200" dirty="0">
                <a:latin typeface="Aptos Black" panose="020B0004020202020204" pitchFamily="34" charset="0"/>
                <a:cs typeface="Calibri"/>
              </a:rPr>
              <a:t>IN</a:t>
            </a:r>
            <a:r>
              <a:rPr sz="2200" spc="-65" dirty="0">
                <a:latin typeface="Aptos Black" panose="020B0004020202020204" pitchFamily="34" charset="0"/>
                <a:cs typeface="Calibri"/>
              </a:rPr>
              <a:t> </a:t>
            </a:r>
            <a:r>
              <a:rPr sz="2200" dirty="0">
                <a:latin typeface="Aptos Black" panose="020B0004020202020204" pitchFamily="34" charset="0"/>
                <a:cs typeface="Calibri"/>
              </a:rPr>
              <a:t>THE</a:t>
            </a:r>
            <a:r>
              <a:rPr sz="2200" spc="-50" dirty="0">
                <a:latin typeface="Aptos Black" panose="020B0004020202020204" pitchFamily="34" charset="0"/>
                <a:cs typeface="Calibri"/>
              </a:rPr>
              <a:t> </a:t>
            </a:r>
            <a:r>
              <a:rPr sz="2200" spc="-10" dirty="0">
                <a:latin typeface="Aptos Black" panose="020B0004020202020204" pitchFamily="34" charset="0"/>
                <a:cs typeface="Calibri"/>
              </a:rPr>
              <a:t>HEARING</a:t>
            </a:r>
            <a:endParaRPr sz="2200" dirty="0">
              <a:latin typeface="Aptos Black" panose="020B0004020202020204" pitchFamily="34" charset="0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F2EAE4-7F06-5807-7D7A-EF17397D5C8D}"/>
              </a:ext>
            </a:extLst>
          </p:cNvPr>
          <p:cNvSpPr txBox="1"/>
          <p:nvPr/>
        </p:nvSpPr>
        <p:spPr>
          <a:xfrm>
            <a:off x="990600" y="2527372"/>
            <a:ext cx="838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ptos Black" panose="020B0004020202020204" pitchFamily="34" charset="0"/>
              </a:rPr>
              <a:t>Both parties have the RIGHT to an ADVISOR during a Title IX hearing and </a:t>
            </a:r>
            <a:r>
              <a:rPr lang="en-US" i="1" dirty="0">
                <a:latin typeface="Aptos Black" panose="020B0004020202020204" pitchFamily="34" charset="0"/>
              </a:rPr>
              <a:t>may</a:t>
            </a:r>
            <a:r>
              <a:rPr lang="en-US" dirty="0">
                <a:latin typeface="Aptos Black" panose="020B0004020202020204" pitchFamily="34" charset="0"/>
              </a:rPr>
              <a:t> have an advisor in other hearings</a:t>
            </a:r>
          </a:p>
          <a:p>
            <a:endParaRPr lang="en-US" dirty="0">
              <a:latin typeface="Aptos Black" panose="020B0004020202020204" pitchFamily="34" charset="0"/>
            </a:endParaRPr>
          </a:p>
          <a:p>
            <a:r>
              <a:rPr lang="en-US" i="1" dirty="0">
                <a:latin typeface="Aptos Black" panose="020B0004020202020204" pitchFamily="34" charset="0"/>
              </a:rPr>
              <a:t>No inference of guilt or innocence due to presence or lack of presence of an Advisor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7700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41FAA6D-0046-4A2F-8E6E-21A4842EC6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58400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rcRect l="9738" r="40093"/>
          <a:stretch>
            <a:fillRect/>
          </a:stretch>
        </p:blipFill>
        <p:spPr>
          <a:xfrm>
            <a:off x="-50527" y="-14591"/>
            <a:ext cx="3899380" cy="7772390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62E3E11F-3694-4A25-A6CA-2EC311F18B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889468" y="-14591"/>
            <a:ext cx="2148627" cy="7808885"/>
            <a:chOff x="2199787" y="-12875"/>
            <a:chExt cx="2679011" cy="6890194"/>
          </a:xfrm>
        </p:grpSpPr>
        <p:sp useBgFill="1">
          <p:nvSpPr>
            <p:cNvPr id="25" name="Rectangle 19">
              <a:extLst>
                <a:ext uri="{FF2B5EF4-FFF2-40B4-BE49-F238E27FC236}">
                  <a16:creationId xmlns:a16="http://schemas.microsoft.com/office/drawing/2014/main" id="{80D1B0BD-8DCD-47A1-96F6-2C225035A1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199787" y="-12875"/>
              <a:ext cx="2679011" cy="5301468"/>
            </a:xfrm>
            <a:custGeom>
              <a:avLst/>
              <a:gdLst>
                <a:gd name="connsiteX0" fmla="*/ 0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0 w 2570017"/>
                <a:gd name="connsiteY4" fmla="*/ 0 h 2554287"/>
                <a:gd name="connsiteX0" fmla="*/ 904009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904009 w 2570017"/>
                <a:gd name="connsiteY4" fmla="*/ 0 h 2554287"/>
                <a:gd name="connsiteX0" fmla="*/ 644236 w 2570017"/>
                <a:gd name="connsiteY0" fmla="*/ 10391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44236 w 2570017"/>
                <a:gd name="connsiteY4" fmla="*/ 10391 h 2554287"/>
                <a:gd name="connsiteX0" fmla="*/ 633845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33845 w 2570017"/>
                <a:gd name="connsiteY4" fmla="*/ 0 h 2554287"/>
                <a:gd name="connsiteX0" fmla="*/ 675409 w 2611581"/>
                <a:gd name="connsiteY0" fmla="*/ 0 h 2554287"/>
                <a:gd name="connsiteX1" fmla="*/ 2611581 w 2611581"/>
                <a:gd name="connsiteY1" fmla="*/ 0 h 2554287"/>
                <a:gd name="connsiteX2" fmla="*/ 2611581 w 2611581"/>
                <a:gd name="connsiteY2" fmla="*/ 2554287 h 2554287"/>
                <a:gd name="connsiteX3" fmla="*/ 0 w 2611581"/>
                <a:gd name="connsiteY3" fmla="*/ 2554287 h 2554287"/>
                <a:gd name="connsiteX4" fmla="*/ 675409 w 2611581"/>
                <a:gd name="connsiteY4" fmla="*/ 0 h 2554287"/>
                <a:gd name="connsiteX0" fmla="*/ 650979 w 2587151"/>
                <a:gd name="connsiteY0" fmla="*/ 0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650979 w 2587151"/>
                <a:gd name="connsiteY4" fmla="*/ 0 h 2554287"/>
                <a:gd name="connsiteX0" fmla="*/ 730379 w 2587151"/>
                <a:gd name="connsiteY0" fmla="*/ 5692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730379 w 2587151"/>
                <a:gd name="connsiteY4" fmla="*/ 5692 h 2554287"/>
                <a:gd name="connsiteX0" fmla="*/ 864750 w 2587151"/>
                <a:gd name="connsiteY0" fmla="*/ 2847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64750 w 2587151"/>
                <a:gd name="connsiteY4" fmla="*/ 2847 h 2554287"/>
                <a:gd name="connsiteX0" fmla="*/ 883073 w 2587151"/>
                <a:gd name="connsiteY0" fmla="*/ 1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83073 w 2587151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5750 h 2565670"/>
                <a:gd name="connsiteX4" fmla="*/ 895288 w 2611581"/>
                <a:gd name="connsiteY4" fmla="*/ 1 h 2565670"/>
                <a:gd name="connsiteX0" fmla="*/ 1544433 w 3260726"/>
                <a:gd name="connsiteY0" fmla="*/ 1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1544433 w 3260726"/>
                <a:gd name="connsiteY4" fmla="*/ 1 h 2565670"/>
                <a:gd name="connsiteX0" fmla="*/ 921784 w 3260726"/>
                <a:gd name="connsiteY0" fmla="*/ 12347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3260726"/>
                <a:gd name="connsiteY0" fmla="*/ 12347 h 2565670"/>
                <a:gd name="connsiteX1" fmla="*/ 2321160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2322228"/>
                <a:gd name="connsiteY0" fmla="*/ 12347 h 2565670"/>
                <a:gd name="connsiteX1" fmla="*/ 2321160 w 2322228"/>
                <a:gd name="connsiteY1" fmla="*/ 0 h 2565670"/>
                <a:gd name="connsiteX2" fmla="*/ 2320129 w 2322228"/>
                <a:gd name="connsiteY2" fmla="*/ 2565670 h 2565670"/>
                <a:gd name="connsiteX3" fmla="*/ 0 w 2322228"/>
                <a:gd name="connsiteY3" fmla="*/ 2521058 h 2565670"/>
                <a:gd name="connsiteX4" fmla="*/ 921784 w 2322228"/>
                <a:gd name="connsiteY4" fmla="*/ 12347 h 2565670"/>
                <a:gd name="connsiteX0" fmla="*/ 921784 w 2322228"/>
                <a:gd name="connsiteY0" fmla="*/ 0 h 2571841"/>
                <a:gd name="connsiteX1" fmla="*/ 2321160 w 2322228"/>
                <a:gd name="connsiteY1" fmla="*/ 6171 h 2571841"/>
                <a:gd name="connsiteX2" fmla="*/ 2320129 w 2322228"/>
                <a:gd name="connsiteY2" fmla="*/ 2571841 h 2571841"/>
                <a:gd name="connsiteX3" fmla="*/ 0 w 2322228"/>
                <a:gd name="connsiteY3" fmla="*/ 2527229 h 2571841"/>
                <a:gd name="connsiteX4" fmla="*/ 921784 w 2322228"/>
                <a:gd name="connsiteY4" fmla="*/ 0 h 2571841"/>
                <a:gd name="connsiteX0" fmla="*/ 921784 w 2611583"/>
                <a:gd name="connsiteY0" fmla="*/ 0 h 2540977"/>
                <a:gd name="connsiteX1" fmla="*/ 2321160 w 2611583"/>
                <a:gd name="connsiteY1" fmla="*/ 6171 h 2540977"/>
                <a:gd name="connsiteX2" fmla="*/ 2611583 w 2611583"/>
                <a:gd name="connsiteY2" fmla="*/ 2540977 h 2540977"/>
                <a:gd name="connsiteX3" fmla="*/ 0 w 2611583"/>
                <a:gd name="connsiteY3" fmla="*/ 2527229 h 2540977"/>
                <a:gd name="connsiteX4" fmla="*/ 921784 w 2611583"/>
                <a:gd name="connsiteY4" fmla="*/ 0 h 2540977"/>
                <a:gd name="connsiteX0" fmla="*/ 921784 w 2611583"/>
                <a:gd name="connsiteY0" fmla="*/ 2 h 2540979"/>
                <a:gd name="connsiteX1" fmla="*/ 2572870 w 2611583"/>
                <a:gd name="connsiteY1" fmla="*/ 0 h 2540979"/>
                <a:gd name="connsiteX2" fmla="*/ 2611583 w 2611583"/>
                <a:gd name="connsiteY2" fmla="*/ 2540979 h 2540979"/>
                <a:gd name="connsiteX3" fmla="*/ 0 w 2611583"/>
                <a:gd name="connsiteY3" fmla="*/ 2527231 h 2540979"/>
                <a:gd name="connsiteX4" fmla="*/ 921784 w 2611583"/>
                <a:gd name="connsiteY4" fmla="*/ 2 h 2540979"/>
                <a:gd name="connsiteX0" fmla="*/ 921784 w 2705467"/>
                <a:gd name="connsiteY0" fmla="*/ 0 h 2540977"/>
                <a:gd name="connsiteX1" fmla="*/ 2705349 w 2705467"/>
                <a:gd name="connsiteY1" fmla="*/ 6171 h 2540977"/>
                <a:gd name="connsiteX2" fmla="*/ 2611583 w 2705467"/>
                <a:gd name="connsiteY2" fmla="*/ 2540977 h 2540977"/>
                <a:gd name="connsiteX3" fmla="*/ 0 w 2705467"/>
                <a:gd name="connsiteY3" fmla="*/ 2527229 h 2540977"/>
                <a:gd name="connsiteX4" fmla="*/ 921784 w 2705467"/>
                <a:gd name="connsiteY4" fmla="*/ 0 h 2540977"/>
                <a:gd name="connsiteX0" fmla="*/ 921784 w 2718702"/>
                <a:gd name="connsiteY0" fmla="*/ 2 h 2540979"/>
                <a:gd name="connsiteX1" fmla="*/ 2718597 w 2718702"/>
                <a:gd name="connsiteY1" fmla="*/ 0 h 2540979"/>
                <a:gd name="connsiteX2" fmla="*/ 2611583 w 2718702"/>
                <a:gd name="connsiteY2" fmla="*/ 2540979 h 2540979"/>
                <a:gd name="connsiteX3" fmla="*/ 0 w 2718702"/>
                <a:gd name="connsiteY3" fmla="*/ 2527231 h 2540979"/>
                <a:gd name="connsiteX4" fmla="*/ 921784 w 2718702"/>
                <a:gd name="connsiteY4" fmla="*/ 2 h 2540979"/>
                <a:gd name="connsiteX0" fmla="*/ 921784 w 2679012"/>
                <a:gd name="connsiteY0" fmla="*/ 0 h 2540977"/>
                <a:gd name="connsiteX1" fmla="*/ 2678853 w 2679012"/>
                <a:gd name="connsiteY1" fmla="*/ 6171 h 2540977"/>
                <a:gd name="connsiteX2" fmla="*/ 2611583 w 2679012"/>
                <a:gd name="connsiteY2" fmla="*/ 2540977 h 2540977"/>
                <a:gd name="connsiteX3" fmla="*/ 0 w 2679012"/>
                <a:gd name="connsiteY3" fmla="*/ 2527229 h 2540977"/>
                <a:gd name="connsiteX4" fmla="*/ 921784 w 2679012"/>
                <a:gd name="connsiteY4" fmla="*/ 0 h 254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79012" h="2540977">
                  <a:moveTo>
                    <a:pt x="921784" y="0"/>
                  </a:moveTo>
                  <a:lnTo>
                    <a:pt x="2678853" y="6171"/>
                  </a:lnTo>
                  <a:cubicBezTo>
                    <a:pt x="2682925" y="861394"/>
                    <a:pt x="2607511" y="1685754"/>
                    <a:pt x="2611583" y="2540977"/>
                  </a:cubicBezTo>
                  <a:lnTo>
                    <a:pt x="0" y="2527229"/>
                  </a:lnTo>
                  <a:lnTo>
                    <a:pt x="921784" y="0"/>
                  </a:lnTo>
                  <a:close/>
                </a:path>
              </a:pathLst>
            </a:custGeom>
            <a:blipFill rotWithShape="0">
              <a:blip r:embed="rId4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14598" r="-265621" b="-28686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 useBgFill="1">
          <p:nvSpPr>
            <p:cNvPr id="26" name="Rectangle 20">
              <a:extLst>
                <a:ext uri="{FF2B5EF4-FFF2-40B4-BE49-F238E27FC236}">
                  <a16:creationId xmlns:a16="http://schemas.microsoft.com/office/drawing/2014/main" id="{24A95C9A-B923-432F-9745-6446EF8D5B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211875" y="5257482"/>
              <a:ext cx="2586931" cy="1619837"/>
            </a:xfrm>
            <a:custGeom>
              <a:avLst/>
              <a:gdLst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0 w 2611581"/>
                <a:gd name="connsiteY3" fmla="*/ 4303713 h 4303713"/>
                <a:gd name="connsiteX4" fmla="*/ 0 w 2611581"/>
                <a:gd name="connsiteY4" fmla="*/ 0 h 4303713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693718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963882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213264 w 2611581"/>
                <a:gd name="connsiteY3" fmla="*/ 4293322 h 4303713"/>
                <a:gd name="connsiteX4" fmla="*/ 0 w 2611581"/>
                <a:gd name="connsiteY4" fmla="*/ 0 h 4303713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171701 w 2611581"/>
                <a:gd name="connsiteY3" fmla="*/ 3638695 h 4303713"/>
                <a:gd name="connsiteX4" fmla="*/ 0 w 2611581"/>
                <a:gd name="connsiteY4" fmla="*/ 0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81054 w 2720934"/>
                <a:gd name="connsiteY3" fmla="*/ 3638695 h 4303713"/>
                <a:gd name="connsiteX4" fmla="*/ 0 w 2720934"/>
                <a:gd name="connsiteY4" fmla="*/ 268283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64231 w 2720934"/>
                <a:gd name="connsiteY3" fmla="*/ 3717600 h 4303713"/>
                <a:gd name="connsiteX4" fmla="*/ 0 w 2720934"/>
                <a:gd name="connsiteY4" fmla="*/ 268283 h 4303713"/>
                <a:gd name="connsiteX0" fmla="*/ 0 w 2720934"/>
                <a:gd name="connsiteY0" fmla="*/ 268283 h 4335275"/>
                <a:gd name="connsiteX1" fmla="*/ 2720934 w 2720934"/>
                <a:gd name="connsiteY1" fmla="*/ 0 h 4335275"/>
                <a:gd name="connsiteX2" fmla="*/ 2653639 w 2720934"/>
                <a:gd name="connsiteY2" fmla="*/ 4335275 h 4335275"/>
                <a:gd name="connsiteX3" fmla="*/ 2264231 w 2720934"/>
                <a:gd name="connsiteY3" fmla="*/ 3717600 h 4335275"/>
                <a:gd name="connsiteX4" fmla="*/ 0 w 2720934"/>
                <a:gd name="connsiteY4" fmla="*/ 268283 h 4335275"/>
                <a:gd name="connsiteX0" fmla="*/ 0 w 2737757"/>
                <a:gd name="connsiteY0" fmla="*/ 236721 h 4335275"/>
                <a:gd name="connsiteX1" fmla="*/ 2737757 w 2737757"/>
                <a:gd name="connsiteY1" fmla="*/ 0 h 4335275"/>
                <a:gd name="connsiteX2" fmla="*/ 2670462 w 2737757"/>
                <a:gd name="connsiteY2" fmla="*/ 4335275 h 4335275"/>
                <a:gd name="connsiteX3" fmla="*/ 2281054 w 2737757"/>
                <a:gd name="connsiteY3" fmla="*/ 3717600 h 4335275"/>
                <a:gd name="connsiteX4" fmla="*/ 0 w 2737757"/>
                <a:gd name="connsiteY4" fmla="*/ 236721 h 4335275"/>
                <a:gd name="connsiteX0" fmla="*/ 0 w 2729346"/>
                <a:gd name="connsiteY0" fmla="*/ 0 h 4098554"/>
                <a:gd name="connsiteX1" fmla="*/ 2729346 w 2729346"/>
                <a:gd name="connsiteY1" fmla="*/ 126250 h 4098554"/>
                <a:gd name="connsiteX2" fmla="*/ 2670462 w 2729346"/>
                <a:gd name="connsiteY2" fmla="*/ 4098554 h 4098554"/>
                <a:gd name="connsiteX3" fmla="*/ 2281054 w 2729346"/>
                <a:gd name="connsiteY3" fmla="*/ 3480879 h 4098554"/>
                <a:gd name="connsiteX4" fmla="*/ 0 w 2729346"/>
                <a:gd name="connsiteY4" fmla="*/ 0 h 4098554"/>
                <a:gd name="connsiteX0" fmla="*/ 0 w 2720934"/>
                <a:gd name="connsiteY0" fmla="*/ 0 h 4098554"/>
                <a:gd name="connsiteX1" fmla="*/ 2720934 w 2720934"/>
                <a:gd name="connsiteY1" fmla="*/ 31562 h 4098554"/>
                <a:gd name="connsiteX2" fmla="*/ 2670462 w 2720934"/>
                <a:gd name="connsiteY2" fmla="*/ 4098554 h 4098554"/>
                <a:gd name="connsiteX3" fmla="*/ 2281054 w 2720934"/>
                <a:gd name="connsiteY3" fmla="*/ 3480879 h 4098554"/>
                <a:gd name="connsiteX4" fmla="*/ 0 w 2720934"/>
                <a:gd name="connsiteY4" fmla="*/ 0 h 4098554"/>
                <a:gd name="connsiteX0" fmla="*/ 0 w 2720934"/>
                <a:gd name="connsiteY0" fmla="*/ 15782 h 4114336"/>
                <a:gd name="connsiteX1" fmla="*/ 2720934 w 2720934"/>
                <a:gd name="connsiteY1" fmla="*/ 0 h 4114336"/>
                <a:gd name="connsiteX2" fmla="*/ 2670462 w 2720934"/>
                <a:gd name="connsiteY2" fmla="*/ 4114336 h 4114336"/>
                <a:gd name="connsiteX3" fmla="*/ 2281054 w 2720934"/>
                <a:gd name="connsiteY3" fmla="*/ 3496661 h 4114336"/>
                <a:gd name="connsiteX4" fmla="*/ 0 w 2720934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80409 w 2820289"/>
                <a:gd name="connsiteY3" fmla="*/ 3496661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3972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3721149"/>
                <a:gd name="connsiteY0" fmla="*/ 0 h 4269703"/>
                <a:gd name="connsiteX1" fmla="*/ 3721149 w 3721149"/>
                <a:gd name="connsiteY1" fmla="*/ 155367 h 4269703"/>
                <a:gd name="connsiteX2" fmla="*/ 3664832 w 3721149"/>
                <a:gd name="connsiteY2" fmla="*/ 4269703 h 4269703"/>
                <a:gd name="connsiteX3" fmla="*/ 3263736 w 3721149"/>
                <a:gd name="connsiteY3" fmla="*/ 3673347 h 4269703"/>
                <a:gd name="connsiteX4" fmla="*/ 0 w 3721149"/>
                <a:gd name="connsiteY4" fmla="*/ 0 h 4269703"/>
                <a:gd name="connsiteX0" fmla="*/ 0 w 3721149"/>
                <a:gd name="connsiteY0" fmla="*/ 0 h 4289488"/>
                <a:gd name="connsiteX1" fmla="*/ 3721149 w 3721149"/>
                <a:gd name="connsiteY1" fmla="*/ 155367 h 4289488"/>
                <a:gd name="connsiteX2" fmla="*/ 3664832 w 3721149"/>
                <a:gd name="connsiteY2" fmla="*/ 4269703 h 4289488"/>
                <a:gd name="connsiteX3" fmla="*/ 1705997 w 3721149"/>
                <a:gd name="connsiteY3" fmla="*/ 4289488 h 4289488"/>
                <a:gd name="connsiteX4" fmla="*/ 0 w 3721149"/>
                <a:gd name="connsiteY4" fmla="*/ 0 h 4289488"/>
                <a:gd name="connsiteX0" fmla="*/ 0 w 3664846"/>
                <a:gd name="connsiteY0" fmla="*/ 15785 h 4305273"/>
                <a:gd name="connsiteX1" fmla="*/ 3664846 w 3664846"/>
                <a:gd name="connsiteY1" fmla="*/ 0 h 4305273"/>
                <a:gd name="connsiteX2" fmla="*/ 3664832 w 3664846"/>
                <a:gd name="connsiteY2" fmla="*/ 4285488 h 4305273"/>
                <a:gd name="connsiteX3" fmla="*/ 1705997 w 3664846"/>
                <a:gd name="connsiteY3" fmla="*/ 4305273 h 4305273"/>
                <a:gd name="connsiteX4" fmla="*/ 0 w 3664846"/>
                <a:gd name="connsiteY4" fmla="*/ 15785 h 4305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64846" h="4305273">
                  <a:moveTo>
                    <a:pt x="0" y="15785"/>
                  </a:moveTo>
                  <a:lnTo>
                    <a:pt x="3664846" y="0"/>
                  </a:lnTo>
                  <a:cubicBezTo>
                    <a:pt x="3664841" y="1428496"/>
                    <a:pt x="3664837" y="2856992"/>
                    <a:pt x="3664832" y="4285488"/>
                  </a:cubicBezTo>
                  <a:lnTo>
                    <a:pt x="1705997" y="4305273"/>
                  </a:lnTo>
                  <a:lnTo>
                    <a:pt x="0" y="15785"/>
                  </a:lnTo>
                  <a:close/>
                </a:path>
              </a:pathLst>
            </a:custGeom>
            <a:blipFill rotWithShape="0">
              <a:blip r:embed="rId4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63116" t="-323529" r="-398251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ECD1690-220A-4E9A-8B42-6231686EA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47505" y="0"/>
            <a:ext cx="2010371" cy="7772401"/>
            <a:chOff x="1320800" y="0"/>
            <a:chExt cx="2436813" cy="6858001"/>
          </a:xfrm>
        </p:grpSpPr>
        <p:sp>
          <p:nvSpPr>
            <p:cNvPr id="29" name="Freeform 6">
              <a:extLst>
                <a:ext uri="{FF2B5EF4-FFF2-40B4-BE49-F238E27FC236}">
                  <a16:creationId xmlns:a16="http://schemas.microsoft.com/office/drawing/2014/main" id="{806DE5A7-D018-46AF-BDF7-6CDCC6C3F4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" name="Freeform 7">
              <a:extLst>
                <a:ext uri="{FF2B5EF4-FFF2-40B4-BE49-F238E27FC236}">
                  <a16:creationId xmlns:a16="http://schemas.microsoft.com/office/drawing/2014/main" id="{43AE4CE0-B238-4049-B45D-71494D7777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" name="Freeform 8">
              <a:extLst>
                <a:ext uri="{FF2B5EF4-FFF2-40B4-BE49-F238E27FC236}">
                  <a16:creationId xmlns:a16="http://schemas.microsoft.com/office/drawing/2014/main" id="{3BB59F37-4598-48D0-9D73-9F329F8829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2" name="Freeform 9">
              <a:extLst>
                <a:ext uri="{FF2B5EF4-FFF2-40B4-BE49-F238E27FC236}">
                  <a16:creationId xmlns:a16="http://schemas.microsoft.com/office/drawing/2014/main" id="{37017D10-4E71-48C1-AD3D-C35CFF6B3E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3" name="Freeform 10">
              <a:extLst>
                <a:ext uri="{FF2B5EF4-FFF2-40B4-BE49-F238E27FC236}">
                  <a16:creationId xmlns:a16="http://schemas.microsoft.com/office/drawing/2014/main" id="{ED5EA6CC-320E-4952-AF54-24697E7F9A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4" name="Freeform 11">
              <a:extLst>
                <a:ext uri="{FF2B5EF4-FFF2-40B4-BE49-F238E27FC236}">
                  <a16:creationId xmlns:a16="http://schemas.microsoft.com/office/drawing/2014/main" id="{8AE947FD-5039-485D-B8C4-761C15A958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68979" y="777240"/>
            <a:ext cx="6060360" cy="16024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defTabSz="457200"/>
            <a:r>
              <a:rPr lang="en-US" sz="4000" b="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UNIVERSITY</a:t>
            </a:r>
            <a:r>
              <a:rPr lang="en-US" sz="4000" b="0" spc="235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 </a:t>
            </a:r>
            <a:r>
              <a:rPr lang="en-US" sz="4000" b="0" spc="-1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RESPONSIBILITIES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171190" y="2322124"/>
            <a:ext cx="6318803" cy="42412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marR="508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r>
              <a:rPr lang="en-US" dirty="0">
                <a:latin typeface="Aptos Black" panose="020B0004020202020204" pitchFamily="34" charset="0"/>
              </a:rPr>
              <a:t>IF</a:t>
            </a:r>
            <a:r>
              <a:rPr lang="en-US" spc="-45" dirty="0">
                <a:latin typeface="Aptos Black" panose="020B0004020202020204" pitchFamily="34" charset="0"/>
              </a:rPr>
              <a:t> THE </a:t>
            </a:r>
            <a:r>
              <a:rPr lang="en-US" b="1" u="sng" spc="-45" dirty="0">
                <a:solidFill>
                  <a:srgbClr val="C00000"/>
                </a:solidFill>
                <a:latin typeface="Aptos Black" panose="020B0004020202020204" pitchFamily="34" charset="0"/>
              </a:rPr>
              <a:t>UNIVERSITY</a:t>
            </a:r>
            <a:r>
              <a:rPr lang="en-US" u="sng" spc="-45" dirty="0">
                <a:solidFill>
                  <a:srgbClr val="C00000"/>
                </a:solidFill>
                <a:latin typeface="Aptos Black" panose="020B0004020202020204" pitchFamily="34" charset="0"/>
              </a:rPr>
              <a:t> </a:t>
            </a:r>
            <a:r>
              <a:rPr lang="en-US" b="1" u="sng" dirty="0">
                <a:solidFill>
                  <a:srgbClr val="C00000"/>
                </a:solidFill>
                <a:latin typeface="Aptos Black" panose="020B0004020202020204" pitchFamily="34" charset="0"/>
              </a:rPr>
              <a:t>KNOWS</a:t>
            </a:r>
            <a:r>
              <a:rPr lang="en-US" u="sng" spc="-70" dirty="0">
                <a:solidFill>
                  <a:srgbClr val="C00000"/>
                </a:solidFill>
                <a:latin typeface="Aptos Black" panose="020B0004020202020204" pitchFamily="34" charset="0"/>
              </a:rPr>
              <a:t> </a:t>
            </a:r>
            <a:r>
              <a:rPr lang="en-US" dirty="0">
                <a:latin typeface="Aptos Black" panose="020B0004020202020204" pitchFamily="34" charset="0"/>
              </a:rPr>
              <a:t>ABOUT</a:t>
            </a:r>
            <a:r>
              <a:rPr lang="en-US" spc="-50" dirty="0">
                <a:latin typeface="Aptos Black" panose="020B0004020202020204" pitchFamily="34" charset="0"/>
              </a:rPr>
              <a:t> </a:t>
            </a:r>
            <a:r>
              <a:rPr lang="en-US" spc="-10" dirty="0">
                <a:latin typeface="Aptos Black" panose="020B0004020202020204" pitchFamily="34" charset="0"/>
              </a:rPr>
              <a:t>HARASSMENT/ DISCRIMINATION (based upon a protected category, i.e., race, color, religion, sex, age, national origin or disability, veteran status, whistleblower)</a:t>
            </a:r>
          </a:p>
          <a:p>
            <a:pPr>
              <a:buClr>
                <a:schemeClr val="accent1">
                  <a:lumMod val="75000"/>
                </a:schemeClr>
              </a:buClr>
              <a:buSzPct val="145000"/>
              <a:tabLst>
                <a:tab pos="337820" algn="l"/>
              </a:tabLst>
            </a:pPr>
            <a:endParaRPr lang="en-US" spc="-10" dirty="0">
              <a:latin typeface="Aptos Black" panose="020B0004020202020204" pitchFamily="34" charset="0"/>
            </a:endParaRPr>
          </a:p>
          <a:p>
            <a:pPr>
              <a:buClr>
                <a:schemeClr val="accent1">
                  <a:lumMod val="75000"/>
                </a:schemeClr>
              </a:buClr>
              <a:buSzPct val="145000"/>
              <a:tabLst>
                <a:tab pos="337820" algn="l"/>
              </a:tabLst>
            </a:pPr>
            <a:r>
              <a:rPr lang="en-US" b="1" spc="-10" dirty="0">
                <a:solidFill>
                  <a:srgbClr val="C00000"/>
                </a:solidFill>
                <a:latin typeface="Aptos Black" panose="020B0004020202020204" pitchFamily="34" charset="0"/>
              </a:rPr>
              <a:t>IT MUST TAKE ACTION:</a:t>
            </a:r>
          </a:p>
          <a:p>
            <a:pPr marL="337820" indent="-32512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337820" algn="l"/>
              </a:tabLst>
            </a:pPr>
            <a:r>
              <a:rPr lang="en-US" b="1" spc="-10" dirty="0">
                <a:solidFill>
                  <a:srgbClr val="C00000"/>
                </a:solidFill>
                <a:latin typeface="Aptos Black" panose="020B0004020202020204" pitchFamily="34" charset="0"/>
              </a:rPr>
              <a:t>TO ELIMINATE </a:t>
            </a:r>
            <a:r>
              <a:rPr lang="en-US" b="1" spc="-135" dirty="0">
                <a:solidFill>
                  <a:srgbClr val="C00000"/>
                </a:solidFill>
                <a:latin typeface="Aptos Black" panose="020B0004020202020204" pitchFamily="34" charset="0"/>
              </a:rPr>
              <a:t> </a:t>
            </a:r>
            <a:r>
              <a:rPr lang="en-US" b="1" spc="-25" dirty="0">
                <a:solidFill>
                  <a:srgbClr val="C00000"/>
                </a:solidFill>
                <a:latin typeface="Aptos Black" panose="020B0004020202020204" pitchFamily="34" charset="0"/>
              </a:rPr>
              <a:t>IT</a:t>
            </a:r>
          </a:p>
          <a:p>
            <a:pPr marL="337820" indent="-32512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337820" algn="l"/>
              </a:tabLst>
            </a:pPr>
            <a:r>
              <a:rPr lang="en-US" b="1" dirty="0">
                <a:solidFill>
                  <a:srgbClr val="C00000"/>
                </a:solidFill>
                <a:latin typeface="Aptos Black" panose="020B0004020202020204" pitchFamily="34" charset="0"/>
              </a:rPr>
              <a:t>PREVENT</a:t>
            </a:r>
            <a:r>
              <a:rPr lang="en-US" b="1" spc="-85" dirty="0">
                <a:solidFill>
                  <a:srgbClr val="C00000"/>
                </a:solidFill>
                <a:latin typeface="Aptos Black" panose="020B0004020202020204" pitchFamily="34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Aptos Black" panose="020B0004020202020204" pitchFamily="34" charset="0"/>
              </a:rPr>
              <a:t>ITS</a:t>
            </a:r>
            <a:r>
              <a:rPr lang="en-US" b="1" spc="-75" dirty="0">
                <a:solidFill>
                  <a:srgbClr val="C00000"/>
                </a:solidFill>
                <a:latin typeface="Aptos Black" panose="020B0004020202020204" pitchFamily="34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Aptos Black" panose="020B0004020202020204" pitchFamily="34" charset="0"/>
              </a:rPr>
              <a:t>RECURRENCE</a:t>
            </a:r>
            <a:endParaRPr lang="en-US" b="1" spc="-25" dirty="0">
              <a:solidFill>
                <a:srgbClr val="C00000"/>
              </a:solidFill>
              <a:latin typeface="Aptos Black" panose="020B0004020202020204" pitchFamily="34" charset="0"/>
            </a:endParaRPr>
          </a:p>
          <a:p>
            <a:pPr marL="337820" indent="-32512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337820" algn="l"/>
              </a:tabLst>
            </a:pPr>
            <a:r>
              <a:rPr lang="en-US" b="1" dirty="0">
                <a:solidFill>
                  <a:srgbClr val="C00000"/>
                </a:solidFill>
                <a:latin typeface="Aptos Black" panose="020B0004020202020204" pitchFamily="34" charset="0"/>
              </a:rPr>
              <a:t>ADDRESS</a:t>
            </a:r>
            <a:r>
              <a:rPr lang="en-US" b="1" spc="-60" dirty="0">
                <a:solidFill>
                  <a:srgbClr val="C00000"/>
                </a:solidFill>
                <a:latin typeface="Aptos Black" panose="020B0004020202020204" pitchFamily="34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Aptos Black" panose="020B0004020202020204" pitchFamily="34" charset="0"/>
              </a:rPr>
              <a:t>ITS EFFECTS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6AD30037-67ED-4367-9BE0-45787510B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58400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rcRect l="18390" r="42800" b="1"/>
          <a:stretch>
            <a:fillRect/>
          </a:stretch>
        </p:blipFill>
        <p:spPr>
          <a:xfrm>
            <a:off x="5686662" y="-36806"/>
            <a:ext cx="4371738" cy="7772390"/>
          </a:xfrm>
          <a:custGeom>
            <a:avLst/>
            <a:gdLst/>
            <a:ahLst/>
            <a:cxnLst/>
            <a:rect l="l" t="t" r="r" b="b"/>
            <a:pathLst>
              <a:path w="5299077" h="6858000">
                <a:moveTo>
                  <a:pt x="836871" y="0"/>
                </a:moveTo>
                <a:lnTo>
                  <a:pt x="5299077" y="0"/>
                </a:lnTo>
                <a:lnTo>
                  <a:pt x="5299077" y="6858000"/>
                </a:lnTo>
                <a:lnTo>
                  <a:pt x="1911312" y="6858000"/>
                </a:lnTo>
                <a:lnTo>
                  <a:pt x="0" y="5333999"/>
                </a:lnTo>
                <a:close/>
              </a:path>
            </a:pathLst>
          </a:cu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50841A4E-5BC1-44B4-83CF-D524E8AEA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142027" y="0"/>
            <a:ext cx="2010370" cy="7772401"/>
            <a:chOff x="1320800" y="0"/>
            <a:chExt cx="2436813" cy="6858001"/>
          </a:xfrm>
        </p:grpSpPr>
        <p:sp>
          <p:nvSpPr>
            <p:cNvPr id="29" name="Freeform 6">
              <a:extLst>
                <a:ext uri="{FF2B5EF4-FFF2-40B4-BE49-F238E27FC236}">
                  <a16:creationId xmlns:a16="http://schemas.microsoft.com/office/drawing/2014/main" id="{BF371BCC-8954-44E2-8C4F-29DC188727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0" name="Freeform 7">
              <a:extLst>
                <a:ext uri="{FF2B5EF4-FFF2-40B4-BE49-F238E27FC236}">
                  <a16:creationId xmlns:a16="http://schemas.microsoft.com/office/drawing/2014/main" id="{CD3505BE-B420-41C5-BE34-3E7652D37A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1" name="Freeform 8">
              <a:extLst>
                <a:ext uri="{FF2B5EF4-FFF2-40B4-BE49-F238E27FC236}">
                  <a16:creationId xmlns:a16="http://schemas.microsoft.com/office/drawing/2014/main" id="{4B68A05B-A78B-4D59-8CF9-1900731A2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2" name="Freeform 9">
              <a:extLst>
                <a:ext uri="{FF2B5EF4-FFF2-40B4-BE49-F238E27FC236}">
                  <a16:creationId xmlns:a16="http://schemas.microsoft.com/office/drawing/2014/main" id="{84D57A01-C112-4FF2-B5ED-0B762AAD9C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3" name="Freeform 10">
              <a:extLst>
                <a:ext uri="{FF2B5EF4-FFF2-40B4-BE49-F238E27FC236}">
                  <a16:creationId xmlns:a16="http://schemas.microsoft.com/office/drawing/2014/main" id="{6CCCCDF1-5D4F-4CA1-8400-DFBB96BB01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4" name="Freeform 11">
              <a:extLst>
                <a:ext uri="{FF2B5EF4-FFF2-40B4-BE49-F238E27FC236}">
                  <a16:creationId xmlns:a16="http://schemas.microsoft.com/office/drawing/2014/main" id="{20A090B2-5344-43CD-BC70-A6D44F15E8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01966" y="777240"/>
            <a:ext cx="4340061" cy="19862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marR="5080" algn="l" defTabSz="457200"/>
            <a:r>
              <a:rPr lang="en-US" sz="4000" b="1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WHO</a:t>
            </a:r>
            <a:r>
              <a:rPr lang="en-US" sz="4000" b="1" spc="-5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 </a:t>
            </a:r>
            <a:r>
              <a:rPr lang="en-US" sz="4000" b="1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MUST</a:t>
            </a:r>
            <a:r>
              <a:rPr lang="en-US" sz="4000" b="1" spc="-65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 </a:t>
            </a:r>
            <a:r>
              <a:rPr lang="en-US" sz="4000" b="1" spc="-2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COMPLY</a:t>
            </a:r>
            <a:r>
              <a:rPr lang="en-US" sz="4000" b="1" spc="-55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 </a:t>
            </a:r>
            <a:r>
              <a:rPr lang="en-US" sz="4000" b="1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WITH</a:t>
            </a:r>
            <a:r>
              <a:rPr lang="en-US" sz="4000" b="1" spc="-55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 </a:t>
            </a:r>
            <a:r>
              <a:rPr lang="en-US" sz="4000" b="1" spc="-10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TITLE</a:t>
            </a:r>
            <a:r>
              <a:rPr lang="en-US" sz="4000" b="1" spc="-10" dirty="0">
                <a:latin typeface="Aptos Black" panose="020B0004020202020204" pitchFamily="34" charset="0"/>
              </a:rPr>
              <a:t> </a:t>
            </a:r>
            <a:r>
              <a:rPr lang="en-US" sz="4000" b="1" spc="-25" dirty="0"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IX?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0861" y="3022598"/>
            <a:ext cx="4340061" cy="3540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86080" indent="-37338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386080" algn="l"/>
              </a:tabLst>
            </a:pPr>
            <a:r>
              <a:rPr lang="en-US" sz="1900" b="1" spc="-10" dirty="0">
                <a:latin typeface="Aptos Black" panose="020B0004020202020204" pitchFamily="34" charset="0"/>
              </a:rPr>
              <a:t>STUDENTS</a:t>
            </a:r>
            <a:endParaRPr lang="en-US" sz="1900" b="1" dirty="0">
              <a:latin typeface="Aptos Black" panose="020B0004020202020204" pitchFamily="34" charset="0"/>
            </a:endParaRPr>
          </a:p>
          <a:p>
            <a:pPr marL="385445" indent="-372745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385445" algn="l"/>
              </a:tabLst>
            </a:pPr>
            <a:r>
              <a:rPr lang="en-US" sz="1900" b="1" spc="-10" dirty="0">
                <a:latin typeface="Aptos Black" panose="020B0004020202020204" pitchFamily="34" charset="0"/>
              </a:rPr>
              <a:t>EMPLOYEES</a:t>
            </a:r>
            <a:endParaRPr lang="en-US" sz="1900" b="1" dirty="0">
              <a:latin typeface="Aptos Black" panose="020B0004020202020204" pitchFamily="34" charset="0"/>
            </a:endParaRPr>
          </a:p>
          <a:p>
            <a:pPr marL="386080" indent="-37338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386080" algn="l"/>
              </a:tabLst>
            </a:pPr>
            <a:r>
              <a:rPr lang="en-US" sz="1900" b="1" dirty="0">
                <a:latin typeface="Aptos Black" panose="020B0004020202020204" pitchFamily="34" charset="0"/>
              </a:rPr>
              <a:t>THIRD</a:t>
            </a:r>
            <a:r>
              <a:rPr lang="en-US" sz="1900" b="1" spc="-60" dirty="0">
                <a:latin typeface="Aptos Black" panose="020B0004020202020204" pitchFamily="34" charset="0"/>
              </a:rPr>
              <a:t> </a:t>
            </a:r>
            <a:r>
              <a:rPr lang="en-US" sz="1900" b="1" spc="-10" dirty="0">
                <a:latin typeface="Aptos Black" panose="020B0004020202020204" pitchFamily="34" charset="0"/>
              </a:rPr>
              <a:t>PARTIES TO INCLUDE</a:t>
            </a:r>
            <a:endParaRPr lang="en-US" sz="1900" b="1" dirty="0">
              <a:latin typeface="Aptos Black" panose="020B0004020202020204" pitchFamily="34" charset="0"/>
            </a:endParaRPr>
          </a:p>
          <a:p>
            <a:pPr marL="858520" lvl="1" indent="-34290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Wingdings" panose="05000000000000000000" pitchFamily="2" charset="2"/>
              <a:buChar char="Ø"/>
              <a:tabLst>
                <a:tab pos="767080" algn="l"/>
              </a:tabLst>
            </a:pPr>
            <a:r>
              <a:rPr lang="en-US" sz="1900" b="1" spc="-10" dirty="0">
                <a:latin typeface="Aptos Black" panose="020B0004020202020204" pitchFamily="34" charset="0"/>
              </a:rPr>
              <a:t>VISITORS</a:t>
            </a:r>
            <a:endParaRPr lang="en-US" sz="1900" b="1" dirty="0">
              <a:latin typeface="Aptos Black" panose="020B0004020202020204" pitchFamily="34" charset="0"/>
            </a:endParaRPr>
          </a:p>
          <a:p>
            <a:pPr marL="858520" lvl="1" indent="-34290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Wingdings" panose="05000000000000000000" pitchFamily="2" charset="2"/>
              <a:buChar char="Ø"/>
              <a:tabLst>
                <a:tab pos="767080" algn="l"/>
              </a:tabLst>
            </a:pPr>
            <a:r>
              <a:rPr lang="en-US" sz="1900" b="1" spc="-10" dirty="0">
                <a:latin typeface="Aptos Black" panose="020B0004020202020204" pitchFamily="34" charset="0"/>
              </a:rPr>
              <a:t>VENDORS</a:t>
            </a:r>
            <a:endParaRPr lang="en-US" sz="1900" b="1" dirty="0">
              <a:latin typeface="Aptos Black" panose="020B0004020202020204" pitchFamily="34" charset="0"/>
            </a:endParaRPr>
          </a:p>
          <a:p>
            <a:pPr marL="858520" lvl="1" indent="-342900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Wingdings" panose="05000000000000000000" pitchFamily="2" charset="2"/>
              <a:buChar char="Ø"/>
              <a:tabLst>
                <a:tab pos="767080" algn="l"/>
              </a:tabLst>
            </a:pPr>
            <a:r>
              <a:rPr lang="en-US" sz="1900" b="1" spc="-10" dirty="0">
                <a:latin typeface="Aptos Black" panose="020B0004020202020204" pitchFamily="34" charset="0"/>
              </a:rPr>
              <a:t>SUBCONTRACTORS</a:t>
            </a:r>
            <a:endParaRPr lang="en-US" sz="1900" b="1" dirty="0">
              <a:latin typeface="Aptos Black" panose="020B00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7000">
              <a:schemeClr val="bg2">
                <a:tint val="90000"/>
                <a:lumMod val="110000"/>
              </a:schemeClr>
            </a:gs>
            <a:gs pos="100000">
              <a:schemeClr val="bg2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03BF673-8C68-4092-BF1B-53C57EFE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55779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B1BDB70B-F0E6-4867-818F-C582494FB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2093" y="0"/>
            <a:ext cx="9186307" cy="7772400"/>
          </a:xfrm>
          <a:custGeom>
            <a:avLst/>
            <a:gdLst>
              <a:gd name="connsiteX0" fmla="*/ 7627977 w 11134917"/>
              <a:gd name="connsiteY0" fmla="*/ 0 h 6858000"/>
              <a:gd name="connsiteX1" fmla="*/ 8129873 w 11134917"/>
              <a:gd name="connsiteY1" fmla="*/ 0 h 6858000"/>
              <a:gd name="connsiteX2" fmla="*/ 11134917 w 11134917"/>
              <a:gd name="connsiteY2" fmla="*/ 0 h 6858000"/>
              <a:gd name="connsiteX3" fmla="*/ 11134917 w 11134917"/>
              <a:gd name="connsiteY3" fmla="*/ 6858000 h 6858000"/>
              <a:gd name="connsiteX4" fmla="*/ 8129873 w 11134917"/>
              <a:gd name="connsiteY4" fmla="*/ 6858000 h 6858000"/>
              <a:gd name="connsiteX5" fmla="*/ 7627977 w 11134917"/>
              <a:gd name="connsiteY5" fmla="*/ 6858000 h 6858000"/>
              <a:gd name="connsiteX6" fmla="*/ 7627977 w 11134917"/>
              <a:gd name="connsiteY6" fmla="*/ 6857419 h 6858000"/>
              <a:gd name="connsiteX7" fmla="*/ 1921931 w 11134917"/>
              <a:gd name="connsiteY7" fmla="*/ 6850814 h 6858000"/>
              <a:gd name="connsiteX8" fmla="*/ 0 w 11134917"/>
              <a:gd name="connsiteY8" fmla="*/ 5325357 h 6858000"/>
              <a:gd name="connsiteX9" fmla="*/ 838199 w 11134917"/>
              <a:gd name="connsiteY9" fmla="*/ 7331 h 6858000"/>
              <a:gd name="connsiteX10" fmla="*/ 7627977 w 11134917"/>
              <a:gd name="connsiteY10" fmla="*/ 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134917" h="6858000">
                <a:moveTo>
                  <a:pt x="7627977" y="0"/>
                </a:moveTo>
                <a:lnTo>
                  <a:pt x="8129873" y="0"/>
                </a:lnTo>
                <a:lnTo>
                  <a:pt x="11134917" y="0"/>
                </a:lnTo>
                <a:lnTo>
                  <a:pt x="11134917" y="6858000"/>
                </a:lnTo>
                <a:lnTo>
                  <a:pt x="8129873" y="6858000"/>
                </a:lnTo>
                <a:lnTo>
                  <a:pt x="7627977" y="6858000"/>
                </a:lnTo>
                <a:lnTo>
                  <a:pt x="7627977" y="6857419"/>
                </a:lnTo>
                <a:lnTo>
                  <a:pt x="1921931" y="6850814"/>
                </a:lnTo>
                <a:lnTo>
                  <a:pt x="0" y="5325357"/>
                </a:lnTo>
                <a:lnTo>
                  <a:pt x="838199" y="7331"/>
                </a:lnTo>
                <a:lnTo>
                  <a:pt x="7627977" y="50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E52C707-F508-47B5-8864-8CC3EE0F0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9921" y="0"/>
            <a:ext cx="2010371" cy="77724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066B5DD9-1C9B-4957-AF7C-8E11C7E88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DF9D480-2CEE-4037-8C1B-6380686300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EBF6F7B8-E51D-495D-B944-B8E2E84C5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F43BB0F7-F9F4-4CFA-9277-2B671DC70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D51F18A6-D926-4462-B110-63097184F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ED77B4F5-55D8-444A-9EFF-CAAA8CD69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CF3E780-4447-24F6-075E-34B689549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942" y="1215623"/>
            <a:ext cx="2762054" cy="5125667"/>
          </a:xfrm>
          <a:effectLst/>
        </p:spPr>
        <p:txBody>
          <a:bodyPr anchor="ctr">
            <a:normAutofit/>
          </a:bodyPr>
          <a:lstStyle/>
          <a:p>
            <a:pPr algn="l"/>
            <a:r>
              <a:rPr lang="en-US" sz="3100" dirty="0">
                <a:solidFill>
                  <a:schemeClr val="tx2"/>
                </a:solidFill>
                <a:latin typeface="Aptos Black" panose="020B0004020202020204" pitchFamily="34" charset="0"/>
              </a:rPr>
              <a:t>WHO MUST COMPLY WITH TITLE VII, TITLE IX, etc.?</a:t>
            </a: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4C532595-D365-3D3A-D8C2-2489DF194C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7091834"/>
              </p:ext>
            </p:extLst>
          </p:nvPr>
        </p:nvGraphicFramePr>
        <p:xfrm>
          <a:off x="4247951" y="1215623"/>
          <a:ext cx="5266146" cy="5125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9972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F659138C-74A1-445B-848C-3608AE871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58400" cy="77724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DFD7409-66D7-4C9C-B528-E79EB64A4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97151" y="0"/>
            <a:ext cx="4137304" cy="7777799"/>
            <a:chOff x="2928938" y="-4763"/>
            <a:chExt cx="5014912" cy="6862763"/>
          </a:xfrm>
        </p:grpSpPr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87990EF0-5F6F-4FE3-AA65-8968AF2DF8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7">
              <a:extLst>
                <a:ext uri="{FF2B5EF4-FFF2-40B4-BE49-F238E27FC236}">
                  <a16:creationId xmlns:a16="http://schemas.microsoft.com/office/drawing/2014/main" id="{D78F7598-94C7-46E9-8B2A-CB44A0F252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12">
              <a:extLst>
                <a:ext uri="{FF2B5EF4-FFF2-40B4-BE49-F238E27FC236}">
                  <a16:creationId xmlns:a16="http://schemas.microsoft.com/office/drawing/2014/main" id="{99D2CBB1-072D-4875-B7D7-CADB0ABF30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13">
              <a:extLst>
                <a:ext uri="{FF2B5EF4-FFF2-40B4-BE49-F238E27FC236}">
                  <a16:creationId xmlns:a16="http://schemas.microsoft.com/office/drawing/2014/main" id="{58F600B4-EE22-4BA5-A764-9D80C335C3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14">
              <a:extLst>
                <a:ext uri="{FF2B5EF4-FFF2-40B4-BE49-F238E27FC236}">
                  <a16:creationId xmlns:a16="http://schemas.microsoft.com/office/drawing/2014/main" id="{1E8DAD02-2B30-48A9-ACE0-2E91930918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15">
              <a:extLst>
                <a:ext uri="{FF2B5EF4-FFF2-40B4-BE49-F238E27FC236}">
                  <a16:creationId xmlns:a16="http://schemas.microsoft.com/office/drawing/2014/main" id="{F8F76B12-142C-41AF-B239-F414ABCFA2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225F4217-4021-45A0-812B-398F9A7A93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5366" y="756849"/>
            <a:ext cx="8987667" cy="6324671"/>
          </a:xfrm>
          <a:prstGeom prst="rect">
            <a:avLst/>
          </a:prstGeom>
          <a:ln w="3175" cap="sq">
            <a:solidFill>
              <a:schemeClr val="bg1">
                <a:lumMod val="65000"/>
              </a:schemeClr>
            </a:solidFill>
            <a:miter lim="800000"/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3258" y="1430121"/>
            <a:ext cx="3101899" cy="49121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12700" defTabSz="457200"/>
            <a:r>
              <a:rPr lang="en-US" sz="3600" b="0" dirty="0">
                <a:solidFill>
                  <a:schemeClr val="bg1"/>
                </a:solidFill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UNITED</a:t>
            </a:r>
            <a:r>
              <a:rPr lang="en-US" sz="3600" b="0" spc="-75" dirty="0">
                <a:solidFill>
                  <a:schemeClr val="bg1"/>
                </a:solidFill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 </a:t>
            </a:r>
            <a:r>
              <a:rPr lang="en-US" sz="3600" b="0" spc="-25" dirty="0">
                <a:solidFill>
                  <a:schemeClr val="bg1"/>
                </a:solidFill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EDUCATORS’</a:t>
            </a:r>
            <a:r>
              <a:rPr lang="en-US" sz="3600" b="0" spc="-75" dirty="0">
                <a:solidFill>
                  <a:schemeClr val="bg1"/>
                </a:solidFill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 </a:t>
            </a:r>
            <a:r>
              <a:rPr lang="en-US" sz="3600" b="0" spc="-10" dirty="0">
                <a:solidFill>
                  <a:schemeClr val="bg1"/>
                </a:solidFill>
                <a:uFill>
                  <a:solidFill>
                    <a:srgbClr val="B80E0F"/>
                  </a:solidFill>
                </a:uFill>
                <a:latin typeface="Aptos Black" panose="020B0004020202020204" pitchFamily="34" charset="0"/>
              </a:rPr>
              <a:t>STUDY</a:t>
            </a:r>
            <a:endParaRPr lang="en-US" sz="36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486F4EBC-E415-40E4-A8BA-BA66F0B63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839793" y="2176272"/>
            <a:ext cx="0" cy="341985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bject 3"/>
          <p:cNvSpPr txBox="1"/>
          <p:nvPr/>
        </p:nvSpPr>
        <p:spPr>
          <a:xfrm>
            <a:off x="4131543" y="1430122"/>
            <a:ext cx="4909586" cy="50426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12700" marR="5080" indent="13144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144145" algn="l"/>
              </a:tabLst>
            </a:pP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28%</a:t>
            </a:r>
            <a:r>
              <a:rPr lang="en-US" sz="1400" spc="-4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OF</a:t>
            </a:r>
            <a:r>
              <a:rPr lang="en-US" sz="1400" spc="-3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REPORTS</a:t>
            </a:r>
            <a:r>
              <a:rPr lang="en-US" sz="1400" spc="-3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solidFill>
                  <a:schemeClr val="bg1"/>
                </a:solidFill>
                <a:latin typeface="Aptos Black" panose="020B0004020202020204" pitchFamily="34" charset="0"/>
              </a:rPr>
              <a:t>RESULTED</a:t>
            </a:r>
            <a:r>
              <a:rPr lang="en-US" sz="1400" spc="-4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IN</a:t>
            </a:r>
            <a:r>
              <a:rPr lang="en-US" sz="1400" spc="-4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LAWSUITS,</a:t>
            </a:r>
            <a:r>
              <a:rPr lang="en-US" sz="1400" spc="-6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DEMAND</a:t>
            </a:r>
            <a:r>
              <a:rPr lang="en-US" sz="1400" spc="-5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LETTERS,</a:t>
            </a:r>
            <a:r>
              <a:rPr lang="en-US" sz="1400" spc="-5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OR</a:t>
            </a:r>
            <a:r>
              <a:rPr lang="en-US" sz="1400" spc="-3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solidFill>
                  <a:schemeClr val="bg1"/>
                </a:solidFill>
                <a:latin typeface="Aptos Black" panose="020B0004020202020204" pitchFamily="34" charset="0"/>
              </a:rPr>
              <a:t>FEDERAL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TITLE</a:t>
            </a:r>
            <a:r>
              <a:rPr lang="en-US" sz="1400" spc="-3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IX</a:t>
            </a:r>
            <a:r>
              <a:rPr lang="en-US" sz="1400" spc="-1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solidFill>
                  <a:schemeClr val="bg1"/>
                </a:solidFill>
                <a:latin typeface="Aptos Black" panose="020B0004020202020204" pitchFamily="34" charset="0"/>
              </a:rPr>
              <a:t>COMPLAINTS</a:t>
            </a:r>
            <a:endParaRPr lang="en-US" sz="1400" dirty="0">
              <a:solidFill>
                <a:schemeClr val="bg1"/>
              </a:solidFill>
              <a:latin typeface="Aptos Black" panose="020B00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endParaRPr lang="en-US" sz="1400" dirty="0">
              <a:solidFill>
                <a:schemeClr val="bg1"/>
              </a:solidFill>
              <a:latin typeface="Aptos Black" panose="020B00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endParaRPr lang="en-US" sz="1400" dirty="0">
              <a:solidFill>
                <a:schemeClr val="bg1"/>
              </a:solidFill>
              <a:latin typeface="Aptos Black" panose="020B0004020202020204" pitchFamily="34" charset="0"/>
            </a:endParaRPr>
          </a:p>
          <a:p>
            <a:pPr marL="245745" indent="-23304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45745" algn="l"/>
              </a:tabLst>
            </a:pP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78%</a:t>
            </a:r>
            <a:r>
              <a:rPr lang="en-US" sz="1400" spc="-3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spc="-20" dirty="0">
                <a:solidFill>
                  <a:schemeClr val="bg1"/>
                </a:solidFill>
                <a:latin typeface="Aptos Black" panose="020B0004020202020204" pitchFamily="34" charset="0"/>
              </a:rPr>
              <a:t>INVOLVED</a:t>
            </a:r>
            <a:r>
              <a:rPr lang="en-US" sz="1400" spc="-4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ONE</a:t>
            </a:r>
            <a:r>
              <a:rPr lang="en-US" sz="1400" spc="-2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OR</a:t>
            </a:r>
            <a:r>
              <a:rPr lang="en-US" sz="1400" spc="-2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BOTH</a:t>
            </a:r>
            <a:r>
              <a:rPr lang="en-US" sz="1400" spc="-2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solidFill>
                  <a:schemeClr val="bg1"/>
                </a:solidFill>
                <a:latin typeface="Aptos Black" panose="020B0004020202020204" pitchFamily="34" charset="0"/>
              </a:rPr>
              <a:t>PARTIES</a:t>
            </a:r>
            <a:r>
              <a:rPr lang="en-US" sz="1400" spc="-6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CONSUMING</a:t>
            </a:r>
            <a:r>
              <a:rPr lang="en-US" sz="1400" spc="-5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solidFill>
                  <a:schemeClr val="bg1"/>
                </a:solidFill>
                <a:latin typeface="Aptos Black" panose="020B0004020202020204" pitchFamily="34" charset="0"/>
              </a:rPr>
              <a:t>ALCOHOL</a:t>
            </a:r>
            <a:endParaRPr lang="en-US" sz="1400" dirty="0">
              <a:solidFill>
                <a:schemeClr val="bg1"/>
              </a:solidFill>
              <a:latin typeface="Aptos Black" panose="020B00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endParaRPr lang="en-US" sz="1400" dirty="0">
              <a:solidFill>
                <a:schemeClr val="bg1"/>
              </a:solidFill>
              <a:latin typeface="Aptos Black" panose="020B00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endParaRPr lang="en-US" sz="1400" dirty="0">
              <a:solidFill>
                <a:schemeClr val="bg1"/>
              </a:solidFill>
              <a:latin typeface="Aptos Black" panose="020B0004020202020204" pitchFamily="34" charset="0"/>
            </a:endParaRPr>
          </a:p>
          <a:p>
            <a:pPr marL="12700" marR="407034" indent="23304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45745" algn="l"/>
              </a:tabLst>
            </a:pP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40%</a:t>
            </a:r>
            <a:r>
              <a:rPr lang="en-US" sz="1400" spc="-5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OF</a:t>
            </a:r>
            <a:r>
              <a:rPr lang="en-US" sz="1400" spc="-5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COMPLAINANTS</a:t>
            </a:r>
            <a:r>
              <a:rPr lang="en-US" sz="1400" spc="-9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solidFill>
                  <a:schemeClr val="bg1"/>
                </a:solidFill>
                <a:latin typeface="Aptos Black" panose="020B0004020202020204" pitchFamily="34" charset="0"/>
              </a:rPr>
              <a:t>DELAYED</a:t>
            </a:r>
            <a:r>
              <a:rPr lang="en-US" sz="1400" spc="-5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REPORTING,</a:t>
            </a:r>
            <a:r>
              <a:rPr lang="en-US" sz="1400" spc="-5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WAITING,</a:t>
            </a:r>
            <a:r>
              <a:rPr lang="en-US" sz="1400" spc="-6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ON</a:t>
            </a:r>
            <a:r>
              <a:rPr lang="en-US" sz="1400" spc="-4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solidFill>
                  <a:schemeClr val="bg1"/>
                </a:solidFill>
                <a:latin typeface="Aptos Black" panose="020B0004020202020204" pitchFamily="34" charset="0"/>
              </a:rPr>
              <a:t>AVERAGE, </a:t>
            </a:r>
            <a:r>
              <a:rPr lang="en-US" sz="1400" spc="-20" dirty="0">
                <a:solidFill>
                  <a:schemeClr val="bg1"/>
                </a:solidFill>
                <a:latin typeface="Aptos Black" panose="020B0004020202020204" pitchFamily="34" charset="0"/>
              </a:rPr>
              <a:t>NEARLY</a:t>
            </a:r>
            <a:r>
              <a:rPr lang="en-US" sz="1400" spc="-4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A</a:t>
            </a:r>
            <a:r>
              <a:rPr lang="en-US" sz="1400" spc="-1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YEAR</a:t>
            </a:r>
            <a:r>
              <a:rPr lang="en-US" sz="1400" spc="-3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AFTER</a:t>
            </a:r>
            <a:r>
              <a:rPr lang="en-US" sz="1400" spc="-5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THE</a:t>
            </a:r>
            <a:r>
              <a:rPr lang="en-US" sz="1400" spc="-1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spc="-10" dirty="0">
                <a:solidFill>
                  <a:schemeClr val="bg1"/>
                </a:solidFill>
                <a:latin typeface="Aptos Black" panose="020B0004020202020204" pitchFamily="34" charset="0"/>
              </a:rPr>
              <a:t>INCIDENT</a:t>
            </a:r>
            <a:endParaRPr lang="en-US" sz="1400" dirty="0">
              <a:solidFill>
                <a:schemeClr val="bg1"/>
              </a:solidFill>
              <a:latin typeface="Aptos Black" panose="020B00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endParaRPr lang="en-US" sz="1400" dirty="0">
              <a:solidFill>
                <a:schemeClr val="bg1"/>
              </a:solidFill>
              <a:latin typeface="Aptos Black" panose="020B00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endParaRPr lang="en-US" sz="1400" dirty="0">
              <a:solidFill>
                <a:schemeClr val="bg1"/>
              </a:solidFill>
              <a:latin typeface="Aptos Black" panose="020B0004020202020204" pitchFamily="34" charset="0"/>
            </a:endParaRPr>
          </a:p>
          <a:p>
            <a:pPr marL="245745" indent="-23304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45745" algn="l"/>
              </a:tabLst>
            </a:pP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80%</a:t>
            </a:r>
            <a:r>
              <a:rPr lang="en-US" sz="1400" spc="-2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OF</a:t>
            </a:r>
            <a:r>
              <a:rPr lang="en-US" sz="1400" spc="-2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COMPLAINANTS</a:t>
            </a:r>
            <a:r>
              <a:rPr lang="en-US" sz="1400" spc="-6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WERE</a:t>
            </a:r>
            <a:r>
              <a:rPr lang="en-US" sz="1400" spc="-3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FRESHMEN</a:t>
            </a:r>
            <a:r>
              <a:rPr lang="en-US" sz="1400" spc="-3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OR</a:t>
            </a:r>
            <a:r>
              <a:rPr lang="en-US" sz="1400" spc="-10" dirty="0">
                <a:solidFill>
                  <a:schemeClr val="bg1"/>
                </a:solidFill>
                <a:latin typeface="Aptos Black" panose="020B0004020202020204" pitchFamily="34" charset="0"/>
              </a:rPr>
              <a:t> SOPHOMORES</a:t>
            </a:r>
            <a:endParaRPr lang="en-US" sz="1400" dirty="0">
              <a:solidFill>
                <a:schemeClr val="bg1"/>
              </a:solidFill>
              <a:latin typeface="Aptos Black" panose="020B00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endParaRPr lang="en-US" sz="1400" dirty="0">
              <a:solidFill>
                <a:schemeClr val="bg1"/>
              </a:solidFill>
              <a:latin typeface="Aptos Black" panose="020B00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</a:pPr>
            <a:endParaRPr lang="en-US" sz="1400" dirty="0">
              <a:solidFill>
                <a:schemeClr val="bg1"/>
              </a:solidFill>
              <a:latin typeface="Aptos Black" panose="020B0004020202020204" pitchFamily="34" charset="0"/>
            </a:endParaRPr>
          </a:p>
          <a:p>
            <a:pPr marL="245745" indent="-233045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tabLst>
                <a:tab pos="245745" algn="l"/>
              </a:tabLst>
            </a:pP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90%</a:t>
            </a:r>
            <a:r>
              <a:rPr lang="en-US" sz="1400" spc="-3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OF</a:t>
            </a:r>
            <a:r>
              <a:rPr lang="en-US" sz="1400" spc="-20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COMPLAINANTS</a:t>
            </a:r>
            <a:r>
              <a:rPr lang="en-US" sz="1400" spc="-5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KNEW</a:t>
            </a:r>
            <a:r>
              <a:rPr lang="en-US" sz="1400" spc="-25" dirty="0">
                <a:solidFill>
                  <a:schemeClr val="bg1"/>
                </a:solidFill>
                <a:latin typeface="Aptos Black" panose="020B0004020202020204" pitchFamily="34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Aptos Black" panose="020B0004020202020204" pitchFamily="34" charset="0"/>
              </a:rPr>
              <a:t>THE</a:t>
            </a:r>
            <a:r>
              <a:rPr lang="en-US" sz="1400" spc="-10" dirty="0">
                <a:solidFill>
                  <a:schemeClr val="bg1"/>
                </a:solidFill>
                <a:latin typeface="Aptos Black" panose="020B0004020202020204" pitchFamily="34" charset="0"/>
              </a:rPr>
              <a:t> RESPONDENT</a:t>
            </a:r>
            <a:endParaRPr lang="en-US" sz="14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4">
            <a:extLst>
              <a:ext uri="{FF2B5EF4-FFF2-40B4-BE49-F238E27FC236}">
                <a16:creationId xmlns:a16="http://schemas.microsoft.com/office/drawing/2014/main" id="{3F1527C3-06F4-4F4D-B364-8E9726645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4420" y="0"/>
            <a:ext cx="2010371" cy="7772401"/>
            <a:chOff x="1320800" y="0"/>
            <a:chExt cx="2436813" cy="6858001"/>
          </a:xfrm>
        </p:grpSpPr>
        <p:sp>
          <p:nvSpPr>
            <p:cNvPr id="106" name="Freeform 6">
              <a:extLst>
                <a:ext uri="{FF2B5EF4-FFF2-40B4-BE49-F238E27FC236}">
                  <a16:creationId xmlns:a16="http://schemas.microsoft.com/office/drawing/2014/main" id="{BF1C23D2-D74F-4456-AD7B-904A6E28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Freeform 7">
              <a:extLst>
                <a:ext uri="{FF2B5EF4-FFF2-40B4-BE49-F238E27FC236}">
                  <a16:creationId xmlns:a16="http://schemas.microsoft.com/office/drawing/2014/main" id="{578577AD-563A-4936-9ACB-FDCF298412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8" name="Freeform 8">
              <a:extLst>
                <a:ext uri="{FF2B5EF4-FFF2-40B4-BE49-F238E27FC236}">
                  <a16:creationId xmlns:a16="http://schemas.microsoft.com/office/drawing/2014/main" id="{1C9F3743-BFAB-4636-81C7-ACD99C694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9" name="Freeform 9">
              <a:extLst>
                <a:ext uri="{FF2B5EF4-FFF2-40B4-BE49-F238E27FC236}">
                  <a16:creationId xmlns:a16="http://schemas.microsoft.com/office/drawing/2014/main" id="{FC58029E-BC15-45E4-AA28-CC80C96A3F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Freeform 10">
              <a:extLst>
                <a:ext uri="{FF2B5EF4-FFF2-40B4-BE49-F238E27FC236}">
                  <a16:creationId xmlns:a16="http://schemas.microsoft.com/office/drawing/2014/main" id="{41CBB721-7EDD-4FEA-9D6B-A3656D9F4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1" name="Freeform 11">
              <a:extLst>
                <a:ext uri="{FF2B5EF4-FFF2-40B4-BE49-F238E27FC236}">
                  <a16:creationId xmlns:a16="http://schemas.microsoft.com/office/drawing/2014/main" id="{4C945CDA-4F14-4FA0-B272-B1E25B4FA1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 useBgFill="1">
        <p:nvSpPr>
          <p:cNvPr id="113" name="Rectangle 112">
            <a:extLst>
              <a:ext uri="{FF2B5EF4-FFF2-40B4-BE49-F238E27FC236}">
                <a16:creationId xmlns:a16="http://schemas.microsoft.com/office/drawing/2014/main" id="{C8643778-7F6C-4E8D-84D1-D5CDB9928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58400" cy="777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Freeform: Shape 114">
            <a:extLst>
              <a:ext uri="{FF2B5EF4-FFF2-40B4-BE49-F238E27FC236}">
                <a16:creationId xmlns:a16="http://schemas.microsoft.com/office/drawing/2014/main" id="{1D22F88D-6907-48AF-B024-346E855E0D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1"/>
            <a:ext cx="3633059" cy="77724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3F1CFB-0910-5A32-587C-6F9609F1C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190" y="777241"/>
            <a:ext cx="2665702" cy="57861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457200"/>
            <a:r>
              <a:rPr lang="en-US" sz="4200" dirty="0">
                <a:latin typeface="Aptos Black" panose="020B0004020202020204" pitchFamily="34" charset="0"/>
              </a:rPr>
              <a:t>TITLE IX</a:t>
            </a:r>
            <a:br>
              <a:rPr lang="en-US" sz="2600" dirty="0">
                <a:latin typeface="Aptos Black" panose="020B0004020202020204" pitchFamily="34" charset="0"/>
              </a:rPr>
            </a:br>
            <a:r>
              <a:rPr lang="en-US" sz="2600" i="1" dirty="0">
                <a:latin typeface="Aptos Black" panose="020B0004020202020204" pitchFamily="34" charset="0"/>
              </a:rPr>
              <a:t>The most comprehensive process by regulation</a:t>
            </a:r>
          </a:p>
        </p:txBody>
      </p: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F3842748-48B5-4DD0-A06A-A31C74024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35116" y="0"/>
            <a:ext cx="2010371" cy="7772401"/>
            <a:chOff x="1320800" y="0"/>
            <a:chExt cx="2436813" cy="6858001"/>
          </a:xfrm>
        </p:grpSpPr>
        <p:sp>
          <p:nvSpPr>
            <p:cNvPr id="118" name="Freeform 6">
              <a:extLst>
                <a:ext uri="{FF2B5EF4-FFF2-40B4-BE49-F238E27FC236}">
                  <a16:creationId xmlns:a16="http://schemas.microsoft.com/office/drawing/2014/main" id="{548E99BE-1071-4690-9B9C-07926CEE5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Freeform 7">
              <a:extLst>
                <a:ext uri="{FF2B5EF4-FFF2-40B4-BE49-F238E27FC236}">
                  <a16:creationId xmlns:a16="http://schemas.microsoft.com/office/drawing/2014/main" id="{9301F039-B467-413A-B25C-770E51069D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0" name="Freeform 8">
              <a:extLst>
                <a:ext uri="{FF2B5EF4-FFF2-40B4-BE49-F238E27FC236}">
                  <a16:creationId xmlns:a16="http://schemas.microsoft.com/office/drawing/2014/main" id="{9F06AEC1-5558-49E8-8CAC-FEBD00DF0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Freeform 9">
              <a:extLst>
                <a:ext uri="{FF2B5EF4-FFF2-40B4-BE49-F238E27FC236}">
                  <a16:creationId xmlns:a16="http://schemas.microsoft.com/office/drawing/2014/main" id="{D10B76B9-BA68-471E-B58C-ED91198A9F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Freeform 10">
              <a:extLst>
                <a:ext uri="{FF2B5EF4-FFF2-40B4-BE49-F238E27FC236}">
                  <a16:creationId xmlns:a16="http://schemas.microsoft.com/office/drawing/2014/main" id="{FEB3913B-54A3-490E-BA4B-5D0330990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" name="Freeform 11">
              <a:extLst>
                <a:ext uri="{FF2B5EF4-FFF2-40B4-BE49-F238E27FC236}">
                  <a16:creationId xmlns:a16="http://schemas.microsoft.com/office/drawing/2014/main" id="{F75DC961-08A4-46F8-8A80-2E1FB977E1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0B11ED-668A-D91F-6617-387FDDFA1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21612" y="777241"/>
            <a:ext cx="5268382" cy="57861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85750" algn="l" defTabSz="457200">
              <a:spcAft>
                <a:spcPts val="600"/>
              </a:spcAft>
              <a:buFont typeface="Arial"/>
              <a:buChar char="•"/>
            </a:pPr>
            <a:r>
              <a:rPr lang="en-US" sz="1900" b="1" dirty="0">
                <a:latin typeface="Aptos" panose="020B0004020202020204" pitchFamily="34" charset="0"/>
              </a:rPr>
              <a:t>We use same standard of proof for </a:t>
            </a:r>
            <a:r>
              <a:rPr lang="en-US" sz="1900" b="1" u="sng" dirty="0">
                <a:latin typeface="Aptos" panose="020B0004020202020204" pitchFamily="34" charset="0"/>
              </a:rPr>
              <a:t>all</a:t>
            </a:r>
            <a:r>
              <a:rPr lang="en-US" sz="1900" b="1" dirty="0">
                <a:latin typeface="Aptos" panose="020B0004020202020204" pitchFamily="34" charset="0"/>
              </a:rPr>
              <a:t> findings of fact that is required across campus for other violations – preponderance of evidence.</a:t>
            </a:r>
          </a:p>
        </p:txBody>
      </p:sp>
    </p:spTree>
    <p:extLst>
      <p:ext uri="{BB962C8B-B14F-4D97-AF65-F5344CB8AC3E}">
        <p14:creationId xmlns:p14="http://schemas.microsoft.com/office/powerpoint/2010/main" val="385292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9C0DC-FF82-D0A5-2AF0-166834136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903" y="276133"/>
            <a:ext cx="8479790" cy="738664"/>
          </a:xfrm>
        </p:spPr>
        <p:txBody>
          <a:bodyPr>
            <a:normAutofit fontScale="90000"/>
          </a:bodyPr>
          <a:lstStyle/>
          <a:p>
            <a:r>
              <a:rPr lang="en-US" dirty="0"/>
              <a:t>Have you ever….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A480AE-0159-A967-A53A-8BAC80D52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092" y="1093341"/>
            <a:ext cx="6019800" cy="2339102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/>
              <a:t>Been a party in a Jury trial?</a:t>
            </a:r>
          </a:p>
          <a:p>
            <a:r>
              <a:rPr lang="en-US" dirty="0"/>
              <a:t>Jury – fact finder – process of elimination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They do NOT know you!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They are left with presumption of stereo type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OBJECTIVE outsider who only hears the timeline of the facts and interprets according to their own experience and/or bias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5BC768-5CC3-F45E-1929-A7723AA67B52}"/>
              </a:ext>
            </a:extLst>
          </p:cNvPr>
          <p:cNvSpPr txBox="1"/>
          <p:nvPr/>
        </p:nvSpPr>
        <p:spPr>
          <a:xfrm>
            <a:off x="1398073" y="4142141"/>
            <a:ext cx="824493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Know a sexual predator?</a:t>
            </a:r>
          </a:p>
          <a:p>
            <a:r>
              <a:rPr lang="en-US" sz="2800" b="1" dirty="0"/>
              <a:t>Heard news report interviewing neighbors/friends?</a:t>
            </a:r>
          </a:p>
          <a:p>
            <a:r>
              <a:rPr lang="en-US" dirty="0"/>
              <a:t>	Cultivating / grooming 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08D6F6-05C4-E00F-246C-DBB18965A540}"/>
              </a:ext>
            </a:extLst>
          </p:cNvPr>
          <p:cNvSpPr txBox="1"/>
          <p:nvPr/>
        </p:nvSpPr>
        <p:spPr>
          <a:xfrm rot="20091797">
            <a:off x="1885649" y="1757470"/>
            <a:ext cx="78200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1" algn="ctr"/>
            <a:r>
              <a:rPr lang="en-US" sz="4000" b="1" dirty="0">
                <a:solidFill>
                  <a:srgbClr val="FF0000"/>
                </a:solidFill>
              </a:rPr>
              <a:t>REPUTATION is IRRELEVANT / inadmissible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0058A4-6C84-4B32-D022-F9E214E2339C}"/>
              </a:ext>
            </a:extLst>
          </p:cNvPr>
          <p:cNvSpPr txBox="1"/>
          <p:nvPr/>
        </p:nvSpPr>
        <p:spPr>
          <a:xfrm>
            <a:off x="2214499" y="5760178"/>
            <a:ext cx="7018992" cy="1215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/>
              <a:t>NOT ONLY the victim the </a:t>
            </a:r>
            <a:r>
              <a:rPr lang="en-US" sz="3600" b="1" i="1" dirty="0">
                <a:solidFill>
                  <a:srgbClr val="FF0000"/>
                </a:solidFill>
              </a:rPr>
              <a:t>WITNESSES</a:t>
            </a:r>
          </a:p>
        </p:txBody>
      </p:sp>
    </p:spTree>
    <p:extLst>
      <p:ext uri="{BB962C8B-B14F-4D97-AF65-F5344CB8AC3E}">
        <p14:creationId xmlns:p14="http://schemas.microsoft.com/office/powerpoint/2010/main" val="397532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3f33163-20cb-4302-8dbb-72202bfcedda}" enabled="0" method="" siteId="{f3f33163-20cb-4302-8dbb-72202bfcedd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2709</TotalTime>
  <Words>3425</Words>
  <Application>Microsoft Office PowerPoint</Application>
  <PresentationFormat>Custom</PresentationFormat>
  <Paragraphs>384</Paragraphs>
  <Slides>37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50" baseType="lpstr">
      <vt:lpstr>Aptos</vt:lpstr>
      <vt:lpstr>Aptos Black</vt:lpstr>
      <vt:lpstr>Arial</vt:lpstr>
      <vt:lpstr>Calibri</vt:lpstr>
      <vt:lpstr>Century Gothic</vt:lpstr>
      <vt:lpstr>Corbel</vt:lpstr>
      <vt:lpstr>Courier New</vt:lpstr>
      <vt:lpstr>Franklin Gothic Medium</vt:lpstr>
      <vt:lpstr>Google Sans</vt:lpstr>
      <vt:lpstr>Impact</vt:lpstr>
      <vt:lpstr>Wingdings</vt:lpstr>
      <vt:lpstr>Wingdings 2</vt:lpstr>
      <vt:lpstr>Parallax</vt:lpstr>
      <vt:lpstr>NGU ADJUDICATOR TRAINING</vt:lpstr>
      <vt:lpstr>POSSIBLE CASES</vt:lpstr>
      <vt:lpstr>Steps for Adjudicators:</vt:lpstr>
      <vt:lpstr>UNIVERSITY RESPONSIBILITIES</vt:lpstr>
      <vt:lpstr>WHO MUST COMPLY WITH TITLE IX?</vt:lpstr>
      <vt:lpstr>WHO MUST COMPLY WITH TITLE VII, TITLE IX, etc.?</vt:lpstr>
      <vt:lpstr>UNITED EDUCATORS’ STUDY</vt:lpstr>
      <vt:lpstr>TITLE IX The most comprehensive process by regulation</vt:lpstr>
      <vt:lpstr>Have you ever….</vt:lpstr>
      <vt:lpstr>DEFINITIONS</vt:lpstr>
      <vt:lpstr>NGU STANDARDS AND SEXUAL MISCONDUCT</vt:lpstr>
      <vt:lpstr>SEXUAL MISCONDUCT</vt:lpstr>
      <vt:lpstr>SEXUAL HARASSMENT</vt:lpstr>
      <vt:lpstr>TYPES OF HARASSMENT</vt:lpstr>
      <vt:lpstr>PowerPoint Presentation</vt:lpstr>
      <vt:lpstr>PowerPoint Presentation</vt:lpstr>
      <vt:lpstr>NON-CONSENSUAL   SEXUAL CONTACT /ASSAULT</vt:lpstr>
      <vt:lpstr>PowerPoint Presentation</vt:lpstr>
      <vt:lpstr>DIFFERENTIAL TREATMENT BASED UPON GENDER  OR  OTHER PROTECTED CATEGORY</vt:lpstr>
      <vt:lpstr>  POLICY MISCONDUCT</vt:lpstr>
      <vt:lpstr>PowerPoint Presentation</vt:lpstr>
      <vt:lpstr>HOW TO REPORT</vt:lpstr>
      <vt:lpstr>PowerPoint Presentation</vt:lpstr>
      <vt:lpstr>PowerPoint Presentation</vt:lpstr>
      <vt:lpstr>             CHECK YOUR IMPARTIALITY</vt:lpstr>
      <vt:lpstr>THE ADJUDICATION</vt:lpstr>
      <vt:lpstr>TYPES OF EVIDENCE</vt:lpstr>
      <vt:lpstr>RELEVANCE</vt:lpstr>
      <vt:lpstr>SOME EVIDENCE MAY NOT BE CONSIDERED</vt:lpstr>
      <vt:lpstr>VIRTUAL HEARINGS via Teams</vt:lpstr>
      <vt:lpstr>HEARING PROCEDURE</vt:lpstr>
      <vt:lpstr>PowerPoint Presentation</vt:lpstr>
      <vt:lpstr>FACTORS TO CONSIDER WHEN WEIGHING THE EVIDENCE:</vt:lpstr>
      <vt:lpstr>FACTORS TO CONSIDER ACCOMMODATIONS:</vt:lpstr>
      <vt:lpstr>WRITTEN DECISION</vt:lpstr>
      <vt:lpstr>FIDUCIARY DUTY:</vt:lpstr>
      <vt:lpstr>ADVISOR’S ROLE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Dawn Fortner</cp:lastModifiedBy>
  <cp:revision>9</cp:revision>
  <cp:lastPrinted>2025-09-23T17:35:05Z</cp:lastPrinted>
  <dcterms:created xsi:type="dcterms:W3CDTF">2024-01-17T00:27:02Z</dcterms:created>
  <dcterms:modified xsi:type="dcterms:W3CDTF">2025-10-13T20:21:49Z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2020-10-07T00:00:00Z</vt:filetime>
  </property>
  <property fmtid="{D5CDD505-2E9C-101B-9397-08002B2CF9AE}" pid="3" name="Creator">
    <vt:lpwstr>Acrobat PDFMaker 18 for PowerPoint</vt:lpwstr>
  </property>
  <property fmtid="{D5CDD505-2E9C-101B-9397-08002B2CF9AE}" pid="4" name="LastSaved">
    <vt:filetime>2024-01-17T00:00:00Z</vt:filetime>
  </property>
  <property fmtid="{D5CDD505-2E9C-101B-9397-08002B2CF9AE}" pid="5" name="Producer">
    <vt:lpwstr>Adobe PDF Library 15.0</vt:lpwstr>
  </property>
</Properties>
</file>